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5" r:id="rId2"/>
    <p:sldId id="283" r:id="rId3"/>
    <p:sldId id="386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43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407" r:id="rId54"/>
    <p:sldId id="408" r:id="rId55"/>
    <p:sldId id="409" r:id="rId56"/>
    <p:sldId id="410" r:id="rId57"/>
    <p:sldId id="411" r:id="rId58"/>
    <p:sldId id="387" r:id="rId59"/>
    <p:sldId id="360" r:id="rId60"/>
    <p:sldId id="361" r:id="rId61"/>
    <p:sldId id="363" r:id="rId62"/>
    <p:sldId id="364" r:id="rId63"/>
    <p:sldId id="365" r:id="rId64"/>
    <p:sldId id="366" r:id="rId65"/>
    <p:sldId id="367" r:id="rId66"/>
    <p:sldId id="368" r:id="rId67"/>
    <p:sldId id="369" r:id="rId68"/>
    <p:sldId id="370" r:id="rId69"/>
    <p:sldId id="371" r:id="rId70"/>
    <p:sldId id="372" r:id="rId71"/>
    <p:sldId id="373" r:id="rId72"/>
    <p:sldId id="374" r:id="rId73"/>
    <p:sldId id="375" r:id="rId74"/>
    <p:sldId id="376" r:id="rId75"/>
    <p:sldId id="378" r:id="rId76"/>
    <p:sldId id="379" r:id="rId77"/>
    <p:sldId id="380" r:id="rId78"/>
    <p:sldId id="381" r:id="rId79"/>
    <p:sldId id="382" r:id="rId80"/>
    <p:sldId id="383" r:id="rId81"/>
    <p:sldId id="384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88" r:id="rId97"/>
    <p:sldId id="389" r:id="rId98"/>
    <p:sldId id="390" r:id="rId99"/>
    <p:sldId id="391" r:id="rId100"/>
    <p:sldId id="392" r:id="rId101"/>
    <p:sldId id="393" r:id="rId102"/>
    <p:sldId id="394" r:id="rId103"/>
    <p:sldId id="395" r:id="rId104"/>
    <p:sldId id="415" r:id="rId105"/>
    <p:sldId id="416" r:id="rId106"/>
    <p:sldId id="417" r:id="rId107"/>
    <p:sldId id="418" r:id="rId108"/>
    <p:sldId id="419" r:id="rId109"/>
    <p:sldId id="396" r:id="rId110"/>
    <p:sldId id="398" r:id="rId111"/>
    <p:sldId id="399" r:id="rId112"/>
    <p:sldId id="400" r:id="rId113"/>
    <p:sldId id="401" r:id="rId114"/>
    <p:sldId id="402" r:id="rId115"/>
    <p:sldId id="403" r:id="rId116"/>
    <p:sldId id="404" r:id="rId117"/>
    <p:sldId id="405" r:id="rId118"/>
    <p:sldId id="406" r:id="rId119"/>
    <p:sldId id="397" r:id="rId120"/>
    <p:sldId id="412" r:id="rId121"/>
    <p:sldId id="413" r:id="rId122"/>
    <p:sldId id="414" r:id="rId123"/>
    <p:sldId id="420" r:id="rId124"/>
    <p:sldId id="421" r:id="rId125"/>
    <p:sldId id="422" r:id="rId126"/>
    <p:sldId id="423" r:id="rId127"/>
    <p:sldId id="424" r:id="rId128"/>
    <p:sldId id="429" r:id="rId129"/>
    <p:sldId id="430" r:id="rId130"/>
    <p:sldId id="431" r:id="rId131"/>
    <p:sldId id="426" r:id="rId132"/>
    <p:sldId id="427" r:id="rId133"/>
    <p:sldId id="428" r:id="rId1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slide" Target="slides/slide13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43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52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70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9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3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82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835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2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75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27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60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1"/>
            </a:gs>
            <a:gs pos="100000">
              <a:srgbClr val="082C6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170B3-49F1-4D28-9BB1-8EAE25EBE619}" type="datetimeFigureOut">
              <a:rPr lang="zh-CN" altLang="en-US" smtClean="0"/>
              <a:t>2019/3/22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582F-0F3F-47E9-B505-17EAE7D07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663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hyperlink" Target="http://upload.wikimedia.org/wikipedia/commons/e/ee/Nike_of_Samothrake_Louvre_Ma2369_n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5/50/Lady_of_Auxerre_Louvre_Ma3098_n2.jpg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en.wikipedia.org/wiki/File:Venus_de_Milo_Louvre_Ma399_n4.jpg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hyperlink" Target="http://upload.wikimedia.org/wikipedia/commons/9/98/The_Portico_de_la_Gloira,_Santiago_de_Compostela.jpg" TargetMode="Externa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hyperlink" Target="http://upload.wikimedia.org/wikipedia/en/8/8a/Laytonjacketandportrait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jpeg"/><Relationship Id="rId4" Type="http://schemas.openxmlformats.org/officeDocument/2006/relationships/hyperlink" Target="http://upload.wikimedia.org/wikipedia/commons/7/74/Spanish_jewellery-Gold_and_emerald_pendant_at_VAM-01.jpg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hyperlink" Target="http://upload.wikimedia.org/wikipedia/commons/f/f1/Entrada_al_Real_Museo_por_el_Lado_de_San_Jer%C3%B3nimo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jpeg"/><Relationship Id="rId4" Type="http://schemas.openxmlformats.org/officeDocument/2006/relationships/hyperlink" Target="http://upload.wikimedia.org/wikipedia/commons/7/7f/Madrid-prado.jpg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hyperlink" Target="http://upload.wikimedia.org/wikipedia/commons/8/8b/MoMa_NY_USA_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7" Type="http://schemas.openxmlformats.org/officeDocument/2006/relationships/image" Target="../media/image197.jpeg"/><Relationship Id="rId2" Type="http://schemas.openxmlformats.org/officeDocument/2006/relationships/hyperlink" Target="http://upload.wikimedia.org/wikipedia/commons/7/7e/Henri_Rousseau_01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zh/1/1c/Chicks-from-avignon.jpg" TargetMode="External"/><Relationship Id="rId5" Type="http://schemas.openxmlformats.org/officeDocument/2006/relationships/image" Target="../media/image196.jpeg"/><Relationship Id="rId4" Type="http://schemas.openxmlformats.org/officeDocument/2006/relationships/hyperlink" Target="http://upload.wikimedia.org/wikipedia/commons/c/cd/VanGogh-starry_night.jpg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jpeg"/><Relationship Id="rId4" Type="http://schemas.openxmlformats.org/officeDocument/2006/relationships/hyperlink" Target="http://upload.wikimedia.org/wikipedia/commons/2/2f/Sculpture_courtyard_in_National_Gallery_2005.jpg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0/Michelangelo-The_Rebellious_Slave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hyperlink" Target="http://upload.wikimedia.org/wikipedia/commons/c/c0/Blue_Whale_Nat'l_Hist_Museum.JPG" TargetMode="Externa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hyperlink" Target="http://upload.wikimedia.org/wikipedia/commons/9/9a/Amnh_fg07.jpg" TargetMode="Externa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hyperlink" Target="http://upload.wikimedia.org/wikipedia/commons/9/9c/Amnh_fg08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hyperlink" Target="http://upload.wikimedia.org/wikipedia/commons/5/5f/Amnh19saurischia.jpg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hyperlink" Target="http://upload.wikimedia.org/wikipedia/commons/e/e8/Day117anaturalhistoryi.JPG" TargetMode="Externa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hyperlink" Target="http://upload.wikimedia.org/wikipedia/commons/4/43/Amnh_fg05.jpg" TargetMode="Externa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hyperlink" Target="http://photo.blog.sina.com.cn/showpic.html#blogid=48dcdda201009clw&amp;url=http://static16.photo.sina.com.cn/orignal/48dcdda244e8219a33a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jpeg"/><Relationship Id="rId4" Type="http://schemas.openxmlformats.org/officeDocument/2006/relationships/hyperlink" Target="http://photo.blog.sina.com.cn/showpic.html#blogid=48dcdda201009clw&amp;url=http://static11.photo.sina.com.cn/orignal/48dcdda206e40360fb8ea" TargetMode="Externa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.blog.sina.com.cn/showpic.html#blogid=48dcdda201009clw&amp;url=http://static1.photo.sina.com.cn/orignal/48dcdda206e40358f5560" TargetMode="External"/><Relationship Id="rId3" Type="http://schemas.openxmlformats.org/officeDocument/2006/relationships/image" Target="../media/image216.jpeg"/><Relationship Id="rId7" Type="http://schemas.openxmlformats.org/officeDocument/2006/relationships/image" Target="../media/image218.jpeg"/><Relationship Id="rId2" Type="http://schemas.openxmlformats.org/officeDocument/2006/relationships/hyperlink" Target="http://photo.blog.sina.com.cn/showpic.html#blogid=48dcdda201009clw&amp;url=http://static3.photo.sina.com.cn/orignal/48dcdda244e8218a3f45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hoto.blog.sina.com.cn/showpic.html#blogid=48dcdda201009clw&amp;url=http://static6.photo.sina.com.cn/orignal/48dcdda244e825ba105a5" TargetMode="External"/><Relationship Id="rId5" Type="http://schemas.openxmlformats.org/officeDocument/2006/relationships/image" Target="../media/image217.jpeg"/><Relationship Id="rId4" Type="http://schemas.openxmlformats.org/officeDocument/2006/relationships/hyperlink" Target="http://photo.blog.sina.com.cn/showpic.html#blogid=48dcdda201009clw&amp;url=http://static5.photo.sina.com.cn/orignal/48dcdda244e821eeed5f4" TargetMode="External"/><Relationship Id="rId9" Type="http://schemas.openxmlformats.org/officeDocument/2006/relationships/image" Target="../media/image219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.blog.sina.com.cn/showpic.html#blogid=48dcdda201009clw&amp;url=http://static3.photo.sina.com.cn/orignal/48dcdda244e82633c5de2" TargetMode="External"/><Relationship Id="rId3" Type="http://schemas.openxmlformats.org/officeDocument/2006/relationships/image" Target="../media/image220.jpeg"/><Relationship Id="rId7" Type="http://schemas.openxmlformats.org/officeDocument/2006/relationships/image" Target="../media/image222.jpeg"/><Relationship Id="rId2" Type="http://schemas.openxmlformats.org/officeDocument/2006/relationships/hyperlink" Target="http://photo.blog.sina.com.cn/showpic.html#blogid=48dcdda201009clw&amp;url=http://static10.photo.sina.com.cn/orignal/48dcdda244e823973e5a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hoto.blog.sina.com.cn/showpic.html#blogid=48dcdda201009clw&amp;url=http://static6.photo.sina.com.cn/orignal/48dcdda244e823ddc85b5" TargetMode="External"/><Relationship Id="rId5" Type="http://schemas.openxmlformats.org/officeDocument/2006/relationships/image" Target="../media/image221.jpeg"/><Relationship Id="rId4" Type="http://schemas.openxmlformats.org/officeDocument/2006/relationships/hyperlink" Target="http://photo.blog.sina.com.cn/showpic.html#blogid=48dcdda201009clw&amp;url=http://static10.photo.sina.com.cn/orignal/48dcdda244e823a490969" TargetMode="External"/><Relationship Id="rId9" Type="http://schemas.openxmlformats.org/officeDocument/2006/relationships/image" Target="../media/image22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hyperlink" Target="http://www.njmuseum.com/zxp/blog_img/deutsches/Deutsches06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jpeg"/><Relationship Id="rId4" Type="http://schemas.openxmlformats.org/officeDocument/2006/relationships/hyperlink" Target="http://www.njmuseum.com/zxp/blog_img/deutsches/Deutsches11.jpg" TargetMode="Externa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hyperlink" Target="http://upload.wikimedia.org/wikipedia/commons/1/13/La_giocond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Rembrandt_Bathsheba_in_het_bad,_1654..jpg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://en.wikipedia.org/wiki/File:Meister_der_Piet%C3%A0_von_Avignon_004.jpg" TargetMode="Externa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upload.wikimedia.org/wikipedia/commons/a/a7/Eug%C3%A8ne_Delacroix_-_La_libert%C3%A9_guidant_le_peuple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commons/5/50/Reliure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upload.wikimedia.org/wikipedia/commons/8/8f/Portland_Vase_BM_Gem4036_n5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upload.wikimedia.org/wikipedia/commons/8/8c/England;_London_-_The_British_Museum,_Egypt_Egyptian_Sculpture_~_Colossal_granite_head_of_Amenhotep_III_(Room_4).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hyperlink" Target="http://upload.wikimedia.org/wikipedia/commons/7/7e/BM,_AES_Egyptian_Sulpture_~_Colossal_bust_of_Ramesses_II,_the_'Younger_Memnon'_(1250_BC)_(Room_4)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tupian.hudong.com/s/%E5%8D%A2%E6%B5%AE%E5%AE%AB/xgtupian/1/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upian.hudong.com/s/%E5%8D%A2%E6%B5%AE%E5%AE%AB/xgtupian/1/2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://tupian.hudong.com/a0_88_22_01300000243601122219226102775_jpg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upload.wikimedia.org/wikipedia/commons/6/63/BM;_RM6_-_ANE,_Assyrian_Sculpture_32_-East_(N),_Centre_Island_+_North_Wall-_~_Assyrian_Empire_+_-Lamassu,_Stela's,_Statue's,_Obelisk's,_Relief_Panel's)_&amp;_Full_Projection.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hyperlink" Target="http://upload.wikimedia.org/wikipedia/commons/7/7e/London_307.JPG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upload.wikimedia.org/wikipedia/commons/9/94/BM;_ANE_-_RM_55,_Cuneiform_Tablets_Display.1.JPG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upload.wikimedia.org/wikipedia/commons/3/36/AMI_-_Stierrhyton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upload.wikimedia.org/wikipedia/commons/5/54/BM;_GMR_-_RM_83,_Roman_Sculpture.JPG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upload.wikimedia.org/wikipedia/commons/4/42/BrMus_Amravati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://upload.wikimedia.org/wikipedia/commons/e/ee/Indischer_Maler_um_1615_(I)_00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hyperlink" Target="http://upload.wikimedia.org/wikipedia/commons/9/96/Ku_K'ai-chih_001.j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upload.wikimedia.org/wikipedia/commons/e/e9/Michelangelo_Epifania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://upload.wikimedia.org/wikipedia/en/3/35/ROM_1500_Mary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hyperlink" Target="http://tupian.hudong.com/s/%E7%9A%87%E5%AE%B6%E5%AE%89%E5%A4%A7%E7%95%A5%E5%8D%9A%E7%89%A9%E9%A6%86/xgtupian/1/4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upload.wikimedia.org/wikipedia/commons/7/75/Vatican-Le_Laocoon.jpg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photo.blog.sina.com.cn/showpic.html#blogid=4e9fec6b0100djoj&amp;url=http://static6.photo.sina.com.cn/orignal/4e9fec6bg6c6a5fdb35f5&amp;690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e/Gallery_of_maps.jpg" TargetMode="External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http://en.wikipedia.org/wiki/File:Vatican-Apostolic_Palace-Battle_of_Milvian_Bridge.jpg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hyperlink" Target="http://en.wikipedia.org/wiki/File:Raphael_Heliodorus.jpg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hyperlink" Target="http://en.wikipedia.org/wiki/File:Raffael_078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hyperlink" Target="http://en.wikipedia.org/wiki/File:Raffael_058.jp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upload.wikimedia.org/wikipedia/commons/e/e6/Giulio_Romano_001.jpg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tupian.hudong.com/s/%E3%80%8A%E6%B1%89%E8%B0%9F%E6%8B%89%E6%AF%94%E6%B3%95%E5%85%B8%E3%80%8B/xgtupian/1/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tupian.hudong.com/s/%E3%80%8A%E6%B1%89%E8%B0%9F%E6%8B%89%E6%AF%94%E6%B3%95%E5%85%B8%E3%80%8B/xgtupian/1/6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Uffizi_Hallway.jpg" TargetMode="External"/><Relationship Id="rId3" Type="http://schemas.openxmlformats.org/officeDocument/2006/relationships/image" Target="../media/image155.jpeg"/><Relationship Id="rId7" Type="http://schemas.openxmlformats.org/officeDocument/2006/relationships/image" Target="../media/image157.jpeg"/><Relationship Id="rId2" Type="http://schemas.openxmlformats.org/officeDocument/2006/relationships/hyperlink" Target="http://it.wikipedia.org/wiki/File:Galleria_degli_Uffizi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UffiziCeiling1.jpg" TargetMode="External"/><Relationship Id="rId5" Type="http://schemas.openxmlformats.org/officeDocument/2006/relationships/image" Target="../media/image156.jpeg"/><Relationship Id="rId4" Type="http://schemas.openxmlformats.org/officeDocument/2006/relationships/hyperlink" Target="http://en.wikipedia.org/wiki/File:Uffizi_Gallery,_Florence.jpg" TargetMode="External"/><Relationship Id="rId9" Type="http://schemas.openxmlformats.org/officeDocument/2006/relationships/image" Target="../media/image15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hyperlink" Target="http://upload.wikimedia.org/wikipedia/commons/9/9f/Sandro_Botticelli_04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http://upload.wikimedia.org/wikipedia/commons/b/ba/Tizian_10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hyperlink" Target="http://upload.wikimedia.org/wikipedia/commons/4/4e/Tizian_022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hyperlink" Target="http://upload.wikimedia.org/wikipedia/commons/a/ac/Michelangelo_Buonarroti_046.jpg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hyperlink" Target="http://upload.wikimedia.org/wikipedia/commons/9/98/Leonardo_da_Vinci_Adoration_of_the_Magi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hyperlink" Target="http://upload.wikimedia.org/wikipedia/commons/3/31/Leonardo_da_Vinci_052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hyperlink" Target="http://upload.wikimedia.org/wikipedia/commons/9/9c/Raffael_03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hyperlink" Target="http://upload.wikimedia.org/wikipedia/commons/9/94/Sanzio_00.jpg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hyperlink" Target="http://upload.wikimedia.org/wikipedia/commons/c/ca/Giotto_Ognissanti_Madonna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hyperlink" Target="http://upload.wikimedia.org/wikipedia/commons/e/eb/Fra_Filippo_Lippi_009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upload.wikimedia.org/wikipedia/commons/f/f5/The_seated_scribe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http://upload.wikimedia.org/wikipedia/commons/b/bf/Stele_Ra-Horakhty_Louvre_N3795.jpg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hyperlink" Target="http://upload.wikimedia.org/wikipedia/commons/e/e0/Paolo_Veronese_008.jpg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hyperlink" Target="http://upload.wikimedia.org/wikipedia/commons/d/d3/Medusa_by_Carvaggio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hyperlink" Target="http://upload.wikimedia.org/wikipedia/commons/d/dd/Michelangelo_Caravaggio_007.jp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hyperlink" Target="http://www.mkao.cn/Gallery/Up_Gallery/200604/jianshang/xifang/diule/532.jpg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hyperlink" Target="http://upload.wikimedia.org/wikipedia/commons/7/7b/VandA_Rotunda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hyperlink" Target="http://upload.wikimedia.org/wikipedia/commons/b/b2/P1060319.JPG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hyperlink" Target="http://upload.wikimedia.org/wikipedia/commons/3/35/This_room_is_full_of_plaster_cast_copies_of_famous_world_statues,_sculptures_and_monuments.jpg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hyperlink" Target="http://upload.wikimedia.org/wikipedia/commons/c/c4/Another_Room_of_Casts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第三章 </a:t>
            </a:r>
            <a:r>
              <a:rPr lang="zh-CN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博</a:t>
            </a:r>
            <a:r>
              <a:rPr lang="zh-CN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物</a:t>
            </a:r>
            <a:r>
              <a:rPr lang="zh-CN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馆类型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学</a:t>
            </a:r>
            <a:endParaRPr lang="zh-CN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 descr="http://img.e0575.com/attachment/Day_150921/173_1777257_21c9b181d6779c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928" y="-6868144"/>
            <a:ext cx="86868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17u.net/uploadpicbase/2016/10/19/aa/201610190237599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" y="1454789"/>
            <a:ext cx="9144000" cy="540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941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00FFFF"/>
                </a:solidFill>
              </a:rPr>
              <a:t>古希腊与古罗马艺术馆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06500" name="Picture 5" descr="File:Nike of Samothrake Louvre Ma2369 n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33600"/>
            <a:ext cx="31226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7" descr="250px-Venus_de_Milo_Louvre_Ma399_n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133600"/>
            <a:ext cx="2819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9" descr="File:Lady of Auxerre Louvre Ma3098 n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2133600"/>
            <a:ext cx="31178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8361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8196" name="Picture 5" descr="File:The Portico de la Gloira, Santiago de Compostel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363"/>
            <a:ext cx="8143875" cy="637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1377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95400" y="0"/>
            <a:ext cx="8229600" cy="1143000"/>
          </a:xfrm>
        </p:spPr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9220" name="Picture 5" descr="File:Laytonjacketandportrai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5953125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File:Spanish jewellery-Gold and emerald pendant at VAM-0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1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3" name="Picture 7" descr="File:Entrada al Real Museo por el Lado de San Jerónim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600"/>
            <a:ext cx="45434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dirty="0" smtClean="0">
                <a:solidFill>
                  <a:srgbClr val="FF0000"/>
                </a:solidFill>
              </a:rPr>
              <a:t>西班牙普拉多美术馆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>
              <a:solidFill>
                <a:srgbClr val="FFFF99"/>
              </a:solidFill>
            </a:endParaRPr>
          </a:p>
          <a:p>
            <a:pPr eaLnBrk="1" hangingPunct="1"/>
            <a:endParaRPr lang="en-US" altLang="zh-CN" smtClean="0">
              <a:solidFill>
                <a:srgbClr val="FFFF99"/>
              </a:solidFill>
            </a:endParaRPr>
          </a:p>
          <a:p>
            <a:pPr eaLnBrk="1" hangingPunct="1"/>
            <a:endParaRPr lang="en-US" altLang="zh-CN" smtClean="0">
              <a:solidFill>
                <a:srgbClr val="FFFF99"/>
              </a:solidFill>
            </a:endParaRPr>
          </a:p>
          <a:p>
            <a:pPr eaLnBrk="1" hangingPunct="1"/>
            <a:endParaRPr lang="en-US" altLang="zh-CN" smtClean="0">
              <a:solidFill>
                <a:srgbClr val="FFFF99"/>
              </a:solidFill>
            </a:endParaRPr>
          </a:p>
          <a:p>
            <a:pPr eaLnBrk="1" hangingPunct="1"/>
            <a:endParaRPr lang="en-US" altLang="zh-CN" smtClean="0">
              <a:solidFill>
                <a:srgbClr val="FFFF99"/>
              </a:solidFill>
            </a:endParaRPr>
          </a:p>
          <a:p>
            <a:pPr eaLnBrk="1" hangingPunct="1"/>
            <a:r>
              <a:rPr lang="zh-CN" altLang="en-US" smtClean="0">
                <a:solidFill>
                  <a:srgbClr val="FFFF99"/>
                </a:solidFill>
              </a:rPr>
              <a:t>意大利画家笔下</a:t>
            </a:r>
            <a:r>
              <a:rPr lang="en-US" altLang="zh-CN" smtClean="0">
                <a:solidFill>
                  <a:srgbClr val="FFFF99"/>
                </a:solidFill>
              </a:rPr>
              <a:t>18</a:t>
            </a:r>
            <a:r>
              <a:rPr lang="zh-CN" altLang="en-US" smtClean="0">
                <a:solidFill>
                  <a:srgbClr val="FFFF99"/>
                </a:solidFill>
              </a:rPr>
              <a:t>世纪时的博物馆</a:t>
            </a:r>
          </a:p>
        </p:txBody>
      </p:sp>
      <p:pic>
        <p:nvPicPr>
          <p:cNvPr id="10245" name="Picture 5" descr="File:Madrid-prad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810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9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.99ys.com/2015/0901/201509010233417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7" y="332656"/>
            <a:ext cx="47625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01picsos.sogoucdn.com/c03eeeef5c02c6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7" y="3134284"/>
            <a:ext cx="4762500" cy="346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03picsos.sogoucdn.com/8914b4c1c53a6b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48" y="332656"/>
            <a:ext cx="4156452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03picsos.sogoucdn.com/5be7ae04b7313df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25" y="3134284"/>
            <a:ext cx="4121076" cy="346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311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纽约现代艺术博物馆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64516" name="Picture 5" descr="File:MoMa NY USA 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7" descr="01300000253437123555497971130_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28575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8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216069" name="Picture 5" descr="File:Henri Rousseau 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1" name="Picture 7" descr="File:VanGogh-starry n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71532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3" name="Picture 9" descr="File:Chicks-from-avignon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35718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5105400"/>
            <a:ext cx="8229600" cy="4525963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FF0000"/>
                </a:solidFill>
              </a:rPr>
              <a:t>泰奥多尔</a:t>
            </a:r>
            <a:r>
              <a:rPr lang="en-US" altLang="zh-CN" smtClean="0">
                <a:solidFill>
                  <a:srgbClr val="FF0000"/>
                </a:solidFill>
              </a:rPr>
              <a:t>·</a:t>
            </a:r>
            <a:r>
              <a:rPr lang="zh-CN" altLang="en-US" smtClean="0">
                <a:solidFill>
                  <a:srgbClr val="FF0000"/>
                </a:solidFill>
              </a:rPr>
              <a:t>卢梭</a:t>
            </a:r>
            <a:r>
              <a:rPr lang="en-US" altLang="zh-CN" smtClean="0">
                <a:solidFill>
                  <a:srgbClr val="FF0000"/>
                </a:solidFill>
              </a:rPr>
              <a:t>《</a:t>
            </a:r>
            <a:r>
              <a:rPr lang="zh-CN" altLang="en-US" smtClean="0">
                <a:solidFill>
                  <a:srgbClr val="FF0000"/>
                </a:solidFill>
              </a:rPr>
              <a:t>睡着的吉普赛人</a:t>
            </a:r>
            <a:r>
              <a:rPr lang="en-US" altLang="zh-CN" smtClean="0">
                <a:solidFill>
                  <a:srgbClr val="FF0000"/>
                </a:solidFill>
              </a:rPr>
              <a:t>》</a:t>
            </a:r>
          </a:p>
          <a:p>
            <a:pPr eaLnBrk="1" hangingPunct="1"/>
            <a:r>
              <a:rPr lang="zh-CN" altLang="en-US" smtClean="0">
                <a:solidFill>
                  <a:srgbClr val="FF0000"/>
                </a:solidFill>
              </a:rPr>
              <a:t>梵高</a:t>
            </a:r>
            <a:r>
              <a:rPr lang="en-US" altLang="zh-CN" smtClean="0">
                <a:solidFill>
                  <a:srgbClr val="FF0000"/>
                </a:solidFill>
              </a:rPr>
              <a:t>《</a:t>
            </a:r>
            <a:r>
              <a:rPr lang="zh-CN" altLang="en-US" smtClean="0">
                <a:solidFill>
                  <a:srgbClr val="FF0000"/>
                </a:solidFill>
              </a:rPr>
              <a:t>星夜</a:t>
            </a:r>
            <a:r>
              <a:rPr lang="en-US" altLang="zh-CN" smtClean="0">
                <a:solidFill>
                  <a:srgbClr val="FF0000"/>
                </a:solidFill>
              </a:rPr>
              <a:t>》</a:t>
            </a:r>
          </a:p>
          <a:p>
            <a:pPr eaLnBrk="1" hangingPunct="1"/>
            <a:r>
              <a:rPr lang="en-US" altLang="zh-CN" smtClean="0">
                <a:solidFill>
                  <a:srgbClr val="FF0000"/>
                </a:solidFill>
              </a:rPr>
              <a:t> </a:t>
            </a:r>
            <a:r>
              <a:rPr lang="zh-CN" altLang="en-US" smtClean="0">
                <a:solidFill>
                  <a:srgbClr val="FF0000"/>
                </a:solidFill>
              </a:rPr>
              <a:t>毕加索</a:t>
            </a:r>
            <a:r>
              <a:rPr lang="en-US" altLang="zh-CN" smtClean="0">
                <a:solidFill>
                  <a:srgbClr val="FF0000"/>
                </a:solidFill>
              </a:rPr>
              <a:t>《</a:t>
            </a:r>
            <a:r>
              <a:rPr lang="zh-CN" altLang="en-US" smtClean="0">
                <a:solidFill>
                  <a:srgbClr val="FF0000"/>
                </a:solidFill>
              </a:rPr>
              <a:t>亚维农的少女</a:t>
            </a:r>
            <a:r>
              <a:rPr lang="en-US" altLang="zh-CN" smtClean="0">
                <a:solidFill>
                  <a:srgbClr val="FF0000"/>
                </a:solidFill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231129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02picsos.sogoucdn.com/3bed4db4e6cf504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17"/>
            <a:ext cx="9108504" cy="712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87624" y="1030309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加拿大国立美术馆</a:t>
            </a:r>
          </a:p>
        </p:txBody>
      </p:sp>
    </p:spTree>
    <p:extLst>
      <p:ext uri="{BB962C8B-B14F-4D97-AF65-F5344CB8AC3E}">
        <p14:creationId xmlns:p14="http://schemas.microsoft.com/office/powerpoint/2010/main" val="245858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5060" name="Picture 7" descr="124d991fe43g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" descr="124d99dbbd6g2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8525"/>
            <a:ext cx="6096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 descr="File:Sculpture courtyard in National Gallery 200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04669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6084" name="Picture 4" descr="124d9dd425dg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5626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124d9a79b63g2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124d99dc16eg2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2288"/>
            <a:ext cx="5715000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124d991f974g2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6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四、</a:t>
            </a:r>
            <a:r>
              <a:rPr lang="zh-CN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</a:t>
            </a:r>
            <a:r>
              <a:rPr lang="zh-CN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学博物</a:t>
            </a:r>
            <a:r>
              <a:rPr lang="zh-CN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馆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（一）</a:t>
            </a:r>
            <a:r>
              <a:rPr lang="zh-CN" altLang="zh-CN" dirty="0" smtClean="0"/>
              <a:t>自</a:t>
            </a:r>
            <a:r>
              <a:rPr lang="zh-CN" altLang="zh-CN" dirty="0"/>
              <a:t>然史博物</a:t>
            </a:r>
            <a:r>
              <a:rPr lang="zh-CN" altLang="zh-CN" dirty="0" smtClean="0"/>
              <a:t>馆</a:t>
            </a:r>
            <a:endParaRPr lang="en-US" altLang="zh-CN" dirty="0" smtClean="0"/>
          </a:p>
        </p:txBody>
      </p:sp>
      <p:pic>
        <p:nvPicPr>
          <p:cNvPr id="12292" name="Picture 4" descr="http://scenery.image.nihaowang.com/scenery/175/6694/2012062516483423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322"/>
            <a:ext cx="9036496" cy="437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4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endParaRPr lang="zh-CN" altLang="zh-CN" smtClean="0">
              <a:solidFill>
                <a:srgbClr val="00FFFF"/>
              </a:solidFill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07524" name="Picture 7" descr="05041e177ee696ce3a3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5" descr="File:Michelangelo-The Rebellious Slav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27066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9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美国自然历史博物馆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pic>
        <p:nvPicPr>
          <p:cNvPr id="21506" name="Picture 2" descr="http://art.china.cn/haiwai/attachement/jpg/site8/20150630/003018a71c8f16fc402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08" y="1484784"/>
            <a:ext cx="92856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770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2772" name="Picture 5" descr="File:Blue Whale Nat'l Hist Museum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620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2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3796" name="Picture 5" descr="File:Amnh fg0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1176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4820" name="Picture 7" descr="File:Amnh fg0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File:Amnh19saurischi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762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5844" name="Picture 5" descr="File:Day117anaturalhistory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3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6868" name="Picture 5" descr="File:Amnh fg0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9242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b="1" smtClean="0">
                <a:solidFill>
                  <a:srgbClr val="FF0000"/>
                </a:solidFill>
              </a:rPr>
              <a:t>哈佛大学自然历史博物馆</a:t>
            </a:r>
            <a:r>
              <a:rPr lang="zh-CN" altLang="en-US" smtClean="0"/>
              <a:t>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7892" name="Picture 5" descr="48dcdda244e8219a33ad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6672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48dcdda206e40360fb8e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362325"/>
            <a:ext cx="46672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8510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8916" name="Picture 5" descr="48dcdda244e8218a3f45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48dcdda244e821eeed5f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2325"/>
            <a:ext cx="46672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9" descr="48dcdda244e825ba105a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3" descr="48dcdda206e40358f5560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14700"/>
            <a:ext cx="4648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3873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9940" name="Picture 7" descr="48dcdda244e823973e5a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9" descr="48dcdda244e823a49096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67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1" descr="48dcdda244e823ddc85b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0"/>
            <a:ext cx="46672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3" descr="48dcdda244e82633c5de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62325"/>
            <a:ext cx="46672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7742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（</a:t>
            </a:r>
            <a:r>
              <a:rPr lang="zh-CN" altLang="en-US" dirty="0"/>
              <a:t>二</a:t>
            </a:r>
            <a:r>
              <a:rPr lang="zh-CN" altLang="en-US" dirty="0" smtClean="0"/>
              <a:t>）</a:t>
            </a:r>
            <a:r>
              <a:rPr lang="zh-CN" altLang="zh-CN" dirty="0" smtClean="0"/>
              <a:t>综</a:t>
            </a:r>
            <a:r>
              <a:rPr lang="zh-CN" altLang="zh-CN" dirty="0"/>
              <a:t>合科学技术</a:t>
            </a:r>
            <a:r>
              <a:rPr lang="zh-CN" altLang="zh-CN" dirty="0" smtClean="0"/>
              <a:t>馆</a:t>
            </a:r>
            <a:endParaRPr lang="zh-CN" altLang="en-US" dirty="0"/>
          </a:p>
        </p:txBody>
      </p:sp>
      <p:pic>
        <p:nvPicPr>
          <p:cNvPr id="4" name="图片 3" descr="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391472" cy="31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3212976"/>
            <a:ext cx="4752528" cy="319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646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08548" name="Picture 7" descr="614940d689f4659da6b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5" descr="616400d7e20f7d89185c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684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 descr="德意志博物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CN" alt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德意志博物馆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</p:spTree>
    <p:extLst>
      <p:ext uri="{BB962C8B-B14F-4D97-AF65-F5344CB8AC3E}">
        <p14:creationId xmlns:p14="http://schemas.microsoft.com/office/powerpoint/2010/main" val="350436447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61444" name="Picture 7" descr="德意志博物馆">
            <a:hlinkClick r:id="rId2" tooltip="在新窗口打开图片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5238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 descr="德意志博物馆">
            <a:hlinkClick r:id="rId4" tooltip="在新窗口打开图片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352800"/>
            <a:ext cx="5238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2815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五、</a:t>
            </a:r>
            <a:r>
              <a:rPr lang="zh-CN" altLang="zh-CN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生态</a:t>
            </a:r>
            <a:r>
              <a:rPr lang="zh-CN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（社区）</a:t>
            </a:r>
            <a:r>
              <a:rPr lang="zh-CN" altLang="zh-CN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博</a:t>
            </a:r>
            <a:r>
              <a:rPr lang="zh-CN" altLang="zh-CN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物馆</a:t>
            </a:r>
            <a:endParaRPr lang="zh-CN" alt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CN" altLang="zh-CN" b="1" dirty="0"/>
              <a:t>生态博物</a:t>
            </a:r>
            <a:r>
              <a:rPr lang="zh-CN" altLang="zh-CN" b="1" dirty="0" smtClean="0"/>
              <a:t>馆</a:t>
            </a:r>
            <a:endParaRPr lang="en-US" altLang="zh-CN" b="1" dirty="0"/>
          </a:p>
          <a:p>
            <a:pPr marL="0" indent="0">
              <a:buNone/>
            </a:pPr>
            <a:r>
              <a:rPr lang="zh-CN" altLang="zh-CN" b="1" dirty="0" smtClean="0"/>
              <a:t>是</a:t>
            </a:r>
            <a:r>
              <a:rPr lang="zh-CN" altLang="zh-CN" b="1" dirty="0"/>
              <a:t>一种以传统村寨或城市社区为单位，兼容保护与发展双重任务的没有围墙的“活体博物馆”形态，它依托具有哲学意义、重要历史价值的人文与自然环境，丰富的物质和非物质遗产和当地居民而存在，其中“人”是核心。其“生态”的涵义既包括自然生态，也包括人文生态；强调保护和保存文化遗产的真实性、完整性和原生性；强调原地保护与发展中的保护；强调当地居民的文化主体性。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CN" altLang="zh-CN" b="1" dirty="0"/>
              <a:t>社区博物</a:t>
            </a:r>
            <a:r>
              <a:rPr lang="zh-CN" altLang="zh-CN" b="1" dirty="0" smtClean="0"/>
              <a:t>馆</a:t>
            </a:r>
            <a:endParaRPr lang="en-US" altLang="zh-CN" b="1" dirty="0" smtClean="0"/>
          </a:p>
          <a:p>
            <a:pPr marL="0" indent="0">
              <a:buNone/>
            </a:pPr>
            <a:r>
              <a:rPr lang="zh-CN" altLang="zh-CN" b="1" dirty="0" smtClean="0"/>
              <a:t>是</a:t>
            </a:r>
            <a:r>
              <a:rPr lang="zh-CN" altLang="zh-CN" b="1" dirty="0"/>
              <a:t>为了保护城市传统社区及其生活传统，传承城市的文化个性而建立起来的新博物馆形态，其要素与第一款中的生态博物馆一致，所不同是前者主要以村镇社区为主，后者以城市社区为主。在国际博物馆界，社区博物馆被认为是生态博物馆的演化形态。</a:t>
            </a:r>
            <a:endParaRPr lang="zh-CN" altLang="zh-CN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35844" name="Picture 4" descr="https://images.quanjing.com/age_foto123/high/l22-6268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09120"/>
            <a:ext cx="3635896" cy="225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5014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6" descr="斯堪森露天博物馆skansen-open-air-museum-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00" cy="90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5445125"/>
            <a:ext cx="8229600" cy="1143000"/>
          </a:xfrm>
        </p:spPr>
        <p:txBody>
          <a:bodyPr/>
          <a:lstStyle/>
          <a:p>
            <a:pPr algn="r" eaLnBrk="1" hangingPunct="1"/>
            <a:r>
              <a:rPr lang="zh-CN" altLang="en-US" smtClean="0">
                <a:solidFill>
                  <a:srgbClr val="FF0000"/>
                </a:solidFill>
                <a:ea typeface="黑体" pitchFamily="2" charset="-122"/>
              </a:rPr>
              <a:t>斯堪森露天博物馆</a:t>
            </a:r>
          </a:p>
        </p:txBody>
      </p:sp>
    </p:spTree>
    <p:extLst>
      <p:ext uri="{BB962C8B-B14F-4D97-AF65-F5344CB8AC3E}">
        <p14:creationId xmlns:p14="http://schemas.microsoft.com/office/powerpoint/2010/main" val="3128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68612" name="Picture 4" descr="斯堪森露天博物馆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978275"/>
            <a:ext cx="4114800" cy="2879725"/>
          </a:xfrm>
          <a:noFill/>
        </p:spPr>
      </p:pic>
      <p:pic>
        <p:nvPicPr>
          <p:cNvPr id="68613" name="Picture 5" descr="plan_sweden_stockholm_skansen_hazelius_entrance_and_hill_p10601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176712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7" descr="skansen open-air museum 作坊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65500"/>
            <a:ext cx="4662487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skansen open-air museum 作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60350"/>
            <a:ext cx="46799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5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4340" name="Picture 6" descr="p139295-Stockholm-Traditional_farmstead_Skansen_Stockho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602038"/>
            <a:ext cx="4333875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skansen open-air museum钟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5364" name="Picture 4" descr="skansen open-air museum农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6100"/>
            <a:ext cx="56165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skansen open-air museum跳舞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08000"/>
            <a:ext cx="4191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skansen open-air museum农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504190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02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6388" name="Picture 4" descr="skansen open-air museum动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03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skansen-open-air-museum动物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371850"/>
            <a:ext cx="52387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skansen open-air museum动物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38650"/>
            <a:ext cx="27527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skansen open-air museum动物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9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:\风车村\IMG_15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荷兰羊角村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221189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小木屋博物馆\DSC_0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0"/>
            <a:ext cx="9423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229600" cy="11430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俄罗斯小木屋博物馆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967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00FFFF"/>
                </a:solidFill>
              </a:rPr>
              <a:t>绘画馆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09572" name="Picture 5" descr="File:La giocond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09600"/>
            <a:ext cx="37433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7" descr="290px-Meister_der_Piet%C3%A0_von_Avignon_00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2762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9" descr="300px-Rembrandt_Bathsheba_in_het_bad%2C_165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28575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95854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小木屋博物馆\DSC_0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680148" cy="31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E:\小木屋博物馆\DSC_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34209" y="1386473"/>
            <a:ext cx="6428117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E:\小木屋博物馆\DSC_0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680148" cy="318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93829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内容占位符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4038600" cy="597666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zh-CN" altLang="zh-CN" sz="2400" dirty="0" smtClean="0"/>
              <a:t>是本地区物质与非物质文化遗产的信息库。它深深植根于当地社区和人们，包括人类及其环境的所有有价值的信息，满足于今天和未来的需要。</a:t>
            </a:r>
          </a:p>
          <a:p>
            <a:pPr>
              <a:lnSpc>
                <a:spcPct val="170000"/>
              </a:lnSpc>
            </a:pPr>
            <a:r>
              <a:rPr lang="zh-CN" altLang="zh-CN" sz="2400" dirty="0" smtClean="0"/>
              <a:t>是社会变革、历史发展与环境变迁的观测站。它作为现存文化和习俗在现代化进程中变革的见证而存在。</a:t>
            </a:r>
          </a:p>
          <a:p>
            <a:pPr>
              <a:lnSpc>
                <a:spcPct val="170000"/>
              </a:lnSpc>
            </a:pPr>
            <a:r>
              <a:rPr lang="zh-CN" altLang="zh-CN" sz="2400" dirty="0" smtClean="0"/>
              <a:t>当地文化生态的实验室、车间和汇聚点。它储存整个当地文化以及生态的全部内容，以便让当地的民众能够实现设想、自我体验，并按照自己的愿望进行改造。</a:t>
            </a:r>
          </a:p>
          <a:p>
            <a:pPr>
              <a:lnSpc>
                <a:spcPct val="170000"/>
              </a:lnSpc>
            </a:pPr>
            <a:r>
              <a:rPr lang="zh-CN" altLang="zh-CN" sz="2400" dirty="0" smtClean="0"/>
              <a:t>是向外界展示当地文化魅力、自信心与文化自觉的工具与窗口。它全方位、立体地展示各类遗产，展示文化的多样性，成为不同文化之间相互理解、相互尊重的重要渠道。</a:t>
            </a:r>
          </a:p>
          <a:p>
            <a:endParaRPr lang="zh-CN" altLang="en-US" dirty="0" smtClean="0">
              <a:solidFill>
                <a:srgbClr val="FF0000"/>
              </a:solidFill>
            </a:endParaRPr>
          </a:p>
        </p:txBody>
      </p:sp>
      <p:pic>
        <p:nvPicPr>
          <p:cNvPr id="38915" name="Picture 3" descr="E:\小木屋博物馆\DSC_01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t="18204" r="23801" b="11058"/>
          <a:stretch/>
        </p:blipFill>
        <p:spPr bwMode="auto">
          <a:xfrm rot="16200000">
            <a:off x="3860516" y="1404180"/>
            <a:ext cx="5873808" cy="43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57928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3200" dirty="0" smtClean="0"/>
              <a:t>生态（社区）博物馆建设的指导原则</a:t>
            </a:r>
            <a:endParaRPr lang="zh-CN" altLang="en-US" sz="3200" dirty="0" smtClean="0"/>
          </a:p>
        </p:txBody>
      </p:sp>
      <p:sp>
        <p:nvSpPr>
          <p:cNvPr id="2" name="内容占位符 1"/>
          <p:cNvSpPr>
            <a:spLocks noGrp="1"/>
          </p:cNvSpPr>
          <p:nvPr>
            <p:ph sz="half" idx="2"/>
          </p:nvPr>
        </p:nvSpPr>
        <p:spPr>
          <a:xfrm>
            <a:off x="5364088" y="1600200"/>
            <a:ext cx="3322712" cy="45259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zh-CN" altLang="zh-CN" dirty="0"/>
              <a:t>发挥村（居）民主体作用、地方政府的领导作用和专家的指导作用。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zh-CN" altLang="zh-CN" dirty="0"/>
              <a:t>促进文化遗产保护和区域经济建设的协调发展。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zh-CN" altLang="zh-CN" dirty="0"/>
              <a:t>当旅游和文化保护发生冲突时，应优先保护文化，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zh-CN" altLang="zh-CN" dirty="0"/>
              <a:t>对文化遗产保护进行整体保护</a:t>
            </a:r>
            <a:endParaRPr lang="en-US" altLang="zh-CN" dirty="0"/>
          </a:p>
          <a:p>
            <a:pPr>
              <a:lnSpc>
                <a:spcPct val="170000"/>
              </a:lnSpc>
            </a:pPr>
            <a:r>
              <a:rPr lang="zh-CN" altLang="zh-CN" dirty="0"/>
              <a:t>生态博物馆没有固定的模式</a:t>
            </a:r>
            <a:endParaRPr lang="zh-CN" altLang="en-US" dirty="0"/>
          </a:p>
          <a:p>
            <a:endParaRPr lang="zh-CN" altLang="en-US" dirty="0"/>
          </a:p>
        </p:txBody>
      </p:sp>
      <p:pic>
        <p:nvPicPr>
          <p:cNvPr id="37890" name="Picture 2" descr="http://119.img.pp.sohu.com/images/blog/2007/12/14/14/14/11773b2bf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r="6250"/>
          <a:stretch/>
        </p:blipFill>
        <p:spPr bwMode="auto">
          <a:xfrm>
            <a:off x="283463" y="2734064"/>
            <a:ext cx="477316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69371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" descr="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5699"/>
            <a:ext cx="3963988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2" descr="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735698"/>
            <a:ext cx="4556125" cy="414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244827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zh-CN" altLang="zh-CN" b="1" dirty="0" smtClean="0"/>
              <a:t>传</a:t>
            </a:r>
            <a:r>
              <a:rPr lang="zh-CN" altLang="zh-CN" b="1" dirty="0"/>
              <a:t>统博物馆被界定为拥有一定文物藏品、特有的博物馆建筑、专家团队以及博物馆技术等所构成的复合体</a:t>
            </a:r>
            <a:r>
              <a:rPr lang="zh-CN" altLang="zh-CN" b="1" dirty="0" smtClean="0"/>
              <a:t>。</a:t>
            </a:r>
            <a:endParaRPr lang="en-US" altLang="zh-CN" b="1" dirty="0" smtClean="0"/>
          </a:p>
          <a:p>
            <a:pPr>
              <a:lnSpc>
                <a:spcPct val="170000"/>
              </a:lnSpc>
            </a:pPr>
            <a:r>
              <a:rPr lang="zh-CN" altLang="zh-CN" b="1" dirty="0" smtClean="0"/>
              <a:t>生</a:t>
            </a:r>
            <a:r>
              <a:rPr lang="zh-CN" altLang="zh-CN" b="1" dirty="0"/>
              <a:t>态博物馆则突破了藏品和建筑的概念，将保护对象扩大至文化遗产，将保护范围扩大到文化遗产留存的区域，并引入社区居民参与管理，强调社区居民是文化的主人，同时寻求文化遗产在未来的延续和发展。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813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10596" name="Picture 5" descr="File:Eugène Delacroix - La liberté guidant le peupl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71913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33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>
              <a:lnSpc>
                <a:spcPct val="200000"/>
              </a:lnSpc>
              <a:buFontTx/>
              <a:buNone/>
            </a:pPr>
            <a:r>
              <a:rPr lang="zh-CN" altLang="en-US" sz="4400" smtClean="0">
                <a:solidFill>
                  <a:srgbClr val="00FFFF"/>
                </a:solidFill>
              </a:rPr>
              <a:t>雕像馆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zh-CN" altLang="en-US" sz="4400" smtClean="0">
                <a:solidFill>
                  <a:srgbClr val="00FFFF"/>
                </a:solidFill>
              </a:rPr>
              <a:t>珍宝馆</a:t>
            </a:r>
          </a:p>
        </p:txBody>
      </p:sp>
      <p:pic>
        <p:nvPicPr>
          <p:cNvPr id="111619" name="Picture 6" descr="File:Reli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96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9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艾尔米塔什博物馆</a:t>
            </a:r>
          </a:p>
        </p:txBody>
      </p:sp>
      <p:sp>
        <p:nvSpPr>
          <p:cNvPr id="11366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3668" name="Picture 1" descr="C:\Users\dududu\AppData\Roaming\Tencent\Users\24333052\QQ\WinTemp\RichOle\789}5C]J(E_`27D(PG8$$8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989138"/>
            <a:ext cx="6477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3" descr="http://pic16.nipic.com/20110918/4522422_141102137000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1432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062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146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4692" name="Picture 1" descr="C:\Users\dududu\AppData\Roaming\Tencent\Users\24333052\QQ\WinTemp\RichOle\_V[$M1XZ~C29Z)90QF{%XR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260350"/>
            <a:ext cx="3676651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2" descr="C:\Users\dududu\AppData\Roaming\Tencent\Users\24333052\QQ\WinTemp\RichOle\FJXW1}BCAI@0WU}071Q(S}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1412875"/>
            <a:ext cx="5681662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05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157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5716" name="Picture 1" descr="C:\Users\dududu\AppData\Roaming\Tencent\Users\24333052\QQ\WinTemp\RichOle\9INY[C_NG3YGG7M}XCOQN{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4671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2" descr="C:\Users\dududu\AppData\Roaming\Tencent\Users\24333052\QQ\WinTemp\RichOle\@~@`3OZ87JMYSHHJR5KM1X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03250"/>
            <a:ext cx="3436938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685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1673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6740" name="Picture 1" descr="C:\Users\dududu\AppData\Roaming\Tencent\Users\24333052\QQ\WinTemp\RichOle\]664_`GTIT%3KC7KE_$]DM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2" descr="C:\Users\dududu\AppData\Roaming\Tencent\Users\24333052\QQ\WinTemp\RichOle\XM16Z68889H)]LACB$F}GW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16113"/>
            <a:ext cx="3667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33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一、</a:t>
            </a:r>
            <a:r>
              <a:rPr lang="zh-CN" altLang="zh-CN" dirty="0"/>
              <a:t>博物馆类型与划分标</a:t>
            </a:r>
            <a:r>
              <a:rPr lang="zh-CN" altLang="zh-CN" dirty="0" smtClean="0"/>
              <a:t>准</a:t>
            </a:r>
            <a:endParaRPr lang="zh-CN" altLang="en-US" dirty="0"/>
          </a:p>
        </p:txBody>
      </p:sp>
      <p:pic>
        <p:nvPicPr>
          <p:cNvPr id="1029" name="Picture 5" descr="http://img1.cache.netease.com/lady/2015/12/7/201512071121204f711_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293" y="2295871"/>
            <a:ext cx="3409199" cy="45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西方博物馆照片\动物学博物馆\DSC_10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r="21921"/>
          <a:stretch/>
        </p:blipFill>
        <p:spPr bwMode="auto">
          <a:xfrm rot="16200000">
            <a:off x="1472470" y="2620112"/>
            <a:ext cx="4426091" cy="38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西方博物馆照片\风车村\IMG_15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" y="2295871"/>
            <a:ext cx="1755194" cy="39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27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1776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7764" name="Picture 1" descr="C:\Users\dududu\AppData\Roaming\Tencent\Users\24333052\QQ\WinTemp\RichOle\(H~JT%X[ROSI6TZIX)MAMF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8913"/>
            <a:ext cx="64484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2" descr="C:\Users\dududu\AppData\Roaming\Tencent\Users\24333052\QQ\WinTemp\RichOle\IRT~MDTN{NFM2R54}$LCTM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2279650"/>
            <a:ext cx="37147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4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1878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18788" name="Picture 1" descr="C:\Users\dududu\AppData\Roaming\Tencent\Users\24333052\QQ\WinTemp\RichOle\P54AT1I%3TQR[6W4`AJWN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1628775"/>
            <a:ext cx="64865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2" descr="C:\Users\dududu\AppData\Roaming\Tencent\Users\24333052\QQ\WinTemp\RichOle\U_0U9XA539Q8Q(]P`34_P{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1628775"/>
            <a:ext cx="3074987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869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 descr="C:\Users\dududu\AppData\Roaming\Tencent\Users\24333052\QQ\WinTemp\RichOle\D_6P%UY7RRI~H32IA)RRS[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14475"/>
            <a:ext cx="32289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1" descr="C:\Users\dududu\AppData\Roaming\Tencent\Users\24333052\QQ\WinTemp\RichOle\`KKKV94}GHY@`A86]G3$Q]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47775"/>
            <a:ext cx="35909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1981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71553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083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20836" name="Picture 2" descr="C:\Users\dududu\AppData\Roaming\Tencent\Users\24333052\QQ\WinTemp\RichOle\JI5}7}1}V98(1V8G@{$F@X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412875"/>
            <a:ext cx="43910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1" descr="C:\Users\dududu\AppData\Roaming\Tencent\Users\24333052\QQ\WinTemp\RichOle\ZNTU038}HJ(Y01_~}FSLD_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1075"/>
            <a:ext cx="41814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026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185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21860" name="Picture 1" descr="C:\Users\dududu\AppData\Roaming\Tencent\Users\24333052\QQ\WinTemp\RichOle\R%~(B33{NVIHG)O7YOT6(X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0013"/>
            <a:ext cx="43243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2" descr="C:\Users\dududu\AppData\Roaming\Tencent\Users\24333052\QQ\WinTemp\RichOle\H~SS@]UDO[RK~B96NGUX@I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50" y="1557338"/>
            <a:ext cx="48101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892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288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22884" name="Picture 1" descr="C:\Users\dududu\AppData\Roaming\Tencent\Users\24333052\QQ\WinTemp\RichOle\)P6TC6JTJ%NQP$4}{(0217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09550"/>
            <a:ext cx="3324226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2" descr="C:\Users\dududu\AppData\Roaming\Tencent\Users\24333052\QQ\WinTemp\RichOle\98W~NI_OH3BRKHL(W){E5`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9050"/>
            <a:ext cx="23907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3" descr="C:\Users\dududu\AppData\Roaming\Tencent\Users\24333052\QQ\WinTemp\RichOle\9OE0}OOVHSJ%]IYM(OS1}1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0"/>
            <a:ext cx="35718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4" descr="C:\Users\dududu\AppData\Roaming\Tencent\Users\24333052\QQ\WinTemp\RichOle\@}W]B_7KD{57850QL}GX9T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191000"/>
            <a:ext cx="4914901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8" name="Picture 5" descr="C:\Users\dududu\AppData\Roaming\Tencent\Users\24333052\QQ\WinTemp\RichOle\S0B$BPPANJUXY~LH0$M9`4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24400"/>
            <a:ext cx="2476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490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390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23908" name="Picture 1" descr="C:\Users\dududu\AppData\Roaming\Tencent\Users\24333052\QQ\WinTemp\RichOle\8[{W_2VZ{]IXQ7(SM)Y~NQ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-15875"/>
            <a:ext cx="55626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2" descr="C:\Users\dududu\AppData\Roaming\Tencent\Users\24333052\QQ\WinTemp\RichOle\$U6N~U930_P]X${77[ZLP$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287713"/>
            <a:ext cx="55594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3" descr="C:\Users\dududu\AppData\Roaming\Tencent\Users\24333052\QQ\WinTemp\RichOle\XB(UF7`$Y`EJ9SRVXP3U2L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84200"/>
            <a:ext cx="3132137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856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493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24932" name="Picture 1" descr="C:\Users\dududu\AppData\Roaming\Tencent\Users\24333052\QQ\WinTemp\RichOle\810]LPODDF23O)G7ST}4RO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862013"/>
            <a:ext cx="4397375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2" descr="C:\Users\dududu\AppData\Roaming\Tencent\Users\24333052\QQ\WinTemp\RichOle\RAL`8}364}4LNH5[DMB$S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4392613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881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595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25956" name="Picture 1" descr="C:\Users\dududu\AppData\Roaming\Tencent\Users\24333052\QQ\WinTemp\RichOle\IOE$DVYWFR9V~H`{C_~AEM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24225"/>
            <a:ext cx="50482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2" descr="C:\Users\dududu\AppData\Roaming\Tencent\Users\24333052\QQ\WinTemp\RichOle\[V@}I]I02_OGWD3%J[U)V`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33375"/>
            <a:ext cx="58293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3" descr="C:\Users\dududu\AppData\Roaming\Tencent\Users\24333052\QQ\WinTemp\RichOle\6LOF43G87~6JP(~84G7DUB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0438"/>
            <a:ext cx="36861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901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2697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  <a:p>
            <a:endParaRPr lang="zh-CN" altLang="en-US" smtClean="0"/>
          </a:p>
        </p:txBody>
      </p:sp>
      <p:pic>
        <p:nvPicPr>
          <p:cNvPr id="126980" name="Picture 1" descr="C:\Users\dududu\AppData\Roaming\Tencent\Users\24333052\QQ\WinTemp\RichOle\D@I88X%BDQ)S00WI2FIEDB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06713"/>
            <a:ext cx="54102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-171450"/>
            <a:ext cx="5038726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3" descr="C:\Users\dududu\AppData\Roaming\Tencent\Users\24333052\QQ\WinTemp\RichOle\GG3TO0BW{5FQ1`E6(X4$`F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60725"/>
            <a:ext cx="29813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4" descr="C:\Users\dududu\AppData\Roaming\Tencent\Users\24333052\QQ\WinTemp\RichOle\WCIKWC$9]9]EEXOJYK14L_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-200025"/>
            <a:ext cx="30384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77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es.cngoldres.com/upload/2015/0519/bf93abfa162bd45163d16b2846e8d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二、综合博物馆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5406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FF0000"/>
                </a:solidFill>
              </a:rPr>
              <a:t>大英博物馆</a:t>
            </a:r>
            <a:endParaRPr lang="zh-CN" altLang="zh-CN" smtClean="0">
              <a:solidFill>
                <a:srgbClr val="FF0000"/>
              </a:solidFill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45125"/>
            <a:ext cx="9144000" cy="43386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zh-CN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en-US" altLang="zh-CN" smtClean="0">
                <a:solidFill>
                  <a:srgbClr val="FF0000"/>
                </a:solidFill>
              </a:rPr>
              <a:t>  </a:t>
            </a:r>
            <a:r>
              <a:rPr lang="zh-CN" altLang="en-US" smtClean="0">
                <a:solidFill>
                  <a:srgbClr val="FF0000"/>
                </a:solidFill>
              </a:rPr>
              <a:t>大英博物馆初址（蒙塔古大厦）</a:t>
            </a:r>
            <a:r>
              <a:rPr lang="en-US" altLang="zh-CN" smtClean="0">
                <a:solidFill>
                  <a:srgbClr val="FF0000"/>
                </a:solidFill>
              </a:rPr>
              <a:t>      </a:t>
            </a:r>
            <a:r>
              <a:rPr lang="zh-CN" altLang="en-US" smtClean="0">
                <a:solidFill>
                  <a:srgbClr val="FF0000"/>
                </a:solidFill>
              </a:rPr>
              <a:t>汉斯</a:t>
            </a:r>
            <a:r>
              <a:rPr lang="en-US" altLang="zh-CN" smtClean="0">
                <a:solidFill>
                  <a:srgbClr val="FF0000"/>
                </a:solidFill>
              </a:rPr>
              <a:t>.</a:t>
            </a:r>
            <a:r>
              <a:rPr lang="zh-CN" altLang="en-US" smtClean="0">
                <a:solidFill>
                  <a:srgbClr val="FF0000"/>
                </a:solidFill>
              </a:rPr>
              <a:t>斯隆</a:t>
            </a:r>
          </a:p>
        </p:txBody>
      </p:sp>
      <p:pic>
        <p:nvPicPr>
          <p:cNvPr id="70660" name="Picture 7" descr="http://news.xinhuanet.com/science/2016-04/05/135240626_14594139020941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84313"/>
            <a:ext cx="31591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8" descr="C:\Users\dududu\AppData\Roaming\Tencent\Users\24333052\QQ\WinTemp\RichOle\YNGVJ7{3YL72}$IC4}{0$1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66850"/>
            <a:ext cx="47910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37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endParaRPr lang="zh-CN" altLang="en-US" b="1" smtClean="0">
              <a:solidFill>
                <a:srgbClr val="FFFF00"/>
              </a:solidFill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71684" name="Picture 5" descr="http://www.51qilv.com/gonglue/uploads/201209/1348467982q0TZZFk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96888"/>
            <a:ext cx="84963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4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d.hiphotos.baidu.com/baike/c0%3Dbaike80%2C5%2C5%2C80%2C26/sign=6288094708fa513d45a7648c5c043e9e/9825bc315c6034a8add8241acb13495409237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57150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4" descr="http://www.sxzyd.net/UploadFiles/Photo/2010/4/2010042107540696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98763"/>
            <a:ext cx="598646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398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6" descr="File:Portland Vase BM Gem4036 n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3400"/>
            <a:ext cx="377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" descr="http://s16.sinaimg.cn/middle/538d435etc593ef3bec9f&amp;6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-11627" r="4828" b="6238"/>
          <a:stretch>
            <a:fillRect/>
          </a:stretch>
        </p:blipFill>
        <p:spPr bwMode="auto">
          <a:xfrm>
            <a:off x="4773613" y="377825"/>
            <a:ext cx="4124325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993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477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mtClean="0">
                <a:solidFill>
                  <a:srgbClr val="FF0000"/>
                </a:solidFill>
              </a:rPr>
              <a:t>阿盖翟特普三世座像        拉美西斯二世胸像 </a:t>
            </a:r>
          </a:p>
        </p:txBody>
      </p:sp>
      <p:pic>
        <p:nvPicPr>
          <p:cNvPr id="74755" name="Picture 5" descr="File:England; London - The British Museum, Egypt Egyptian Sculpture ~ Colossal granite head of Amenhotep III (Room 4).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32480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7" descr="File:BM, AES Egyptian Sulpture ~ Colossal bust of Ramesses II, the 'Younger Memnon' (1250 BC) (Room 4)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67000"/>
            <a:ext cx="3143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sz="5400" smtClean="0">
                <a:solidFill>
                  <a:srgbClr val="00FFFF"/>
                </a:solidFill>
              </a:rPr>
              <a:t>埃及馆</a:t>
            </a:r>
          </a:p>
        </p:txBody>
      </p:sp>
    </p:spTree>
    <p:extLst>
      <p:ext uri="{BB962C8B-B14F-4D97-AF65-F5344CB8AC3E}">
        <p14:creationId xmlns:p14="http://schemas.microsoft.com/office/powerpoint/2010/main" val="27152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C:\Users\dududu\AppData\Roaming\Tencent\Users\24333052\QQ\WinTemp\RichOle\%SB_HXA9A%8ZM2CWV1R%Y)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4763"/>
            <a:ext cx="6534150" cy="436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 descr="C:\Users\dududu\AppData\Roaming\Tencent\Users\24333052\QQ\WinTemp\RichOle\OSY%8H}3NG7K%7O}P5[{$J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068638"/>
            <a:ext cx="57245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103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dududu\AppData\Roaming\Tencent\Users\24333052\QQ\WinTemp\RichOle\[()Y3P0RM1WD0RGG9V{5R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477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1" descr="C:\Users\dududu\AppData\Roaming\Tencent\Users\24333052\QQ\WinTemp\RichOle\M}MNDBHA8YZOCRY@Q9%EV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2557463"/>
            <a:ext cx="34861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3" descr="C:\Users\dududu\AppData\Roaming\Tencent\Users\24333052\QQ\WinTemp\RichOle\04NF4P%UPZ6P~IPNFSXO2$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32213"/>
            <a:ext cx="40767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622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C:\Users\dududu\AppData\Roaming\Tencent\Users\24333052\QQ\WinTemp\RichOle\U06AV8]IN4VY0UX]T]5TLX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838575"/>
            <a:ext cx="528478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http://s2.sinaimg.cn/bmiddle/59916dce45629b78b81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-171450"/>
            <a:ext cx="6249988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167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C:\Users\chenchang\AppData\Roaming\Tencent\Users\24333052\QQ\WinTemp\RichOle\$6X[@T[V08VMX6PI27X}H4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773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7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dirty="0" smtClean="0">
                <a:solidFill>
                  <a:srgbClr val="FF0000"/>
                </a:solidFill>
              </a:rPr>
              <a:t>卢浮宫博物馆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卢浮宫博物馆的历史</a:t>
            </a:r>
          </a:p>
          <a:p>
            <a:pPr eaLnBrk="1" hangingPunct="1"/>
            <a:endParaRPr lang="en-US" altLang="zh-CN" smtClean="0">
              <a:solidFill>
                <a:srgbClr val="00FFFF"/>
              </a:solidFill>
            </a:endParaRPr>
          </a:p>
        </p:txBody>
      </p:sp>
      <p:pic>
        <p:nvPicPr>
          <p:cNvPr id="100356" name="Picture 5" descr="卢浮宫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124200"/>
            <a:ext cx="1866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 descr="卢浮宫博物馆">
            <a:hlinkClick r:id="rId4" tooltip="点击查看原图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2181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9" descr="卢浮宫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3888"/>
            <a:ext cx="48006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274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00FFFF"/>
                </a:solidFill>
              </a:rPr>
              <a:t>西亚馆</a:t>
            </a:r>
            <a:r>
              <a:rPr lang="zh-CN" altLang="en-US" smtClean="0"/>
              <a:t>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47800" y="59436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mtClean="0">
                <a:solidFill>
                  <a:srgbClr val="FF0000"/>
                </a:solidFill>
              </a:rPr>
              <a:t>塞勒斯圆筒    亚述雕刻</a:t>
            </a:r>
          </a:p>
        </p:txBody>
      </p:sp>
      <p:pic>
        <p:nvPicPr>
          <p:cNvPr id="139269" name="Picture 5" descr="File:BM; RM6 - ANE, Assyrian Sculpture 32 -East (N), Centre Island + North Wall- ~ Assyrian Empire + -Lamassu, Stela's, Statue's, Obelisk's, Relief Panel's) &amp; Full Projection.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1" name="Picture 7" descr="File:London 30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C:\Users\chenchang\AppData\Roaming\Tencent\Users\24333052\QQ\WinTemp\RichOle\3F$6)IA4HYEYY}PT9%G07Z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5940425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3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8600"/>
            <a:ext cx="8229600" cy="4525963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FF0000"/>
                </a:solidFill>
              </a:rPr>
              <a:t>苏美尔楔形文字泥板</a:t>
            </a:r>
          </a:p>
        </p:txBody>
      </p:sp>
      <p:pic>
        <p:nvPicPr>
          <p:cNvPr id="88067" name="Picture 5" descr="File:BM; ANE - RM 55, Cuneiform Tablets Display.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086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C:\Users\chenchang\AppData\Roaming\Tencent\Users\24333052\QQ\WinTemp\RichOle\$)3XYG@(W))~T`CU3HEBG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2" descr="C:\Users\chenchang\AppData\Roaming\Tencent\Users\24333052\QQ\WinTemp\RichOle\`H}8ZLW]KOMY$]MYQ01XG`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-158750"/>
            <a:ext cx="5292725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03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C:\Users\chenchang\AppData\Roaming\Tencent\Users\24333052\QQ\WinTemp\RichOle\V63LNQ5SAY7~LJVVW4AJF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AutoShape 2" descr="C:\Users\chenchang\AppData\Roaming\Tencent\Users\24333052\QQ\WinTemp\RichOle\A$I~362{~W%~6Q][8KMH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90116" name="AutoShape 3" descr="C:\Users\chenchang\AppData\Roaming\Tencent\Users\24333052\QQ\WinTemp\RichOle\A$I~362{~W%~6Q][8KMH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124932" name="Picture 4" descr="C:\Users\chenchang\AppData\Roaming\Tencent\Users\24333052\QQ\WinTemp\RichOle\7847S2M39R)SD~NC`_`BO)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5033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23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91140" name="Picture 5" descr="greek_pot_sarpe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37909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7" descr="48325534_7f0a3887d3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6000" b="2000"/>
          <a:stretch>
            <a:fillRect/>
          </a:stretch>
        </p:blipFill>
        <p:spPr bwMode="auto">
          <a:xfrm>
            <a:off x="4038600" y="0"/>
            <a:ext cx="2743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9" descr="Heracles suckling Hera, with Aphrodite &amp; Iris | Greek vase, Apulian red figure lekyth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6480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11" descr="Reveling Satyrs, Attic psykter (wine cooler) in the red-figure style, signed by Douris, c. 480 …&#10;[Credits : Courtesy of the trustees of the British Museum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3409950"/>
            <a:ext cx="28352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5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C:\Users\dududu\AppData\Roaming\Tencent\Users\24333052\QQ\WinTemp\RichOle\4@J6UR@PH4%[[]VD4[@9M8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789363"/>
            <a:ext cx="64484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2" descr="C:\Users\dududu\AppData\Roaming\Tencent\Users\24333052\QQ\WinTemp\RichOle\B~DB`Y1AA6)X5H4NV8J]Q0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30163"/>
            <a:ext cx="501967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3" descr="C:\Users\dududu\AppData\Roaming\Tencent\Users\24333052\QQ\WinTemp\RichOle\8][P%92H32M7WC$61EK0F{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6038"/>
            <a:ext cx="26289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4" descr="C:\Users\dududu\AppData\Roaming\Tencent\Users\24333052\QQ\WinTemp\RichOle\5[9W{{I]UH~IL`~NZ{OU_2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21907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9644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93187" name="Picture 4" descr="File:AMI - Stierrhyton.jpg">
            <a:hlinkClick r:id="rId2"/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533400"/>
            <a:ext cx="4308475" cy="5745163"/>
          </a:xfrm>
        </p:spPr>
      </p:pic>
      <p:pic>
        <p:nvPicPr>
          <p:cNvPr id="93188" name="Picture 5" descr="C:\Users\dududu\AppData\Roaming\Tencent\Users\24333052\QQ\WinTemp\RichOle\PTR{I79U`(B`N]6V$UH15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163"/>
            <a:ext cx="2422525" cy="66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8600"/>
            <a:ext cx="8229600" cy="4525963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FF0000"/>
                </a:solidFill>
              </a:rPr>
              <a:t>罗马时代雕像</a:t>
            </a:r>
          </a:p>
        </p:txBody>
      </p:sp>
      <p:pic>
        <p:nvPicPr>
          <p:cNvPr id="94211" name="Picture 5" descr="File:BM; GMR - RM 83, Roman Sculp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877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00FFFF"/>
                </a:solidFill>
              </a:rPr>
              <a:t>东方馆</a:t>
            </a:r>
          </a:p>
        </p:txBody>
      </p:sp>
      <p:pic>
        <p:nvPicPr>
          <p:cNvPr id="95235" name="Picture 5" descr="File:BrMus Amravat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FF0000"/>
                </a:solidFill>
              </a:rPr>
              <a:t>印度阿姆劳蒂地区的艺术</a:t>
            </a:r>
          </a:p>
          <a:p>
            <a:pPr eaLnBrk="1" hangingPunct="1"/>
            <a:endParaRPr lang="en-US" altLang="zh-CN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0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mtClean="0"/>
              <a:t>1715</a:t>
            </a:r>
            <a:r>
              <a:rPr lang="zh-CN" altLang="en-US" smtClean="0"/>
              <a:t>年的卢浮宫</a:t>
            </a:r>
          </a:p>
        </p:txBody>
      </p:sp>
      <p:sp>
        <p:nvSpPr>
          <p:cNvPr id="10137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01380" name="Picture 1" descr="C:\Users\dududu\AppData\Roaming\Tencent\Users\24333052\QQ\WinTemp\RichOle\Z`PY~0``KKAX8ETL~@E~W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1304925"/>
            <a:ext cx="60007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90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44389" name="Picture 5" descr="File:Indischer Maler um 1615 (I) 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33623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7" descr="File:Ku K'ai-chih 00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7620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84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斯坦因3"/>
          <p:cNvPicPr>
            <a:picLocks noChangeAspect="1" noChangeArrowheads="1"/>
          </p:cNvPicPr>
          <p:nvPr/>
        </p:nvPicPr>
        <p:blipFill>
          <a:blip r:embed="rId2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-25400"/>
            <a:ext cx="40163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Ruins of Desert Cathay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 r="12747" b="4810"/>
          <a:stretch>
            <a:fillRect/>
          </a:stretch>
        </p:blipFill>
        <p:spPr bwMode="auto">
          <a:xfrm>
            <a:off x="-517525" y="-242888"/>
            <a:ext cx="3563938" cy="46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Ruins of Desert Catha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r="13432" b="11021"/>
          <a:stretch>
            <a:fillRect/>
          </a:stretch>
        </p:blipFill>
        <p:spPr bwMode="auto">
          <a:xfrm>
            <a:off x="1763713" y="2492375"/>
            <a:ext cx="381635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2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60350"/>
            <a:ext cx="8534400" cy="6597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zh-CN" altLang="en-US" sz="4400" smtClean="0">
                <a:solidFill>
                  <a:srgbClr val="00FFFF"/>
                </a:solidFill>
              </a:rPr>
              <a:t>英国馆    中世纪展室</a:t>
            </a:r>
          </a:p>
          <a:p>
            <a:pPr eaLnBrk="1" hangingPunct="1">
              <a:buFontTx/>
              <a:buNone/>
            </a:pPr>
            <a:endParaRPr lang="en-US" altLang="zh-CN" sz="4400" smtClean="0">
              <a:solidFill>
                <a:srgbClr val="00FFFF"/>
              </a:solidFill>
            </a:endParaRPr>
          </a:p>
          <a:p>
            <a:pPr eaLnBrk="1" hangingPunct="1">
              <a:buFontTx/>
              <a:buNone/>
            </a:pPr>
            <a:endParaRPr lang="en-US" altLang="zh-CN" sz="4400" smtClean="0">
              <a:solidFill>
                <a:srgbClr val="00FFFF"/>
              </a:solidFill>
            </a:endParaRPr>
          </a:p>
          <a:p>
            <a:pPr eaLnBrk="1" hangingPunct="1">
              <a:buFontTx/>
              <a:buNone/>
            </a:pPr>
            <a:endParaRPr lang="en-US" altLang="zh-CN" sz="4400" smtClean="0">
              <a:solidFill>
                <a:srgbClr val="00FFFF"/>
              </a:solidFill>
            </a:endParaRPr>
          </a:p>
          <a:p>
            <a:pPr eaLnBrk="1" hangingPunct="1">
              <a:buFontTx/>
              <a:buNone/>
            </a:pPr>
            <a:endParaRPr lang="en-US" altLang="zh-CN" sz="4400" smtClean="0">
              <a:solidFill>
                <a:srgbClr val="00FFFF"/>
              </a:solidFill>
            </a:endParaRPr>
          </a:p>
          <a:p>
            <a:pPr eaLnBrk="1" hangingPunct="1">
              <a:buFontTx/>
              <a:buNone/>
            </a:pPr>
            <a:endParaRPr lang="en-US" altLang="zh-CN" sz="4400" smtClean="0">
              <a:solidFill>
                <a:srgbClr val="00FFFF"/>
              </a:solidFill>
            </a:endParaRPr>
          </a:p>
          <a:p>
            <a:pPr eaLnBrk="1" hangingPunct="1">
              <a:buFontTx/>
              <a:buNone/>
            </a:pPr>
            <a:endParaRPr lang="en-US" altLang="zh-CN" sz="4400" smtClean="0">
              <a:solidFill>
                <a:srgbClr val="00FFFF"/>
              </a:solidFill>
            </a:endParaRPr>
          </a:p>
          <a:p>
            <a:pPr eaLnBrk="1" hangingPunct="1">
              <a:buFontTx/>
              <a:buNone/>
            </a:pPr>
            <a:r>
              <a:rPr lang="zh-CN" altLang="en-US" sz="4400" smtClean="0">
                <a:solidFill>
                  <a:srgbClr val="00FFFF"/>
                </a:solidFill>
              </a:rPr>
              <a:t>盎格鲁萨克逊的宝藏</a:t>
            </a:r>
          </a:p>
          <a:p>
            <a:pPr eaLnBrk="1" hangingPunct="1">
              <a:buFontTx/>
              <a:buNone/>
            </a:pPr>
            <a:r>
              <a:rPr lang="zh-CN" altLang="en-US" sz="4800" smtClean="0">
                <a:solidFill>
                  <a:srgbClr val="00FFFF"/>
                </a:solidFill>
              </a:rPr>
              <a:t> </a:t>
            </a:r>
          </a:p>
        </p:txBody>
      </p:sp>
      <p:pic>
        <p:nvPicPr>
          <p:cNvPr id="145414" name="Picture 6" descr="File:Michelangelo Epifani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048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5" descr="http://i1.sinaimg.cn/IT/2009/1228/20091228742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384300"/>
            <a:ext cx="43592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加拿大皇</a:t>
            </a:r>
            <a:r>
              <a:rPr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家安大略博物馆</a:t>
            </a:r>
            <a:r>
              <a:rPr lang="zh-CN" altLang="en-US" dirty="0"/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620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56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1204" name="Picture 15" descr="皇家安大略博物馆(Royal Ontario Museu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85800"/>
            <a:ext cx="457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7" descr="皇家安大略博物馆(Royal Ontario Museu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3533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542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2228" name="Picture 5" descr="Royal Ontario Museum照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26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7" descr="Royal Ontario Museum照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1713"/>
            <a:ext cx="441960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9" descr="Royal Ontario Museum照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 descr="Royal Ontario Museum照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49625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3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zh-CN" altLang="zh-CN" smtClean="0"/>
          </a:p>
        </p:txBody>
      </p:sp>
      <p:pic>
        <p:nvPicPr>
          <p:cNvPr id="53252" name="Picture 7" descr="File:ROM 1500 Mar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 descr="Royal Ontario Museum照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27813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1" descr="Royal Ontario Museum照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657600"/>
            <a:ext cx="49625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3" descr="Royal Ontario Museum照片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0"/>
            <a:ext cx="49625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9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4276" name="Picture 5" descr="Royal Ontario Museum照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/>
          <a:stretch>
            <a:fillRect/>
          </a:stretch>
        </p:blipFill>
        <p:spPr bwMode="auto">
          <a:xfrm>
            <a:off x="4572000" y="304800"/>
            <a:ext cx="4572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 descr="Royal Ontario Museum照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20" t="16368" b="7928"/>
          <a:stretch>
            <a:fillRect/>
          </a:stretch>
        </p:blipFill>
        <p:spPr bwMode="auto">
          <a:xfrm>
            <a:off x="5867400" y="4038600"/>
            <a:ext cx="3009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9" descr="皇家安大略博物馆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4"/>
          <a:stretch>
            <a:fillRect/>
          </a:stretch>
        </p:blipFill>
        <p:spPr bwMode="auto">
          <a:xfrm>
            <a:off x="228600" y="838200"/>
            <a:ext cx="4165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510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hotocdn.sohu.com/20150807/Img418358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" y="0"/>
            <a:ext cx="91249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zh-CN" altLang="en-US" dirty="0" smtClean="0"/>
              <a:t>三、艺术博物馆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4171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593"/>
            <a:ext cx="9144000" cy="6389783"/>
          </a:xfrm>
          <a:prstGeom prst="rect">
            <a:avLst/>
          </a:prstGeom>
        </p:spPr>
      </p:pic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424" y="414449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梵蒂冈博物馆</a:t>
            </a:r>
          </a:p>
        </p:txBody>
      </p:sp>
    </p:spTree>
    <p:extLst>
      <p:ext uri="{BB962C8B-B14F-4D97-AF65-F5344CB8AC3E}">
        <p14:creationId xmlns:p14="http://schemas.microsoft.com/office/powerpoint/2010/main" val="29861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贝律铭的设计</a:t>
            </a:r>
          </a:p>
        </p:txBody>
      </p:sp>
      <p:pic>
        <p:nvPicPr>
          <p:cNvPr id="102403" name="Picture 4" descr="0351898a44a8364b7513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404938"/>
            <a:ext cx="7269163" cy="5453062"/>
          </a:xfrm>
          <a:noFill/>
        </p:spPr>
      </p:pic>
    </p:spTree>
    <p:extLst>
      <p:ext uri="{BB962C8B-B14F-4D97-AF65-F5344CB8AC3E}">
        <p14:creationId xmlns:p14="http://schemas.microsoft.com/office/powerpoint/2010/main" val="2173468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/>
            <a:endParaRPr lang="zh-CN" altLang="zh-CN" sz="2800" smtClean="0"/>
          </a:p>
        </p:txBody>
      </p:sp>
      <p:pic>
        <p:nvPicPr>
          <p:cNvPr id="32771" name="Picture 5" descr="File:Vatican-Le Laoco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52400"/>
            <a:ext cx="59150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429000"/>
            <a:ext cx="3886200" cy="3657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 smtClean="0"/>
              <a:t> </a:t>
            </a:r>
            <a:r>
              <a:rPr lang="en-US" altLang="zh-CN" sz="2800" smtClean="0">
                <a:solidFill>
                  <a:srgbClr val="00FFFF"/>
                </a:solidFill>
              </a:rPr>
              <a:t>《</a:t>
            </a:r>
            <a:r>
              <a:rPr lang="zh-CN" altLang="en-US" sz="2800" smtClean="0">
                <a:solidFill>
                  <a:srgbClr val="00FFFF"/>
                </a:solidFill>
              </a:rPr>
              <a:t>拉奥孔与儿子们</a:t>
            </a:r>
            <a:r>
              <a:rPr lang="en-US" altLang="zh-CN" sz="2800" smtClean="0">
                <a:solidFill>
                  <a:srgbClr val="00FFFF"/>
                </a:solidFill>
              </a:rPr>
              <a:t>》 </a:t>
            </a:r>
          </a:p>
          <a:p>
            <a:pPr eaLnBrk="1" hangingPunct="1">
              <a:buFontTx/>
              <a:buNone/>
            </a:pPr>
            <a:r>
              <a:rPr lang="en-US" altLang="zh-CN" sz="2800" smtClean="0">
                <a:solidFill>
                  <a:srgbClr val="00FFFF"/>
                </a:solidFill>
              </a:rPr>
              <a:t>   </a:t>
            </a:r>
            <a:r>
              <a:rPr lang="zh-CN" altLang="en-US" sz="2800" smtClean="0">
                <a:solidFill>
                  <a:srgbClr val="00FFFF"/>
                </a:solidFill>
              </a:rPr>
              <a:t>公元前</a:t>
            </a:r>
            <a:r>
              <a:rPr lang="en-US" altLang="zh-CN" sz="2800" smtClean="0">
                <a:solidFill>
                  <a:srgbClr val="00FFFF"/>
                </a:solidFill>
              </a:rPr>
              <a:t>20</a:t>
            </a:r>
            <a:r>
              <a:rPr lang="zh-CN" altLang="en-US" sz="2800" smtClean="0">
                <a:solidFill>
                  <a:srgbClr val="00FFFF"/>
                </a:solidFill>
              </a:rPr>
              <a:t>年－</a:t>
            </a:r>
            <a:r>
              <a:rPr lang="en-US" altLang="zh-CN" sz="2800" smtClean="0">
                <a:solidFill>
                  <a:srgbClr val="00FFFF"/>
                </a:solidFill>
              </a:rPr>
              <a:t>160</a:t>
            </a:r>
            <a:r>
              <a:rPr lang="zh-CN" altLang="en-US" sz="2800" smtClean="0">
                <a:solidFill>
                  <a:srgbClr val="00FFFF"/>
                </a:solidFill>
              </a:rPr>
              <a:t>年 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solidFill>
                  <a:srgbClr val="00FFFF"/>
                </a:solidFill>
              </a:rPr>
              <a:t>   大理石雕刻 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solidFill>
                  <a:srgbClr val="00FFFF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zh-CN" altLang="en-US" sz="2800" smtClean="0">
                <a:solidFill>
                  <a:srgbClr val="00FFFF"/>
                </a:solidFill>
              </a:rPr>
              <a:t>   现摆放于梵蒂冈的梵蒂冈博物馆</a:t>
            </a:r>
          </a:p>
        </p:txBody>
      </p:sp>
      <p:sp>
        <p:nvSpPr>
          <p:cNvPr id="3277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chemeClr val="bg1"/>
                </a:solidFill>
              </a:rPr>
              <a:t>起源</a:t>
            </a:r>
          </a:p>
        </p:txBody>
      </p:sp>
    </p:spTree>
    <p:extLst>
      <p:ext uri="{BB962C8B-B14F-4D97-AF65-F5344CB8AC3E}">
        <p14:creationId xmlns:p14="http://schemas.microsoft.com/office/powerpoint/2010/main" val="15080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12838"/>
            <a:ext cx="8229600" cy="5745162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zh-CN" alt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历史地位</a:t>
            </a:r>
          </a:p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zh-CN" alt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建造过程</a:t>
            </a:r>
          </a:p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zh-CN" alt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藏品</a:t>
            </a:r>
          </a:p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zh-CN" altLang="en-US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特色</a:t>
            </a:r>
          </a:p>
        </p:txBody>
      </p:sp>
      <p:pic>
        <p:nvPicPr>
          <p:cNvPr id="3" name="图片 1" descr="5de2e506xd257439943f2&amp;69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8358" r="5749" b="10138"/>
          <a:stretch/>
        </p:blipFill>
        <p:spPr bwMode="auto">
          <a:xfrm>
            <a:off x="3779912" y="2348880"/>
            <a:ext cx="5012738" cy="381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7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2332038"/>
            <a:ext cx="8229600" cy="4525962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FFFF00"/>
                </a:solidFill>
              </a:rPr>
              <a:t>绘画馆</a:t>
            </a:r>
            <a:r>
              <a:rPr lang="zh-CN" altLang="en-US" dirty="0" smtClean="0"/>
              <a:t> </a:t>
            </a:r>
          </a:p>
          <a:p>
            <a:pPr eaLnBrk="1" hangingPunct="1"/>
            <a:endParaRPr lang="zh-CN" altLang="en-US" dirty="0" smtClean="0"/>
          </a:p>
          <a:p>
            <a:pPr eaLnBrk="1" hangingPunct="1"/>
            <a:r>
              <a:rPr lang="zh-CN" altLang="en-US" sz="2400" dirty="0" smtClean="0">
                <a:solidFill>
                  <a:srgbClr val="00FFFF"/>
                </a:solidFill>
              </a:rPr>
              <a:t>卡拉瓦乔 </a:t>
            </a:r>
            <a:r>
              <a:rPr lang="en-US" altLang="zh-CN" sz="2400" dirty="0" smtClean="0">
                <a:solidFill>
                  <a:srgbClr val="00FFFF"/>
                </a:solidFill>
              </a:rPr>
              <a:t>《</a:t>
            </a:r>
            <a:r>
              <a:rPr lang="zh-CN" altLang="en-US" sz="2400" dirty="0" smtClean="0">
                <a:solidFill>
                  <a:srgbClr val="00FFFF"/>
                </a:solidFill>
              </a:rPr>
              <a:t>基督的埋葬</a:t>
            </a:r>
            <a:r>
              <a:rPr lang="en-US" altLang="zh-CN" sz="2400" dirty="0" smtClean="0">
                <a:solidFill>
                  <a:srgbClr val="00FFFF"/>
                </a:solidFill>
              </a:rPr>
              <a:t>》</a:t>
            </a:r>
          </a:p>
          <a:p>
            <a:pPr eaLnBrk="1" hangingPunct="1"/>
            <a:r>
              <a:rPr lang="zh-CN" altLang="en-US" sz="2400" dirty="0" smtClean="0">
                <a:solidFill>
                  <a:srgbClr val="00FFFF"/>
                </a:solidFill>
              </a:rPr>
              <a:t>达</a:t>
            </a:r>
            <a:r>
              <a:rPr lang="en-US" altLang="zh-CN" sz="2400" dirty="0" smtClean="0">
                <a:solidFill>
                  <a:srgbClr val="00FFFF"/>
                </a:solidFill>
              </a:rPr>
              <a:t>·</a:t>
            </a:r>
            <a:r>
              <a:rPr lang="zh-CN" altLang="en-US" sz="2400" dirty="0" smtClean="0">
                <a:solidFill>
                  <a:srgbClr val="00FFFF"/>
                </a:solidFill>
              </a:rPr>
              <a:t>芬奇的</a:t>
            </a:r>
            <a:r>
              <a:rPr lang="en-US" altLang="zh-CN" sz="2400" dirty="0" smtClean="0">
                <a:solidFill>
                  <a:srgbClr val="00FFFF"/>
                </a:solidFill>
              </a:rPr>
              <a:t>《</a:t>
            </a:r>
            <a:r>
              <a:rPr lang="zh-CN" altLang="en-US" sz="2400" dirty="0" smtClean="0">
                <a:solidFill>
                  <a:srgbClr val="00FFFF"/>
                </a:solidFill>
              </a:rPr>
              <a:t>圣杰伦</a:t>
            </a:r>
            <a:r>
              <a:rPr lang="en-US" altLang="zh-CN" sz="2400" dirty="0" smtClean="0">
                <a:solidFill>
                  <a:srgbClr val="00FFFF"/>
                </a:solidFill>
              </a:rPr>
              <a:t>》</a:t>
            </a:r>
          </a:p>
          <a:p>
            <a:pPr eaLnBrk="1" hangingPunct="1"/>
            <a:r>
              <a:rPr lang="zh-CN" altLang="en-US" sz="2400" dirty="0" smtClean="0">
                <a:solidFill>
                  <a:srgbClr val="00FFFF"/>
                </a:solidFill>
              </a:rPr>
              <a:t>乔托和其弟子的三联画</a:t>
            </a:r>
            <a:r>
              <a:rPr lang="en-US" altLang="zh-CN" sz="2400" dirty="0" smtClean="0">
                <a:solidFill>
                  <a:srgbClr val="00FFFF"/>
                </a:solidFill>
              </a:rPr>
              <a:t>《</a:t>
            </a:r>
            <a:r>
              <a:rPr lang="zh-CN" altLang="en-US" sz="2400" dirty="0" smtClean="0">
                <a:solidFill>
                  <a:srgbClr val="00FFFF"/>
                </a:solidFill>
              </a:rPr>
              <a:t>耶稣登极与圣彼得和圣保罗</a:t>
            </a:r>
            <a:r>
              <a:rPr lang="en-US" altLang="zh-CN" sz="2400" dirty="0" smtClean="0">
                <a:solidFill>
                  <a:srgbClr val="00FFFF"/>
                </a:solidFill>
              </a:rPr>
              <a:t>》</a:t>
            </a:r>
          </a:p>
          <a:p>
            <a:pPr eaLnBrk="1" hangingPunct="1"/>
            <a:r>
              <a:rPr lang="zh-CN" altLang="en-US" sz="2400" dirty="0" smtClean="0">
                <a:solidFill>
                  <a:srgbClr val="00FFFF"/>
                </a:solidFill>
              </a:rPr>
              <a:t>提香的</a:t>
            </a:r>
            <a:r>
              <a:rPr lang="en-US" altLang="zh-CN" sz="2400" dirty="0" smtClean="0">
                <a:solidFill>
                  <a:srgbClr val="00FFFF"/>
                </a:solidFill>
              </a:rPr>
              <a:t>《Frati</a:t>
            </a:r>
            <a:r>
              <a:rPr lang="zh-CN" altLang="en-US" sz="2400" dirty="0" smtClean="0">
                <a:solidFill>
                  <a:srgbClr val="00FFFF"/>
                </a:solidFill>
              </a:rPr>
              <a:t>的圣母</a:t>
            </a:r>
            <a:r>
              <a:rPr lang="en-US" altLang="zh-CN" sz="2400" dirty="0" smtClean="0">
                <a:solidFill>
                  <a:srgbClr val="00FFFF"/>
                </a:solidFill>
              </a:rPr>
              <a:t>》</a:t>
            </a:r>
          </a:p>
          <a:p>
            <a:pPr eaLnBrk="1" hangingPunct="1"/>
            <a:r>
              <a:rPr lang="zh-CN" altLang="en-US" sz="2400" dirty="0" smtClean="0">
                <a:solidFill>
                  <a:srgbClr val="00FFFF"/>
                </a:solidFill>
              </a:rPr>
              <a:t>拉斐尔的</a:t>
            </a:r>
            <a:r>
              <a:rPr lang="en-US" altLang="zh-CN" sz="2400" dirty="0" smtClean="0">
                <a:solidFill>
                  <a:srgbClr val="00FFFF"/>
                </a:solidFill>
              </a:rPr>
              <a:t>《</a:t>
            </a:r>
            <a:r>
              <a:rPr lang="zh-CN" altLang="en-US" sz="2400" dirty="0" smtClean="0">
                <a:solidFill>
                  <a:srgbClr val="00FFFF"/>
                </a:solidFill>
              </a:rPr>
              <a:t>圣母加冕</a:t>
            </a:r>
            <a:r>
              <a:rPr lang="en-US" altLang="zh-CN" sz="2400" dirty="0" smtClean="0">
                <a:solidFill>
                  <a:srgbClr val="00FFFF"/>
                </a:solidFill>
              </a:rPr>
              <a:t>》</a:t>
            </a:r>
            <a:r>
              <a:rPr lang="zh-CN" altLang="en-US" sz="2400" dirty="0" smtClean="0">
                <a:solidFill>
                  <a:srgbClr val="00FFFF"/>
                </a:solidFill>
              </a:rPr>
              <a:t>、</a:t>
            </a:r>
            <a:r>
              <a:rPr lang="en-US" altLang="zh-CN" sz="2400" dirty="0" smtClean="0">
                <a:solidFill>
                  <a:srgbClr val="00FFFF"/>
                </a:solidFill>
              </a:rPr>
              <a:t>《Foligno</a:t>
            </a:r>
            <a:r>
              <a:rPr lang="zh-CN" altLang="en-US" sz="2400" dirty="0" smtClean="0">
                <a:solidFill>
                  <a:srgbClr val="00FFFF"/>
                </a:solidFill>
              </a:rPr>
              <a:t>的圣母</a:t>
            </a:r>
            <a:r>
              <a:rPr lang="en-US" altLang="zh-CN" sz="2400" dirty="0" smtClean="0">
                <a:solidFill>
                  <a:srgbClr val="00FFFF"/>
                </a:solidFill>
              </a:rPr>
              <a:t>》</a:t>
            </a:r>
            <a:r>
              <a:rPr lang="zh-CN" altLang="en-US" sz="2400" dirty="0" smtClean="0">
                <a:solidFill>
                  <a:srgbClr val="00FFFF"/>
                </a:solidFill>
              </a:rPr>
              <a:t>、</a:t>
            </a:r>
            <a:r>
              <a:rPr lang="en-US" altLang="zh-CN" sz="2400" dirty="0" smtClean="0">
                <a:solidFill>
                  <a:srgbClr val="00FFFF"/>
                </a:solidFill>
              </a:rPr>
              <a:t>《</a:t>
            </a:r>
            <a:r>
              <a:rPr lang="zh-CN" altLang="en-US" sz="2400" dirty="0" smtClean="0">
                <a:solidFill>
                  <a:srgbClr val="00FFFF"/>
                </a:solidFill>
              </a:rPr>
              <a:t>基督变容</a:t>
            </a:r>
            <a:r>
              <a:rPr lang="en-US" altLang="zh-CN" sz="2400" dirty="0" smtClean="0">
                <a:solidFill>
                  <a:srgbClr val="00FFFF"/>
                </a:solidFill>
              </a:rPr>
              <a:t>》</a:t>
            </a:r>
          </a:p>
          <a:p>
            <a:pPr eaLnBrk="1" hangingPunct="1"/>
            <a:endParaRPr lang="en-US" altLang="zh-CN" sz="2400" dirty="0" smtClean="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endParaRPr lang="zh-CN" altLang="en-US" dirty="0" smtClean="0">
              <a:solidFill>
                <a:srgbClr val="FF0000"/>
              </a:solidFill>
            </a:endParaRPr>
          </a:p>
        </p:txBody>
      </p:sp>
      <p:pic>
        <p:nvPicPr>
          <p:cNvPr id="35844" name="Picture 5" descr="点击放大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"/>
            <a:ext cx="23622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0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5638800"/>
            <a:ext cx="8229600" cy="4525963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基督变容</a:t>
            </a:r>
          </a:p>
        </p:txBody>
      </p:sp>
      <p:pic>
        <p:nvPicPr>
          <p:cNvPr id="36868" name="Picture 5" descr="200810710122875778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4621213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78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7891" name="Picture 5" descr="20061011164742745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庇奥</a:t>
            </a:r>
            <a:r>
              <a:rPr lang="en-US" altLang="zh-CN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·</a:t>
            </a: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克莱门提诺美术馆</a:t>
            </a:r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华丽的天顶</a:t>
            </a:r>
          </a:p>
        </p:txBody>
      </p:sp>
      <p:pic>
        <p:nvPicPr>
          <p:cNvPr id="38916" name="Picture 5" descr="华丽的天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7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FF00"/>
                </a:solidFill>
              </a:rPr>
              <a:t>凯撒馆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39940" name="Picture 6" descr="11qiongding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-914400"/>
            <a:ext cx="58293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2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4e9fec6bg6c6a5fdb35f5&amp;69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762500" cy="71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10200" y="59436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mtClean="0">
                <a:solidFill>
                  <a:srgbClr val="00FFFF"/>
                </a:solidFill>
              </a:rPr>
              <a:t>尼罗河神</a:t>
            </a: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FF00"/>
                </a:solidFill>
              </a:rPr>
              <a:t>新回廊</a:t>
            </a:r>
            <a:r>
              <a:rPr lang="zh-CN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53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FF00"/>
                </a:solidFill>
              </a:rPr>
              <a:t>梵蒂冈图书馆</a:t>
            </a:r>
            <a:r>
              <a:rPr lang="zh-CN" altLang="en-US" smtClean="0"/>
              <a:t>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1988" name="Picture 5" descr="xin_57070326162320307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52482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2345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eaLnBrk="1" hangingPunct="1"/>
            <a:r>
              <a:rPr lang="zh-CN" altLang="en-US" sz="4400" smtClean="0">
                <a:solidFill>
                  <a:srgbClr val="FFFF00"/>
                </a:solidFill>
              </a:rPr>
              <a:t>埃特鲁斯坎博物馆</a:t>
            </a:r>
          </a:p>
          <a:p>
            <a:pPr eaLnBrk="1" hangingPunct="1"/>
            <a:r>
              <a:rPr lang="zh-CN" altLang="en-US" sz="4400" smtClean="0">
                <a:solidFill>
                  <a:srgbClr val="FFFF00"/>
                </a:solidFill>
              </a:rPr>
              <a:t>地图长廊 </a:t>
            </a:r>
          </a:p>
        </p:txBody>
      </p:sp>
      <p:pic>
        <p:nvPicPr>
          <p:cNvPr id="112647" name="Picture 7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275"/>
            <a:ext cx="28575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9" descr="File:Gallery of map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00350"/>
            <a:ext cx="6096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43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FFFF99"/>
                </a:solidFill>
                <a:latin typeface="黑体" pitchFamily="2" charset="-122"/>
                <a:ea typeface="黑体" pitchFamily="2" charset="-122"/>
              </a:rPr>
              <a:t>东方艺术馆</a:t>
            </a:r>
          </a:p>
          <a:p>
            <a:pPr eaLnBrk="1" hangingPunct="1"/>
            <a:r>
              <a:rPr lang="zh-CN" altLang="en-US" dirty="0" smtClean="0">
                <a:solidFill>
                  <a:srgbClr val="FFFF99"/>
                </a:solidFill>
                <a:latin typeface="黑体" pitchFamily="2" charset="-122"/>
                <a:ea typeface="黑体" pitchFamily="2" charset="-122"/>
              </a:rPr>
              <a:t>古希腊及罗马艺术馆</a:t>
            </a:r>
          </a:p>
          <a:p>
            <a:pPr eaLnBrk="1" hangingPunct="1"/>
            <a:r>
              <a:rPr lang="zh-CN" altLang="en-US" dirty="0" smtClean="0">
                <a:solidFill>
                  <a:srgbClr val="FFFF99"/>
                </a:solidFill>
                <a:latin typeface="黑体" pitchFamily="2" charset="-122"/>
                <a:ea typeface="黑体" pitchFamily="2" charset="-122"/>
              </a:rPr>
              <a:t>古埃及艺术馆</a:t>
            </a:r>
          </a:p>
          <a:p>
            <a:pPr eaLnBrk="1" hangingPunct="1"/>
            <a:r>
              <a:rPr lang="zh-CN" altLang="en-US" dirty="0" smtClean="0">
                <a:solidFill>
                  <a:srgbClr val="FFFF99"/>
                </a:solidFill>
                <a:latin typeface="黑体" pitchFamily="2" charset="-122"/>
                <a:ea typeface="黑体" pitchFamily="2" charset="-122"/>
              </a:rPr>
              <a:t>珍宝馆</a:t>
            </a:r>
          </a:p>
          <a:p>
            <a:pPr eaLnBrk="1" hangingPunct="1"/>
            <a:r>
              <a:rPr lang="zh-CN" altLang="en-US" dirty="0" smtClean="0">
                <a:solidFill>
                  <a:srgbClr val="FFFF99"/>
                </a:solidFill>
                <a:latin typeface="黑体" pitchFamily="2" charset="-122"/>
                <a:ea typeface="黑体" pitchFamily="2" charset="-122"/>
              </a:rPr>
              <a:t>绘画馆</a:t>
            </a:r>
          </a:p>
          <a:p>
            <a:pPr eaLnBrk="1" hangingPunct="1"/>
            <a:r>
              <a:rPr lang="zh-CN" altLang="en-US" dirty="0" smtClean="0">
                <a:solidFill>
                  <a:srgbClr val="FFFF99"/>
                </a:solidFill>
                <a:latin typeface="黑体" pitchFamily="2" charset="-122"/>
                <a:ea typeface="黑体" pitchFamily="2" charset="-122"/>
              </a:rPr>
              <a:t>雕塑馆</a:t>
            </a:r>
          </a:p>
        </p:txBody>
      </p:sp>
    </p:spTree>
    <p:extLst>
      <p:ext uri="{BB962C8B-B14F-4D97-AF65-F5344CB8AC3E}">
        <p14:creationId xmlns:p14="http://schemas.microsoft.com/office/powerpoint/2010/main" val="21192870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FF00"/>
                </a:solidFill>
              </a:rPr>
              <a:t>拉斐尔诸室</a:t>
            </a:r>
            <a:r>
              <a:rPr lang="zh-CN" altLang="en-US" smtClean="0"/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第一室  君士坦丁大帝厅</a:t>
            </a:r>
            <a:r>
              <a:rPr lang="zh-CN" altLang="en-US" smtClean="0"/>
              <a:t> </a:t>
            </a:r>
          </a:p>
        </p:txBody>
      </p:sp>
      <p:pic>
        <p:nvPicPr>
          <p:cNvPr id="44036" name="Picture 5" descr="300px-Vatican-Apostolic_Palace-Battle_of_Milvian_Brid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438400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8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00FFFF"/>
                </a:solidFill>
              </a:rPr>
              <a:t>第二室 金色阳光之屋</a:t>
            </a:r>
            <a:r>
              <a:rPr lang="zh-CN" altLang="en-US" smtClean="0"/>
              <a:t>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5715000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CN" sz="2800" i="1" smtClean="0">
                <a:solidFill>
                  <a:schemeClr val="bg1"/>
                </a:solidFill>
              </a:rPr>
              <a:t>The Expulsion of Heliodorus from the Temple</a:t>
            </a:r>
            <a:r>
              <a:rPr lang="en-US" altLang="zh-CN" sz="2800" smtClean="0"/>
              <a:t> </a:t>
            </a:r>
          </a:p>
        </p:txBody>
      </p:sp>
      <p:pic>
        <p:nvPicPr>
          <p:cNvPr id="45060" name="Picture 5" descr="600px-Raphael_Heliodor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5715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1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00FFFF"/>
                </a:solidFill>
              </a:rPr>
              <a:t>第三室  显灵室</a:t>
            </a:r>
            <a:r>
              <a:rPr lang="zh-CN" altLang="en-US" smtClean="0"/>
              <a:t> 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chemeClr val="bg1"/>
                </a:solidFill>
              </a:rPr>
              <a:t>《</a:t>
            </a:r>
            <a:r>
              <a:rPr lang="zh-CN" altLang="en-US" smtClean="0">
                <a:solidFill>
                  <a:schemeClr val="bg1"/>
                </a:solidFill>
              </a:rPr>
              <a:t>圣礼辩论</a:t>
            </a:r>
            <a:r>
              <a:rPr lang="en-US" altLang="zh-CN" smtClean="0">
                <a:solidFill>
                  <a:schemeClr val="bg1"/>
                </a:solidFill>
              </a:rPr>
              <a:t>》 </a:t>
            </a:r>
          </a:p>
          <a:p>
            <a:pPr eaLnBrk="1" hangingPunct="1"/>
            <a:r>
              <a:rPr lang="en-US" altLang="zh-CN" smtClean="0">
                <a:solidFill>
                  <a:schemeClr val="bg1"/>
                </a:solidFill>
              </a:rPr>
              <a:t>《</a:t>
            </a:r>
            <a:r>
              <a:rPr lang="zh-CN" altLang="en-US" smtClean="0">
                <a:solidFill>
                  <a:schemeClr val="bg1"/>
                </a:solidFill>
              </a:rPr>
              <a:t>雅典学派</a:t>
            </a:r>
            <a:r>
              <a:rPr lang="en-US" altLang="zh-CN" smtClean="0">
                <a:solidFill>
                  <a:schemeClr val="bg1"/>
                </a:solidFill>
              </a:rPr>
              <a:t>》</a:t>
            </a:r>
            <a:r>
              <a:rPr lang="en-US" altLang="zh-CN" smtClean="0"/>
              <a:t> </a:t>
            </a:r>
          </a:p>
        </p:txBody>
      </p:sp>
      <p:pic>
        <p:nvPicPr>
          <p:cNvPr id="115717" name="Picture 5" descr="600px-Raffael_07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57150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7" descr="600px-Raffael_05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19450"/>
            <a:ext cx="5715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6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5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5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00FFFF"/>
                </a:solidFill>
              </a:rPr>
              <a:t>第四室  波哥宫火灾之室</a:t>
            </a:r>
            <a:r>
              <a:rPr lang="zh-CN" altLang="en-US" smtClean="0"/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7108" name="Picture 5" descr="File:Giulio Romano 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14600"/>
            <a:ext cx="52578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8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48131" name="Picture 5" descr="Scansione00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96838"/>
            <a:ext cx="99822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2578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5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挂毡厅</a:t>
            </a:r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62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83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373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8675688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8424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6553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33825"/>
            <a:ext cx="37242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48387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2699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创世纪（顶）</a:t>
            </a:r>
          </a:p>
          <a:p>
            <a:pPr eaLnBrk="1" hangingPunct="1"/>
            <a:r>
              <a:rPr lang="zh-CN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最后的审判（壁）</a:t>
            </a:r>
          </a:p>
        </p:txBody>
      </p:sp>
      <p:pic>
        <p:nvPicPr>
          <p:cNvPr id="53252" name="Picture 7" descr="sist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0"/>
            <a:ext cx="466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 descr="lastj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762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1128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4276" name="Picture 7" descr="v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47625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9" descr="v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0"/>
            <a:ext cx="454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58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9" descr="《汉谟拉比法典》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81450"/>
            <a:ext cx="17811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00FFFF"/>
                </a:solidFill>
              </a:rPr>
              <a:t>东方艺术馆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FFFF99"/>
                </a:solidFill>
              </a:rPr>
              <a:t>叙利亚  黎巴嫩  巴勒斯坦  伊朗</a:t>
            </a:r>
          </a:p>
        </p:txBody>
      </p:sp>
      <p:pic>
        <p:nvPicPr>
          <p:cNvPr id="104453" name="Picture 5" descr="汉谟拉比法典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9875"/>
            <a:ext cx="64579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7" descr="013000002213981219498898055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12668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5613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5300" name="Picture 7" descr="vm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722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vm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0"/>
            <a:ext cx="657225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8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6324" name="Picture 5" descr="vm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 descr="vm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8282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b="1" smtClean="0">
                <a:solidFill>
                  <a:srgbClr val="FF0000"/>
                </a:solidFill>
              </a:rPr>
              <a:t>乌菲兹美术馆</a:t>
            </a:r>
            <a:r>
              <a:rPr lang="zh-CN" altLang="en-US" smtClean="0"/>
              <a:t> </a:t>
            </a:r>
          </a:p>
        </p:txBody>
      </p:sp>
      <p:pic>
        <p:nvPicPr>
          <p:cNvPr id="86021" name="Picture 5" descr="Immagine del Galleria degli Uffizi">
            <a:hlinkClick r:id="rId2" tooltip="Immagine del Galleria degli Uffizi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33909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9" descr="250px-Uffizi_Gallery%2C_Florenc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4139952" cy="270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9" name="Picture 13" descr="250px-UffiziCeiling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81" y="0"/>
            <a:ext cx="3362340" cy="278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11" descr="250px-Uffizi_Hallway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77749"/>
            <a:ext cx="4139952" cy="311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7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波提切利室</a:t>
            </a:r>
            <a:r>
              <a:rPr lang="zh-CN" altLang="en-US" smtClean="0"/>
              <a:t> </a:t>
            </a:r>
          </a:p>
        </p:txBody>
      </p:sp>
      <p:pic>
        <p:nvPicPr>
          <p:cNvPr id="87045" name="Picture 5" descr="File:Sandro Botticelli 04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143000"/>
            <a:ext cx="4676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200511292337226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62484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381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mtClean="0"/>
              <a:t>                                 </a:t>
            </a:r>
            <a:r>
              <a:rPr lang="zh-CN" altLang="en-US" smtClean="0">
                <a:solidFill>
                  <a:srgbClr val="00FFFF"/>
                </a:solidFill>
              </a:rPr>
              <a:t>维纳斯的诞生</a:t>
            </a:r>
          </a:p>
          <a:p>
            <a:pPr eaLnBrk="1" hangingPunct="1">
              <a:buFontTx/>
              <a:buNone/>
            </a:pPr>
            <a:r>
              <a:rPr lang="zh-CN" altLang="en-US" smtClean="0">
                <a:solidFill>
                  <a:srgbClr val="00FFFF"/>
                </a:solidFill>
              </a:rPr>
              <a:t>诽谤</a:t>
            </a:r>
          </a:p>
        </p:txBody>
      </p:sp>
    </p:spTree>
    <p:extLst>
      <p:ext uri="{BB962C8B-B14F-4D97-AF65-F5344CB8AC3E}">
        <p14:creationId xmlns:p14="http://schemas.microsoft.com/office/powerpoint/2010/main" val="1822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smtClean="0">
                <a:solidFill>
                  <a:srgbClr val="00FFFF"/>
                </a:solidFill>
              </a:rPr>
              <a:t>La Primavera《</a:t>
            </a:r>
            <a:r>
              <a:rPr lang="zh-CN" altLang="en-US" smtClean="0">
                <a:solidFill>
                  <a:srgbClr val="00FFFF"/>
                </a:solidFill>
              </a:rPr>
              <a:t>春</a:t>
            </a:r>
            <a:r>
              <a:rPr lang="en-US" altLang="zh-CN" smtClean="0">
                <a:solidFill>
                  <a:srgbClr val="00FFFF"/>
                </a:solidFill>
              </a:rPr>
              <a:t>》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7412" name="Picture 5" descr="xinsrc_37201061514344062526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57325"/>
            <a:ext cx="76104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43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提香室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zh-CN" altLang="en-US" smtClean="0">
                <a:solidFill>
                  <a:srgbClr val="00FFFF"/>
                </a:solidFill>
              </a:rPr>
              <a:t>乌比诺的维纳斯   花神  维纳斯和丘比特</a:t>
            </a:r>
          </a:p>
        </p:txBody>
      </p:sp>
      <p:pic>
        <p:nvPicPr>
          <p:cNvPr id="89093" name="Picture 5" descr="File:Tizian 10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175"/>
            <a:ext cx="7620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7" descr="File:Tizian 02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152525"/>
            <a:ext cx="45434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10" descr="维纳斯与丘比特预览图 点击看大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990600" y="2286000"/>
            <a:ext cx="5753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20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米开朗琪罗和佛罗伦萨画家室</a:t>
            </a:r>
            <a:r>
              <a:rPr lang="zh-CN" altLang="en-US" smtClean="0"/>
              <a:t>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mtClean="0">
                <a:solidFill>
                  <a:srgbClr val="00FFFF"/>
                </a:solidFill>
              </a:rPr>
              <a:t>圣家族</a:t>
            </a:r>
          </a:p>
        </p:txBody>
      </p:sp>
      <p:pic>
        <p:nvPicPr>
          <p:cNvPr id="19460" name="Picture 7" descr="File:Michelangelo Buonarroti 04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52525"/>
            <a:ext cx="55435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78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达</a:t>
            </a:r>
            <a:r>
              <a:rPr lang="en-US" altLang="zh-CN" smtClean="0">
                <a:solidFill>
                  <a:srgbClr val="FF0000"/>
                </a:solidFill>
              </a:rPr>
              <a:t>·</a:t>
            </a:r>
            <a:r>
              <a:rPr lang="zh-CN" altLang="en-US" smtClean="0">
                <a:solidFill>
                  <a:srgbClr val="FF0000"/>
                </a:solidFill>
              </a:rPr>
              <a:t>芬奇画室</a:t>
            </a:r>
            <a:r>
              <a:rPr lang="zh-CN" altLang="en-US" smtClean="0"/>
              <a:t> </a:t>
            </a:r>
          </a:p>
        </p:txBody>
      </p:sp>
      <p:pic>
        <p:nvPicPr>
          <p:cNvPr id="92167" name="Picture 7" descr="File:Leonardo da Vinci Adoration of the Mag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152525"/>
            <a:ext cx="59150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9" descr="File:Leonardo da Vinci 05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76200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smtClean="0">
                <a:solidFill>
                  <a:srgbClr val="00FFFF"/>
                </a:solidFill>
              </a:rPr>
              <a:t>东方三博士的朝拜</a:t>
            </a:r>
            <a:r>
              <a:rPr lang="zh-CN" altLang="en-US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zh-CN" altLang="en-US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zh-CN" altLang="en-US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zh-CN" altLang="en-US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zh-CN" altLang="en-US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zh-CN" altLang="en-US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zh-CN" altLang="en-US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smtClean="0">
                <a:solidFill>
                  <a:srgbClr val="00FFFF"/>
                </a:solidFill>
              </a:rPr>
              <a:t>天使报喜</a:t>
            </a:r>
          </a:p>
        </p:txBody>
      </p:sp>
    </p:spTree>
    <p:extLst>
      <p:ext uri="{BB962C8B-B14F-4D97-AF65-F5344CB8AC3E}">
        <p14:creationId xmlns:p14="http://schemas.microsoft.com/office/powerpoint/2010/main" val="181586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拉斐尔与沙陀室</a:t>
            </a:r>
            <a:r>
              <a:rPr lang="zh-CN" altLang="en-US" smtClean="0"/>
              <a:t> </a:t>
            </a:r>
          </a:p>
        </p:txBody>
      </p:sp>
      <p:pic>
        <p:nvPicPr>
          <p:cNvPr id="21507" name="Picture 5" descr="File:Raffael 03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9814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 descr="File:Sanzio 00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229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6172200"/>
            <a:ext cx="8229600" cy="1676400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金莺圣母                    自画像</a:t>
            </a:r>
          </a:p>
        </p:txBody>
      </p:sp>
    </p:spTree>
    <p:extLst>
      <p:ext uri="{BB962C8B-B14F-4D97-AF65-F5344CB8AC3E}">
        <p14:creationId xmlns:p14="http://schemas.microsoft.com/office/powerpoint/2010/main" val="204819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乔托室                     利比室</a:t>
            </a:r>
          </a:p>
        </p:txBody>
      </p:sp>
      <p:pic>
        <p:nvPicPr>
          <p:cNvPr id="22531" name="Picture 5" descr="File:Giotto Ognissanti Madonn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27844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File:Fra Filippo Lippi 009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2734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5943600"/>
            <a:ext cx="8229600" cy="609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庄严的圣母                     圣母子和二天使</a:t>
            </a:r>
            <a:r>
              <a:rPr lang="zh-CN" altLang="en-US">
                <a:solidFill>
                  <a:srgbClr val="00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29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b="1" smtClean="0">
                <a:solidFill>
                  <a:srgbClr val="00FFFF"/>
                </a:solidFill>
              </a:rPr>
              <a:t>古埃及艺术馆</a:t>
            </a:r>
            <a:r>
              <a:rPr lang="zh-CN" altLang="en-US" smtClean="0"/>
              <a:t>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105476" name="Picture 5" descr="File:The seated scrib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152525"/>
            <a:ext cx="52959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7" descr="File:Stele Ra-Horakhty Louvre N379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5655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3763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佩鲁吉诺和西诺雷利室</a:t>
            </a:r>
            <a:r>
              <a:rPr lang="zh-CN" altLang="en-US" smtClean="0"/>
              <a:t> </a:t>
            </a:r>
          </a:p>
        </p:txBody>
      </p:sp>
      <p:pic>
        <p:nvPicPr>
          <p:cNvPr id="23555" name="Picture 7" descr="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圣母哀怜像</a:t>
            </a:r>
          </a:p>
        </p:txBody>
      </p:sp>
    </p:spTree>
    <p:extLst>
      <p:ext uri="{BB962C8B-B14F-4D97-AF65-F5344CB8AC3E}">
        <p14:creationId xmlns:p14="http://schemas.microsoft.com/office/powerpoint/2010/main" val="28914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柯列乔室</a:t>
            </a:r>
            <a:r>
              <a:rPr lang="zh-CN" altLang="en-US" smtClean="0"/>
              <a:t>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圣婴朝拜</a:t>
            </a:r>
            <a:r>
              <a:rPr lang="zh-CN" altLang="en-US" smtClean="0"/>
              <a:t> </a:t>
            </a:r>
          </a:p>
        </p:txBody>
      </p:sp>
      <p:pic>
        <p:nvPicPr>
          <p:cNvPr id="24580" name="Picture 5" descr="klq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2400"/>
            <a:ext cx="550862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2533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25603" name="Picture 5" descr="File:Paolo Veronese 00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委罗内塞室                   </a:t>
            </a:r>
            <a:r>
              <a:rPr lang="zh-CN" altLang="zh-CN" sz="2800" smtClean="0">
                <a:solidFill>
                  <a:srgbClr val="00B050"/>
                </a:solidFill>
              </a:rPr>
              <a:t>加 纳 的 婚 宴 </a:t>
            </a:r>
            <a:r>
              <a:rPr lang="zh-CN" altLang="en-US" sz="2800" smtClean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61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丁托列托室</a:t>
            </a:r>
            <a:r>
              <a:rPr lang="zh-CN" altLang="en-US" smtClean="0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圣沙维诺的肖像</a:t>
            </a:r>
            <a:r>
              <a:rPr lang="zh-CN" altLang="en-US" smtClean="0"/>
              <a:t> </a:t>
            </a:r>
          </a:p>
        </p:txBody>
      </p:sp>
      <p:pic>
        <p:nvPicPr>
          <p:cNvPr id="26628" name="Picture 5" descr="16sans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429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57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卡拉瓦乔室</a:t>
            </a:r>
            <a:r>
              <a:rPr lang="zh-CN" altLang="en-US" smtClean="0"/>
              <a:t> </a:t>
            </a:r>
          </a:p>
        </p:txBody>
      </p:sp>
      <p:pic>
        <p:nvPicPr>
          <p:cNvPr id="27651" name="Picture 5" descr="File:Medusa by Carvaggi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3243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File:Michelangelo Caravaggio 00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48958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mtClean="0">
              <a:solidFill>
                <a:srgbClr val="00FF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mtClean="0">
                <a:solidFill>
                  <a:srgbClr val="00FFFF"/>
                </a:solidFill>
              </a:rPr>
              <a:t>美杜莎                                    酒神</a:t>
            </a:r>
          </a:p>
        </p:txBody>
      </p:sp>
    </p:spTree>
    <p:extLst>
      <p:ext uri="{BB962C8B-B14F-4D97-AF65-F5344CB8AC3E}">
        <p14:creationId xmlns:p14="http://schemas.microsoft.com/office/powerpoint/2010/main" val="40711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endParaRPr lang="en-US" altLang="zh-CN" smtClean="0"/>
          </a:p>
          <a:p>
            <a:pPr eaLnBrk="1" hangingPunct="1"/>
            <a:r>
              <a:rPr lang="zh-CN" altLang="en-US" smtClean="0">
                <a:solidFill>
                  <a:srgbClr val="00FFFF"/>
                </a:solidFill>
              </a:rPr>
              <a:t>父亲肖像</a:t>
            </a:r>
          </a:p>
        </p:txBody>
      </p:sp>
      <p:pic>
        <p:nvPicPr>
          <p:cNvPr id="28675" name="Picture 5" descr="53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4591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zh-CN" altLang="en-US" smtClean="0">
                <a:solidFill>
                  <a:srgbClr val="FF0000"/>
                </a:solidFill>
              </a:rPr>
              <a:t>丢勒和德国画家室</a:t>
            </a:r>
            <a:r>
              <a:rPr lang="zh-CN" alt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2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7" y="10328"/>
            <a:ext cx="9169517" cy="6847672"/>
          </a:xfrm>
          <a:prstGeom prst="rect">
            <a:avLst/>
          </a:prstGeom>
        </p:spPr>
      </p:pic>
      <p:sp>
        <p:nvSpPr>
          <p:cNvPr id="163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维多利亚皇家博物馆</a:t>
            </a:r>
          </a:p>
        </p:txBody>
      </p:sp>
    </p:spTree>
    <p:extLst>
      <p:ext uri="{BB962C8B-B14F-4D97-AF65-F5344CB8AC3E}">
        <p14:creationId xmlns:p14="http://schemas.microsoft.com/office/powerpoint/2010/main" val="5605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5124" name="Picture 5" descr="File:VandA Rotund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4815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1" descr="File:P1060319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"/>
            <a:ext cx="480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5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6148" name="Picture 5" descr="File:This room is full of plaster cast copies of famous world statues, sculptures and monument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75"/>
            <a:ext cx="8915400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2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zh-CN" smtClean="0"/>
          </a:p>
        </p:txBody>
      </p:sp>
      <p:pic>
        <p:nvPicPr>
          <p:cNvPr id="7172" name="Picture 5" descr="File:Another Room of Cast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9248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9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1669</Words>
  <Application>Microsoft Office PowerPoint</Application>
  <PresentationFormat>全屏显示(4:3)</PresentationFormat>
  <Paragraphs>192</Paragraphs>
  <Slides>133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133</vt:i4>
      </vt:variant>
    </vt:vector>
  </HeadingPairs>
  <TitlesOfParts>
    <vt:vector size="134" baseType="lpstr">
      <vt:lpstr>Office 主题​​</vt:lpstr>
      <vt:lpstr>第三章 博物馆类型学</vt:lpstr>
      <vt:lpstr>一、博物馆类型与划分标准</vt:lpstr>
      <vt:lpstr>二、综合博物馆</vt:lpstr>
      <vt:lpstr>卢浮宫博物馆</vt:lpstr>
      <vt:lpstr>1715年的卢浮宫</vt:lpstr>
      <vt:lpstr>贝律铭的设计</vt:lpstr>
      <vt:lpstr>PowerPoint 演示文稿</vt:lpstr>
      <vt:lpstr>东方艺术馆</vt:lpstr>
      <vt:lpstr>古埃及艺术馆 </vt:lpstr>
      <vt:lpstr>古希腊与古罗马艺术馆</vt:lpstr>
      <vt:lpstr>PowerPoint 演示文稿</vt:lpstr>
      <vt:lpstr>PowerPoint 演示文稿</vt:lpstr>
      <vt:lpstr>绘画馆</vt:lpstr>
      <vt:lpstr>PowerPoint 演示文稿</vt:lpstr>
      <vt:lpstr>PowerPoint 演示文稿</vt:lpstr>
      <vt:lpstr>艾尔米塔什博物馆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大英博物馆</vt:lpstr>
      <vt:lpstr>PowerPoint 演示文稿</vt:lpstr>
      <vt:lpstr>PowerPoint 演示文稿</vt:lpstr>
      <vt:lpstr>PowerPoint 演示文稿</vt:lpstr>
      <vt:lpstr>PowerPoint 演示文稿</vt:lpstr>
      <vt:lpstr>埃及馆</vt:lpstr>
      <vt:lpstr>PowerPoint 演示文稿</vt:lpstr>
      <vt:lpstr>PowerPoint 演示文稿</vt:lpstr>
      <vt:lpstr>PowerPoint 演示文稿</vt:lpstr>
      <vt:lpstr>PowerPoint 演示文稿</vt:lpstr>
      <vt:lpstr>西亚馆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东方馆</vt:lpstr>
      <vt:lpstr>PowerPoint 演示文稿</vt:lpstr>
      <vt:lpstr>PowerPoint 演示文稿</vt:lpstr>
      <vt:lpstr>PowerPoint 演示文稿</vt:lpstr>
      <vt:lpstr>加拿大皇家安大略博物馆 </vt:lpstr>
      <vt:lpstr>PowerPoint 演示文稿</vt:lpstr>
      <vt:lpstr>PowerPoint 演示文稿</vt:lpstr>
      <vt:lpstr>PowerPoint 演示文稿</vt:lpstr>
      <vt:lpstr>PowerPoint 演示文稿</vt:lpstr>
      <vt:lpstr>三、艺术博物馆</vt:lpstr>
      <vt:lpstr>梵蒂冈博物馆</vt:lpstr>
      <vt:lpstr>起源</vt:lpstr>
      <vt:lpstr>PowerPoint 演示文稿</vt:lpstr>
      <vt:lpstr>PowerPoint 演示文稿</vt:lpstr>
      <vt:lpstr>PowerPoint 演示文稿</vt:lpstr>
      <vt:lpstr>庇奥·克莱门提诺美术馆 </vt:lpstr>
      <vt:lpstr>PowerPoint 演示文稿</vt:lpstr>
      <vt:lpstr>凯撒馆</vt:lpstr>
      <vt:lpstr>新回廊 </vt:lpstr>
      <vt:lpstr>梵蒂冈图书馆 </vt:lpstr>
      <vt:lpstr>PowerPoint 演示文稿</vt:lpstr>
      <vt:lpstr>拉斐尔诸室 </vt:lpstr>
      <vt:lpstr>第二室 金色阳光之屋 </vt:lpstr>
      <vt:lpstr>第三室  显灵室 </vt:lpstr>
      <vt:lpstr>第四室  波哥宫火灾之室 </vt:lpstr>
      <vt:lpstr>挂毡厅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乌菲兹美术馆 </vt:lpstr>
      <vt:lpstr>波提切利室 </vt:lpstr>
      <vt:lpstr>La Primavera《春》</vt:lpstr>
      <vt:lpstr>提香室</vt:lpstr>
      <vt:lpstr>米开朗琪罗和佛罗伦萨画家室 </vt:lpstr>
      <vt:lpstr>达·芬奇画室 </vt:lpstr>
      <vt:lpstr>拉斐尔与沙陀室 </vt:lpstr>
      <vt:lpstr>乔托室                     利比室</vt:lpstr>
      <vt:lpstr>佩鲁吉诺和西诺雷利室 </vt:lpstr>
      <vt:lpstr>柯列乔室 </vt:lpstr>
      <vt:lpstr>委罗内塞室                   加 纳 的 婚 宴  </vt:lpstr>
      <vt:lpstr>丁托列托室 </vt:lpstr>
      <vt:lpstr>卡拉瓦乔室 </vt:lpstr>
      <vt:lpstr>丢勒和德国画家室 </vt:lpstr>
      <vt:lpstr>维多利亚皇家博物馆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西班牙普拉多美术馆</vt:lpstr>
      <vt:lpstr>PowerPoint 演示文稿</vt:lpstr>
      <vt:lpstr>纽约现代艺术博物馆</vt:lpstr>
      <vt:lpstr>PowerPoint 演示文稿</vt:lpstr>
      <vt:lpstr>PowerPoint 演示文稿</vt:lpstr>
      <vt:lpstr>PowerPoint 演示文稿</vt:lpstr>
      <vt:lpstr>PowerPoint 演示文稿</vt:lpstr>
      <vt:lpstr>四、科学博物馆</vt:lpstr>
      <vt:lpstr>美国自然历史博物馆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哈佛大学自然历史博物馆 </vt:lpstr>
      <vt:lpstr>PowerPoint 演示文稿</vt:lpstr>
      <vt:lpstr>PowerPoint 演示文稿</vt:lpstr>
      <vt:lpstr>（二）综合科学技术馆</vt:lpstr>
      <vt:lpstr>德意志博物馆</vt:lpstr>
      <vt:lpstr>PowerPoint 演示文稿</vt:lpstr>
      <vt:lpstr>五、生态（社区）博物馆</vt:lpstr>
      <vt:lpstr>斯堪森露天博物馆</vt:lpstr>
      <vt:lpstr>PowerPoint 演示文稿</vt:lpstr>
      <vt:lpstr>PowerPoint 演示文稿</vt:lpstr>
      <vt:lpstr>PowerPoint 演示文稿</vt:lpstr>
      <vt:lpstr>PowerPoint 演示文稿</vt:lpstr>
      <vt:lpstr>荷兰羊角村</vt:lpstr>
      <vt:lpstr>俄罗斯小木屋博物馆</vt:lpstr>
      <vt:lpstr>PowerPoint 演示文稿</vt:lpstr>
      <vt:lpstr>PowerPoint 演示文稿</vt:lpstr>
      <vt:lpstr>生态（社区）博物馆建设的指导原则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西方博物馆历史与理论</dc:title>
  <dc:creator>xb21cn</dc:creator>
  <cp:lastModifiedBy>xb21cn</cp:lastModifiedBy>
  <cp:revision>38</cp:revision>
  <dcterms:created xsi:type="dcterms:W3CDTF">2019-02-08T01:48:22Z</dcterms:created>
  <dcterms:modified xsi:type="dcterms:W3CDTF">2019-03-22T03:10:40Z</dcterms:modified>
</cp:coreProperties>
</file>