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6" r:id="rId8"/>
    <p:sldId id="267" r:id="rId9"/>
    <p:sldId id="273" r:id="rId10"/>
    <p:sldId id="274"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5" d="100"/>
          <a:sy n="65" d="100"/>
        </p:scale>
        <p:origin x="90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2016/11/15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2016/11/15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2016/11/15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2016/11/15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2016/11/15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t>2016/11/15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t>2016/11/15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t>2016/11/15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2016/11/15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2016/11/15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2016/11/15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2016/11/15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宋代造纸业的研究现状</a:t>
            </a:r>
          </a:p>
        </p:txBody>
      </p:sp>
      <p:sp>
        <p:nvSpPr>
          <p:cNvPr id="3" name="副标题 2"/>
          <p:cNvSpPr>
            <a:spLocks noGrp="1"/>
          </p:cNvSpPr>
          <p:nvPr>
            <p:ph type="subTitle" idx="1"/>
          </p:nvPr>
        </p:nvSpPr>
        <p:spPr/>
        <p:txBody>
          <a:bodyPr>
            <a:normAutofit fontScale="92500" lnSpcReduction="20000"/>
          </a:bodyPr>
          <a:lstStyle/>
          <a:p>
            <a:endParaRPr lang="zh-CN" altLang="en-US" dirty="0"/>
          </a:p>
          <a:p>
            <a:r>
              <a:rPr lang="zh-CN" altLang="en-US" sz="4800" dirty="0" smtClean="0"/>
              <a:t>刘毅</a:t>
            </a:r>
            <a:endParaRPr lang="en-US" altLang="zh-CN" sz="4800" dirty="0" smtClean="0"/>
          </a:p>
          <a:p>
            <a:r>
              <a:rPr lang="zh-CN" altLang="en-US" sz="4800" dirty="0" smtClean="0"/>
              <a:t>南开大学</a:t>
            </a:r>
            <a:endParaRPr lang="en-US" altLang="zh-CN" sz="48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831850" y="372110"/>
            <a:ext cx="10515600" cy="5717540"/>
          </a:xfrm>
        </p:spPr>
        <p:txBody>
          <a:bodyPr>
            <a:normAutofit lnSpcReduction="10000"/>
          </a:bodyPr>
          <a:lstStyle/>
          <a:p>
            <a:r>
              <a:rPr lang="zh-CN" altLang="en-US" sz="3600" b="1" dirty="0"/>
              <a:t>结语</a:t>
            </a:r>
          </a:p>
          <a:p>
            <a:endParaRPr lang="zh-CN" altLang="en-US" sz="3600" b="1" dirty="0"/>
          </a:p>
          <a:p>
            <a:r>
              <a:rPr lang="zh-CN" altLang="en-US" sz="4800" b="1" dirty="0"/>
              <a:t>总的来说2000年以来从考古学视角研究宋代造纸业的文章并不多见。这应该和造纸业遗迹遗物的新发现较少有关。一些学者从科技考古的角度出发，对博物馆宋纸馆藏进行了化验研究，这应该是新阶段宋代造纸业研究的一个重要方向。</a:t>
            </a:r>
          </a:p>
          <a:p>
            <a:endParaRPr lang="zh-CN" altLang="en-US" sz="3600" b="1" dirty="0"/>
          </a:p>
          <a:p>
            <a:endParaRPr lang="zh-CN" altLang="en-US" sz="3600" b="1" dirty="0"/>
          </a:p>
          <a:p>
            <a:endParaRPr lang="zh-CN" altLang="en-US" sz="3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524000" y="405765"/>
            <a:ext cx="9144000" cy="4852035"/>
          </a:xfrm>
        </p:spPr>
        <p:txBody>
          <a:bodyPr>
            <a:normAutofit fontScale="87500" lnSpcReduction="10000"/>
          </a:bodyPr>
          <a:lstStyle/>
          <a:p>
            <a:pPr algn="l"/>
            <a:r>
              <a:rPr lang="zh-CN" altLang="en-US" sz="3600" b="1"/>
              <a:t>中国造纸历史简要回顾</a:t>
            </a:r>
          </a:p>
          <a:p>
            <a:pPr algn="l"/>
            <a:endParaRPr lang="zh-CN" altLang="en-US" sz="3600"/>
          </a:p>
          <a:p>
            <a:pPr algn="l"/>
            <a:r>
              <a:rPr lang="zh-CN" altLang="en-US" sz="3600"/>
              <a:t>现在所知中国最早的纸张，出自1986年甘肃天水放马滩墓地。这一考古发现后来证明是麻纸，和其他西汉考古发现的纸张质地相同。这说明，最晚不过西汉，中国已经出现了造纸术，东汉蔡伦只是在原有造纸术上进行了改进，使得纸的质量和产量得到提高。但是麻纸“缓肤饮墨，不受推笔”，故而在其产生之初并不是一种很理想的书写材料。但随着造纸术的发展，麻纸逐渐被皮纸、竹纸所取代，纸从而成为了广泛使用的书写、绘画材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524000" y="929005"/>
            <a:ext cx="9144000" cy="4328795"/>
          </a:xfrm>
        </p:spPr>
        <p:txBody>
          <a:bodyPr>
            <a:normAutofit fontScale="90000" lnSpcReduction="20000"/>
          </a:bodyPr>
          <a:lstStyle/>
          <a:p>
            <a:pPr algn="l"/>
            <a:r>
              <a:rPr lang="zh-CN" altLang="en-US" sz="4000" b="1"/>
              <a:t>宋代造纸业的相关研究</a:t>
            </a:r>
          </a:p>
          <a:p>
            <a:pPr algn="l"/>
            <a:endParaRPr lang="zh-CN" altLang="en-US" sz="4000" b="1"/>
          </a:p>
          <a:p>
            <a:pPr algn="l"/>
            <a:r>
              <a:rPr lang="zh-CN" altLang="en-US" sz="4000"/>
              <a:t>宋代以文为治，尤其重视教育和印书，造纸业应实际需要，比唐代更加发达。本文立足于宋代造纸业的研究史，结合一些考古发现，梳理宋代造纸业的基本状况。</a:t>
            </a:r>
          </a:p>
          <a:p>
            <a:pPr algn="l"/>
            <a:r>
              <a:rPr lang="zh-CN" altLang="en-US" sz="4000"/>
              <a:t>    关于宋代造纸业，尚未查到有专著。但古代文献之中有许多提及造纸相关的一些文字，诸如纸张产地、品类和流行状况之类的情况。</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524000" y="424180"/>
            <a:ext cx="9144000" cy="4833620"/>
          </a:xfrm>
        </p:spPr>
        <p:txBody>
          <a:bodyPr/>
          <a:lstStyle/>
          <a:p>
            <a:pPr algn="l"/>
            <a:r>
              <a:rPr lang="zh-CN" altLang="en-US" sz="3600" b="1"/>
              <a:t>涉及宋代造纸业的历史文献</a:t>
            </a:r>
          </a:p>
          <a:p>
            <a:pPr algn="l"/>
            <a:endParaRPr lang="zh-CN" altLang="en-US" sz="3600" b="1"/>
          </a:p>
          <a:p>
            <a:pPr algn="l"/>
            <a:r>
              <a:rPr lang="zh-CN" altLang="en-US" sz="3600" b="1"/>
              <a:t>地方志：《新安志》、《元丰九域志》等</a:t>
            </a:r>
          </a:p>
          <a:p>
            <a:pPr algn="l"/>
            <a:r>
              <a:rPr lang="zh-CN" altLang="en-US" sz="3600" b="1"/>
              <a:t>专著类：《十纸说》、《评纸帖》等</a:t>
            </a:r>
          </a:p>
          <a:p>
            <a:pPr algn="l"/>
            <a:r>
              <a:rPr lang="zh-CN" altLang="en-US" sz="3600" b="1"/>
              <a:t>笔记类：《西台集》、《太平寰宇记》等</a:t>
            </a:r>
          </a:p>
          <a:p>
            <a:pPr algn="l"/>
            <a:r>
              <a:rPr lang="zh-CN" altLang="en-US" sz="3600" b="1"/>
              <a:t>史书类：《宋会要辑稿》、《宋史 食货》等</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524000" y="1134745"/>
            <a:ext cx="9144000" cy="4123055"/>
          </a:xfrm>
        </p:spPr>
        <p:txBody>
          <a:bodyPr/>
          <a:lstStyle/>
          <a:p>
            <a:pPr algn="l"/>
            <a:r>
              <a:rPr lang="en-US" altLang="zh-CN" sz="3600" b="1"/>
              <a:t>2000</a:t>
            </a:r>
            <a:r>
              <a:rPr lang="zh-CN" altLang="en-US" sz="3600" b="1"/>
              <a:t>年以来宋代造纸业的研究</a:t>
            </a:r>
          </a:p>
          <a:p>
            <a:pPr algn="l"/>
            <a:endParaRPr lang="zh-CN" altLang="en-US" sz="3600" b="1"/>
          </a:p>
          <a:p>
            <a:pPr algn="l"/>
            <a:r>
              <a:rPr lang="en-US" altLang="zh-CN" sz="3600" b="1"/>
              <a:t>1</a:t>
            </a:r>
            <a:r>
              <a:rPr lang="zh-CN" altLang="en-US" sz="3600" b="1"/>
              <a:t>、梳理历史</a:t>
            </a:r>
          </a:p>
          <a:p>
            <a:pPr algn="l"/>
            <a:r>
              <a:rPr lang="en-US" altLang="zh-CN" sz="3600" b="1"/>
              <a:t>2</a:t>
            </a:r>
            <a:r>
              <a:rPr lang="zh-CN" altLang="en-US" sz="3600" b="1"/>
              <a:t>、针对遗迹遗物的研究</a:t>
            </a:r>
          </a:p>
          <a:p>
            <a:pPr algn="l"/>
            <a:r>
              <a:rPr lang="en-US" altLang="zh-CN" sz="3600" b="1"/>
              <a:t>3</a:t>
            </a:r>
            <a:r>
              <a:rPr lang="zh-CN" altLang="en-US" sz="3600" b="1"/>
              <a:t>、针对地区的研究</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831850" y="372110"/>
            <a:ext cx="10515600" cy="5717540"/>
          </a:xfrm>
        </p:spPr>
        <p:txBody>
          <a:bodyPr>
            <a:normAutofit fontScale="92500"/>
          </a:bodyPr>
          <a:lstStyle/>
          <a:p>
            <a:r>
              <a:rPr lang="en-US" altLang="zh-CN" sz="3600" b="1"/>
              <a:t>1</a:t>
            </a:r>
            <a:r>
              <a:rPr lang="zh-CN" altLang="en-US" sz="3600" b="1"/>
              <a:t>、历史梳理</a:t>
            </a:r>
          </a:p>
          <a:p>
            <a:endParaRPr lang="zh-CN" altLang="en-US" sz="3600" b="1"/>
          </a:p>
          <a:p>
            <a:r>
              <a:rPr lang="zh-CN" altLang="en-US" sz="3600" b="1"/>
              <a:t>《纸史述略》简单梳理了从麻纸到竹纸的中国造纸业发展历程。</a:t>
            </a:r>
          </a:p>
          <a:p>
            <a:r>
              <a:rPr lang="zh-CN" altLang="en-US" sz="3600" b="1"/>
              <a:t>《中国古代绘画的材料和工具》，从宋代绘画用纸侧面展示了宋代造纸业的发展。</a:t>
            </a:r>
          </a:p>
          <a:p>
            <a:r>
              <a:rPr lang="zh-CN" altLang="en-US" sz="3600" b="1"/>
              <a:t>《中国古代竹纸的历史和发展》认为，竹纸在中国的产生不晚于晚唐，而基于书画实物的研究可以确定宋代竹纸的发达。</a:t>
            </a:r>
          </a:p>
          <a:p>
            <a:r>
              <a:rPr lang="zh-CN" altLang="en-US" sz="3600" b="1"/>
              <a:t>《基于造纸原料分析中国手工造纸术的传承特点》则认为，宋代虽然竹纸发达，但是皮纸才是高级文化用纸首选，而藤纸在这一时期大幅衰落。</a:t>
            </a:r>
          </a:p>
          <a:p>
            <a:endParaRPr lang="zh-CN" altLang="en-US" sz="3600"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831850" y="372110"/>
            <a:ext cx="10515600" cy="5717540"/>
          </a:xfrm>
        </p:spPr>
        <p:txBody>
          <a:bodyPr>
            <a:normAutofit lnSpcReduction="10000"/>
          </a:bodyPr>
          <a:lstStyle/>
          <a:p>
            <a:r>
              <a:rPr lang="en-US" altLang="zh-CN" sz="3600" b="1"/>
              <a:t>1</a:t>
            </a:r>
            <a:r>
              <a:rPr lang="zh-CN" altLang="en-US" sz="3600" b="1"/>
              <a:t>、历史梳理</a:t>
            </a:r>
          </a:p>
          <a:p>
            <a:endParaRPr lang="zh-CN" altLang="en-US" sz="3600" b="1"/>
          </a:p>
          <a:p>
            <a:r>
              <a:rPr lang="zh-CN" altLang="en-US" sz="3600" b="1"/>
              <a:t>刘仁庆有两篇文章均以《天工开物》为重点介绍中国造纸历史：</a:t>
            </a:r>
          </a:p>
          <a:p>
            <a:endParaRPr lang="zh-CN" altLang="en-US" sz="3600" b="1"/>
          </a:p>
          <a:p>
            <a:r>
              <a:rPr lang="zh-CN" altLang="en-US" sz="3600" b="1"/>
              <a:t>《中国早期的造纸技术著作——宋应星的</a:t>
            </a:r>
            <a:r>
              <a:rPr lang="en-US" altLang="zh-CN" sz="3600" b="1"/>
              <a:t>&lt;</a:t>
            </a:r>
            <a:r>
              <a:rPr lang="zh-CN" altLang="en-US" sz="3600" b="1"/>
              <a:t>天工开物·杀青</a:t>
            </a:r>
            <a:r>
              <a:rPr lang="en-US" altLang="zh-CN" sz="3600" b="1"/>
              <a:t>&gt;</a:t>
            </a:r>
            <a:r>
              <a:rPr lang="zh-CN" altLang="en-US" sz="3600" b="1"/>
              <a:t>》</a:t>
            </a:r>
          </a:p>
          <a:p>
            <a:r>
              <a:rPr lang="zh-CN" altLang="en-US" sz="3600" b="1"/>
              <a:t>《我国早期造纸书籍浏览与遗憾》</a:t>
            </a:r>
          </a:p>
          <a:p>
            <a:endParaRPr lang="zh-CN" altLang="en-US" sz="3600" b="1"/>
          </a:p>
          <a:p>
            <a:r>
              <a:rPr lang="zh-CN" altLang="en-US" sz="3600" b="1"/>
              <a:t>主要是造纸历史方面的科普，略有提及宋代造纸业。</a:t>
            </a:r>
          </a:p>
          <a:p>
            <a:endParaRPr lang="zh-CN" altLang="en-US" sz="3600"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831850" y="372110"/>
            <a:ext cx="10515600" cy="5717540"/>
          </a:xfrm>
        </p:spPr>
        <p:txBody>
          <a:bodyPr>
            <a:normAutofit fontScale="57500" lnSpcReduction="10000"/>
          </a:bodyPr>
          <a:lstStyle/>
          <a:p>
            <a:r>
              <a:rPr lang="en-US" altLang="zh-CN" sz="7200" b="1">
                <a:sym typeface="+mn-ea"/>
              </a:rPr>
              <a:t>2</a:t>
            </a:r>
            <a:r>
              <a:rPr lang="zh-CN" altLang="en-US" sz="7200" b="1">
                <a:sym typeface="+mn-ea"/>
              </a:rPr>
              <a:t>、针对遗迹遗物的研究</a:t>
            </a:r>
          </a:p>
          <a:p>
            <a:endParaRPr lang="zh-CN" altLang="en-US" sz="3600" b="1"/>
          </a:p>
          <a:p>
            <a:r>
              <a:rPr lang="zh-CN" altLang="en-US" sz="5400" b="1"/>
              <a:t>江西高安市发现华林造纸作坊，发掘了宋代沤料池遗迹。杭州富阳已经发现了一处大型宋代造纸作坊遗址，但考古学报告尚未整理发表。</a:t>
            </a:r>
          </a:p>
          <a:p>
            <a:r>
              <a:rPr lang="zh-CN" altLang="en-US" sz="5400" b="1"/>
              <a:t>近年来科技考古越来越受到重视，李晓岑和贾建威对宋元时期西夏古纸进行了显微观测并总结了当时的造纸工艺。[他们研究认为宋代皮纸唐代以麻纸为主，宋代以皮纸为主，并且宋代之时抄纸法取代了浇纸法。并且，西夏古纸和西藏地区造纸业深受中原地区影响。</a:t>
            </a:r>
          </a:p>
          <a:p>
            <a:r>
              <a:rPr lang="zh-CN" altLang="en-US" sz="5400" b="1"/>
              <a:t>也有研究是从历史背景分析某一特定纸质文物的产生的。《五代南方造纸业与北宋“开宝藏”雕印》就是先分析了五代入宋的造纸业发展，分析宋初雕印“开宝藏”是由原计划的川蜀地区改变到了江浙一带。</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831850" y="372110"/>
            <a:ext cx="10515600" cy="5717540"/>
          </a:xfrm>
        </p:spPr>
        <p:txBody>
          <a:bodyPr>
            <a:normAutofit/>
          </a:bodyPr>
          <a:lstStyle/>
          <a:p>
            <a:r>
              <a:rPr lang="en-US" altLang="zh-CN" sz="3600" b="1"/>
              <a:t>3</a:t>
            </a:r>
            <a:r>
              <a:rPr lang="zh-CN" altLang="en-US" sz="3600" b="1"/>
              <a:t>、针对造纸地域的研究</a:t>
            </a:r>
          </a:p>
          <a:p>
            <a:endParaRPr lang="zh-CN" altLang="en-US" sz="3600" b="1"/>
          </a:p>
          <a:p>
            <a:r>
              <a:rPr lang="zh-CN" altLang="en-US" sz="3600" b="1"/>
              <a:t>宋代造纸业发达的一个表现就是高水平造纸作坊数量上增多。结合历史文献和考古发现，陈涛继续补充着造纸业中心南移的结论，认为江南和巴蜀之地是宋代造纸业的重心。</a:t>
            </a:r>
          </a:p>
          <a:p>
            <a:endParaRPr lang="zh-CN" altLang="en-US" sz="3600" b="1"/>
          </a:p>
          <a:p>
            <a:r>
              <a:rPr lang="zh-CN" altLang="en-US" sz="3600" b="1"/>
              <a:t>《宋代温州蠲纸的兴衰》这篇文章也是这一观点的支持。</a:t>
            </a:r>
          </a:p>
          <a:p>
            <a:endParaRPr lang="zh-CN" altLang="en-US" sz="3600" b="1"/>
          </a:p>
          <a:p>
            <a:endParaRPr lang="zh-CN" altLang="en-US" sz="3600" b="1"/>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715</Words>
  <Application>Microsoft Office PowerPoint</Application>
  <PresentationFormat>宽屏</PresentationFormat>
  <Paragraphs>50</Paragraphs>
  <Slides>10</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vt:i4>
      </vt:variant>
    </vt:vector>
  </HeadingPairs>
  <TitlesOfParts>
    <vt:vector size="15" baseType="lpstr">
      <vt:lpstr>宋体</vt:lpstr>
      <vt:lpstr>Arial</vt:lpstr>
      <vt:lpstr>Calibri</vt:lpstr>
      <vt:lpstr>Calibri Light</vt:lpstr>
      <vt:lpstr>Office 主题</vt:lpstr>
      <vt:lpstr>宋代造纸业的研究现状</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宋代造纸业的研究现状</dc:title>
  <dc:creator>ZOE</dc:creator>
  <cp:lastModifiedBy>think</cp:lastModifiedBy>
  <cp:revision>4</cp:revision>
  <dcterms:created xsi:type="dcterms:W3CDTF">2015-05-05T08:02:00Z</dcterms:created>
  <dcterms:modified xsi:type="dcterms:W3CDTF">2016-11-15T04:58:20Z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2052-10.1.0.5777</vt:lpwstr>
  </property>
</Properties>
</file>