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7" r:id="rId3"/>
    <p:sldId id="274" r:id="rId4"/>
    <p:sldId id="291" r:id="rId5"/>
    <p:sldId id="258" r:id="rId6"/>
    <p:sldId id="257" r:id="rId7"/>
    <p:sldId id="261" r:id="rId8"/>
    <p:sldId id="259" r:id="rId9"/>
    <p:sldId id="262" r:id="rId10"/>
    <p:sldId id="265" r:id="rId11"/>
    <p:sldId id="290" r:id="rId12"/>
    <p:sldId id="263" r:id="rId13"/>
    <p:sldId id="264" r:id="rId14"/>
    <p:sldId id="266" r:id="rId15"/>
    <p:sldId id="268" r:id="rId16"/>
    <p:sldId id="269" r:id="rId17"/>
    <p:sldId id="270" r:id="rId18"/>
    <p:sldId id="288" r:id="rId19"/>
    <p:sldId id="271" r:id="rId20"/>
    <p:sldId id="272" r:id="rId21"/>
    <p:sldId id="279" r:id="rId22"/>
    <p:sldId id="285" r:id="rId23"/>
    <p:sldId id="277" r:id="rId24"/>
    <p:sldId id="278" r:id="rId25"/>
    <p:sldId id="287" r:id="rId26"/>
    <p:sldId id="286" r:id="rId27"/>
    <p:sldId id="275" r:id="rId28"/>
    <p:sldId id="276" r:id="rId29"/>
    <p:sldId id="280" r:id="rId30"/>
    <p:sldId id="282" r:id="rId31"/>
    <p:sldId id="281" r:id="rId32"/>
    <p:sldId id="283" r:id="rId33"/>
    <p:sldId id="315" r:id="rId34"/>
    <p:sldId id="316" r:id="rId35"/>
    <p:sldId id="284" r:id="rId36"/>
    <p:sldId id="313" r:id="rId37"/>
    <p:sldId id="289" r:id="rId38"/>
    <p:sldId id="293" r:id="rId39"/>
    <p:sldId id="296" r:id="rId40"/>
    <p:sldId id="297" r:id="rId41"/>
    <p:sldId id="298" r:id="rId42"/>
    <p:sldId id="294" r:id="rId43"/>
    <p:sldId id="300" r:id="rId44"/>
    <p:sldId id="301" r:id="rId45"/>
    <p:sldId id="302" r:id="rId46"/>
    <p:sldId id="303" r:id="rId47"/>
    <p:sldId id="304" r:id="rId48"/>
    <p:sldId id="295" r:id="rId49"/>
    <p:sldId id="305" r:id="rId50"/>
    <p:sldId id="306" r:id="rId51"/>
    <p:sldId id="307" r:id="rId52"/>
    <p:sldId id="309" r:id="rId53"/>
    <p:sldId id="310" r:id="rId54"/>
    <p:sldId id="312" r:id="rId55"/>
    <p:sldId id="311" r:id="rId56"/>
    <p:sldId id="299" r:id="rId57"/>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1" d="100"/>
          <a:sy n="41" d="100"/>
        </p:scale>
        <p:origin x="672"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1F3C4FD3-67EA-4094-BA25-B71E8940F445}" type="datetimeFigureOut">
              <a:rPr lang="zh-CN" altLang="en-US" smtClean="0"/>
              <a:pPr/>
              <a:t>2016/11/15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3BF9DB-8507-4F3C-8C8A-213F5DBAC52C}"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1F3C4FD3-67EA-4094-BA25-B71E8940F445}" type="datetimeFigureOut">
              <a:rPr lang="zh-CN" altLang="en-US" smtClean="0"/>
              <a:pPr/>
              <a:t>2016/11/15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3BF9DB-8507-4F3C-8C8A-213F5DBAC52C}"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1F3C4FD3-67EA-4094-BA25-B71E8940F445}" type="datetimeFigureOut">
              <a:rPr lang="zh-CN" altLang="en-US" smtClean="0"/>
              <a:pPr/>
              <a:t>2016/11/15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3BF9DB-8507-4F3C-8C8A-213F5DBAC52C}"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1F3C4FD3-67EA-4094-BA25-B71E8940F445}" type="datetimeFigureOut">
              <a:rPr lang="zh-CN" altLang="en-US" smtClean="0"/>
              <a:pPr/>
              <a:t>2016/11/15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3BF9DB-8507-4F3C-8C8A-213F5DBAC52C}"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1F3C4FD3-67EA-4094-BA25-B71E8940F445}" type="datetimeFigureOut">
              <a:rPr lang="zh-CN" altLang="en-US" smtClean="0"/>
              <a:pPr/>
              <a:t>2016/11/15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3BF9DB-8507-4F3C-8C8A-213F5DBAC52C}"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1F3C4FD3-67EA-4094-BA25-B71E8940F445}" type="datetimeFigureOut">
              <a:rPr lang="zh-CN" altLang="en-US" smtClean="0"/>
              <a:pPr/>
              <a:t>2016/11/15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B3BF9DB-8507-4F3C-8C8A-213F5DBAC52C}"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1F3C4FD3-67EA-4094-BA25-B71E8940F445}" type="datetimeFigureOut">
              <a:rPr lang="zh-CN" altLang="en-US" smtClean="0"/>
              <a:pPr/>
              <a:t>2016/11/15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B3BF9DB-8507-4F3C-8C8A-213F5DBAC52C}"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1F3C4FD3-67EA-4094-BA25-B71E8940F445}" type="datetimeFigureOut">
              <a:rPr lang="zh-CN" altLang="en-US" smtClean="0"/>
              <a:pPr/>
              <a:t>2016/11/15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B3BF9DB-8507-4F3C-8C8A-213F5DBAC52C}"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F3C4FD3-67EA-4094-BA25-B71E8940F445}" type="datetimeFigureOut">
              <a:rPr lang="zh-CN" altLang="en-US" smtClean="0"/>
              <a:pPr/>
              <a:t>2016/11/15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B3BF9DB-8507-4F3C-8C8A-213F5DBAC52C}"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1F3C4FD3-67EA-4094-BA25-B71E8940F445}" type="datetimeFigureOut">
              <a:rPr lang="zh-CN" altLang="en-US" smtClean="0"/>
              <a:pPr/>
              <a:t>2016/11/15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B3BF9DB-8507-4F3C-8C8A-213F5DBAC52C}"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1F3C4FD3-67EA-4094-BA25-B71E8940F445}" type="datetimeFigureOut">
              <a:rPr lang="zh-CN" altLang="en-US" smtClean="0"/>
              <a:pPr/>
              <a:t>2016/11/15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B3BF9DB-8507-4F3C-8C8A-213F5DBAC52C}"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3C4FD3-67EA-4094-BA25-B71E8940F445}" type="datetimeFigureOut">
              <a:rPr lang="zh-CN" altLang="en-US" smtClean="0"/>
              <a:pPr/>
              <a:t>2016/11/15</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3BF9DB-8507-4F3C-8C8A-213F5DBAC52C}"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zh-CN" altLang="en-US" dirty="0" smtClean="0">
                <a:latin typeface="+mj-ea"/>
              </a:rPr>
              <a:t>两</a:t>
            </a:r>
            <a:r>
              <a:rPr lang="zh-CN" altLang="en-US" dirty="0" smtClean="0">
                <a:latin typeface="+mj-ea"/>
              </a:rPr>
              <a:t>宋都城</a:t>
            </a:r>
            <a:endParaRPr lang="zh-CN" altLang="en-US" dirty="0">
              <a:latin typeface="+mj-ea"/>
            </a:endParaRPr>
          </a:p>
        </p:txBody>
      </p:sp>
      <p:sp>
        <p:nvSpPr>
          <p:cNvPr id="3" name="副标题 2"/>
          <p:cNvSpPr>
            <a:spLocks noGrp="1"/>
          </p:cNvSpPr>
          <p:nvPr>
            <p:ph type="subTitle" idx="1"/>
          </p:nvPr>
        </p:nvSpPr>
        <p:spPr/>
        <p:txBody>
          <a:bodyPr/>
          <a:lstStyle/>
          <a:p>
            <a:r>
              <a:rPr lang="zh-CN" altLang="en-US" dirty="0" smtClean="0"/>
              <a:t>南开大学刘毅</a:t>
            </a:r>
            <a:endParaRPr lang="zh-CN" alt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en-US" altLang="zh-CN" dirty="0" smtClean="0"/>
              <a:t>1·2</a:t>
            </a:r>
            <a:r>
              <a:rPr lang="zh-CN" altLang="en-US" dirty="0" smtClean="0"/>
              <a:t>、文献资料</a:t>
            </a:r>
            <a:endParaRPr lang="zh-CN" altLang="en-US" dirty="0"/>
          </a:p>
        </p:txBody>
      </p:sp>
      <p:sp>
        <p:nvSpPr>
          <p:cNvPr id="3" name="副标题 2"/>
          <p:cNvSpPr>
            <a:spLocks noGrp="1"/>
          </p:cNvSpPr>
          <p:nvPr>
            <p:ph type="subTitle" idx="1"/>
          </p:nvPr>
        </p:nvSpPr>
        <p:spPr/>
        <p:txBody>
          <a:bodyPr/>
          <a:lstStyle/>
          <a:p>
            <a:endParaRPr lang="zh-CN" alt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en-US" dirty="0" smtClean="0"/>
              <a:t>相对考古资料的匮乏，关于两宋都城的文献记载比较丰富。</a:t>
            </a:r>
            <a:endParaRPr lang="zh-CN" alt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smtClean="0"/>
              <a:t>1·2·1</a:t>
            </a:r>
            <a:r>
              <a:rPr lang="zh-CN" altLang="en-US" dirty="0" smtClean="0"/>
              <a:t>、东京城：</a:t>
            </a:r>
            <a:endParaRPr lang="zh-CN" altLang="en-US" dirty="0"/>
          </a:p>
        </p:txBody>
      </p:sp>
      <p:sp>
        <p:nvSpPr>
          <p:cNvPr id="3" name="内容占位符 2"/>
          <p:cNvSpPr>
            <a:spLocks noGrp="1"/>
          </p:cNvSpPr>
          <p:nvPr>
            <p:ph idx="1"/>
          </p:nvPr>
        </p:nvSpPr>
        <p:spPr/>
        <p:txBody>
          <a:bodyPr>
            <a:normAutofit/>
          </a:bodyPr>
          <a:lstStyle/>
          <a:p>
            <a:r>
              <a:rPr lang="zh-CN" altLang="en-US" dirty="0" smtClean="0"/>
              <a:t>宋</a:t>
            </a:r>
            <a:r>
              <a:rPr lang="en-US" altLang="zh-CN" dirty="0" smtClean="0"/>
              <a:t>·</a:t>
            </a:r>
            <a:r>
              <a:rPr lang="zh-CN" altLang="en-US" dirty="0" smtClean="0"/>
              <a:t>孟元老：</a:t>
            </a:r>
            <a:r>
              <a:rPr lang="en-US" altLang="zh-CN" dirty="0" smtClean="0"/>
              <a:t>《</a:t>
            </a:r>
            <a:r>
              <a:rPr lang="zh-CN" altLang="en-US" dirty="0" smtClean="0"/>
              <a:t>东京梦华录</a:t>
            </a:r>
            <a:r>
              <a:rPr lang="en-US" altLang="zh-CN" dirty="0" smtClean="0"/>
              <a:t>》</a:t>
            </a:r>
          </a:p>
          <a:p>
            <a:r>
              <a:rPr lang="zh-CN" altLang="en-US" dirty="0"/>
              <a:t>宋</a:t>
            </a:r>
            <a:r>
              <a:rPr lang="en-US" altLang="zh-CN" dirty="0"/>
              <a:t>·</a:t>
            </a:r>
            <a:r>
              <a:rPr lang="zh-CN" altLang="en-US" dirty="0"/>
              <a:t>宋敏求</a:t>
            </a:r>
            <a:r>
              <a:rPr lang="zh-CN" altLang="en-US" dirty="0" smtClean="0"/>
              <a:t>：</a:t>
            </a:r>
            <a:r>
              <a:rPr lang="en-US" altLang="zh-CN" dirty="0" smtClean="0"/>
              <a:t>《</a:t>
            </a:r>
            <a:r>
              <a:rPr lang="zh-CN" altLang="en-US" dirty="0" smtClean="0"/>
              <a:t>东京记</a:t>
            </a:r>
            <a:r>
              <a:rPr lang="en-US" altLang="zh-CN" dirty="0" smtClean="0"/>
              <a:t>》</a:t>
            </a:r>
          </a:p>
          <a:p>
            <a:r>
              <a:rPr lang="zh-CN" altLang="en-US" dirty="0" smtClean="0"/>
              <a:t>五代</a:t>
            </a:r>
            <a:r>
              <a:rPr lang="en-US" altLang="zh-CN" dirty="0" smtClean="0"/>
              <a:t>·</a:t>
            </a:r>
            <a:r>
              <a:rPr lang="zh-CN" altLang="en-US" dirty="0" smtClean="0"/>
              <a:t>王权</a:t>
            </a:r>
            <a:r>
              <a:rPr lang="zh-CN" altLang="en-US" dirty="0"/>
              <a:t>的</a:t>
            </a:r>
            <a:r>
              <a:rPr lang="zh-CN" altLang="en-US" dirty="0" smtClean="0"/>
              <a:t>：</a:t>
            </a:r>
            <a:r>
              <a:rPr lang="en-US" altLang="zh-CN" dirty="0" smtClean="0"/>
              <a:t>《</a:t>
            </a:r>
            <a:r>
              <a:rPr lang="zh-CN" altLang="en-US" dirty="0" smtClean="0"/>
              <a:t>大梁夷</a:t>
            </a:r>
            <a:r>
              <a:rPr lang="zh-CN" altLang="en-US" dirty="0"/>
              <a:t>门</a:t>
            </a:r>
            <a:r>
              <a:rPr lang="zh-CN" altLang="en-US" dirty="0" smtClean="0"/>
              <a:t>记</a:t>
            </a:r>
            <a:r>
              <a:rPr lang="en-US" altLang="zh-CN" dirty="0" smtClean="0"/>
              <a:t>》</a:t>
            </a:r>
          </a:p>
          <a:p>
            <a:r>
              <a:rPr lang="zh-CN" altLang="en-US" dirty="0" smtClean="0"/>
              <a:t>明</a:t>
            </a:r>
            <a:r>
              <a:rPr lang="en-US" altLang="zh-CN" dirty="0" smtClean="0"/>
              <a:t>·</a:t>
            </a:r>
            <a:r>
              <a:rPr lang="zh-CN" altLang="en-US" dirty="0" smtClean="0"/>
              <a:t>李濂：</a:t>
            </a:r>
            <a:r>
              <a:rPr lang="en-US" altLang="zh-CN" dirty="0" smtClean="0"/>
              <a:t>《</a:t>
            </a:r>
            <a:r>
              <a:rPr lang="zh-CN" altLang="en-US" dirty="0" smtClean="0"/>
              <a:t>汴</a:t>
            </a:r>
            <a:r>
              <a:rPr lang="zh-CN" altLang="en-US" dirty="0"/>
              <a:t>京遗迹</a:t>
            </a:r>
            <a:r>
              <a:rPr lang="zh-CN" altLang="en-US" dirty="0" smtClean="0"/>
              <a:t>志</a:t>
            </a:r>
            <a:r>
              <a:rPr lang="en-US" altLang="zh-CN" dirty="0" smtClean="0"/>
              <a:t>》</a:t>
            </a:r>
          </a:p>
          <a:p>
            <a:r>
              <a:rPr lang="zh-CN" altLang="en-US" dirty="0" smtClean="0"/>
              <a:t>清</a:t>
            </a:r>
            <a:r>
              <a:rPr lang="en-US" altLang="zh-CN" dirty="0" smtClean="0"/>
              <a:t>·</a:t>
            </a:r>
            <a:r>
              <a:rPr lang="zh-CN" altLang="en-US" dirty="0" smtClean="0"/>
              <a:t>周</a:t>
            </a:r>
            <a:r>
              <a:rPr lang="zh-CN" altLang="en-US" dirty="0"/>
              <a:t>城</a:t>
            </a:r>
            <a:r>
              <a:rPr lang="zh-CN" altLang="en-US" dirty="0" smtClean="0"/>
              <a:t>：</a:t>
            </a:r>
            <a:r>
              <a:rPr lang="en-US" altLang="zh-CN" dirty="0" smtClean="0"/>
              <a:t>《</a:t>
            </a:r>
            <a:r>
              <a:rPr lang="zh-CN" altLang="en-US" dirty="0" smtClean="0"/>
              <a:t>宋</a:t>
            </a:r>
            <a:r>
              <a:rPr lang="zh-CN" altLang="en-US" dirty="0"/>
              <a:t>东京</a:t>
            </a:r>
            <a:r>
              <a:rPr lang="zh-CN" altLang="en-US" dirty="0" smtClean="0"/>
              <a:t>考</a:t>
            </a:r>
            <a:r>
              <a:rPr lang="en-US" altLang="zh-CN" dirty="0" smtClean="0"/>
              <a:t>》</a:t>
            </a:r>
          </a:p>
          <a:p>
            <a:r>
              <a:rPr lang="zh-CN" altLang="en-US" dirty="0" smtClean="0"/>
              <a:t>清</a:t>
            </a:r>
            <a:r>
              <a:rPr lang="en-US" altLang="zh-CN" dirty="0" smtClean="0"/>
              <a:t>·</a:t>
            </a:r>
            <a:r>
              <a:rPr lang="zh-CN" altLang="en-US" dirty="0" smtClean="0"/>
              <a:t>宋</a:t>
            </a:r>
            <a:r>
              <a:rPr lang="zh-CN" altLang="en-US" dirty="0"/>
              <a:t>继郊</a:t>
            </a:r>
            <a:r>
              <a:rPr lang="zh-CN" altLang="en-US" dirty="0" smtClean="0"/>
              <a:t>：</a:t>
            </a:r>
            <a:r>
              <a:rPr lang="en-US" altLang="zh-CN" dirty="0" smtClean="0"/>
              <a:t>《</a:t>
            </a:r>
            <a:r>
              <a:rPr lang="zh-CN" altLang="en-US" dirty="0" smtClean="0"/>
              <a:t>东京</a:t>
            </a:r>
            <a:r>
              <a:rPr lang="zh-CN" altLang="en-US" dirty="0"/>
              <a:t>志</a:t>
            </a:r>
            <a:r>
              <a:rPr lang="zh-CN" altLang="en-US" dirty="0" smtClean="0"/>
              <a:t>略</a:t>
            </a:r>
            <a:r>
              <a:rPr lang="en-US" altLang="zh-CN" dirty="0" smtClean="0"/>
              <a:t>》</a:t>
            </a:r>
          </a:p>
          <a:p>
            <a:r>
              <a:rPr lang="zh-CN" altLang="en-US" dirty="0" smtClean="0"/>
              <a:t>清</a:t>
            </a:r>
            <a:r>
              <a:rPr lang="en-US" altLang="zh-CN" dirty="0" smtClean="0"/>
              <a:t>·</a:t>
            </a:r>
            <a:r>
              <a:rPr lang="zh-CN" altLang="en-US" dirty="0" smtClean="0"/>
              <a:t>徐松：</a:t>
            </a:r>
            <a:r>
              <a:rPr lang="zh-CN" altLang="en-US" dirty="0"/>
              <a:t> </a:t>
            </a:r>
            <a:r>
              <a:rPr lang="en-US" altLang="zh-CN" dirty="0"/>
              <a:t>《</a:t>
            </a:r>
            <a:r>
              <a:rPr lang="zh-CN" altLang="en-US" dirty="0"/>
              <a:t>宋会要辑稿</a:t>
            </a:r>
            <a:r>
              <a:rPr lang="en-US" altLang="zh-CN" dirty="0" smtClean="0"/>
              <a:t>》</a:t>
            </a:r>
          </a:p>
          <a:p>
            <a:endParaRPr lang="zh-CN" alt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smtClean="0"/>
              <a:t>1·2·2</a:t>
            </a:r>
            <a:r>
              <a:rPr lang="zh-CN" altLang="en-US" dirty="0" smtClean="0"/>
              <a:t>、临安城</a:t>
            </a:r>
            <a:endParaRPr lang="zh-CN" altLang="en-US" dirty="0"/>
          </a:p>
        </p:txBody>
      </p:sp>
      <p:sp>
        <p:nvSpPr>
          <p:cNvPr id="3" name="内容占位符 2"/>
          <p:cNvSpPr>
            <a:spLocks noGrp="1"/>
          </p:cNvSpPr>
          <p:nvPr>
            <p:ph idx="1"/>
          </p:nvPr>
        </p:nvSpPr>
        <p:spPr/>
        <p:txBody>
          <a:bodyPr>
            <a:normAutofit/>
          </a:bodyPr>
          <a:lstStyle/>
          <a:p>
            <a:r>
              <a:rPr lang="zh-CN" altLang="en-US" dirty="0" smtClean="0"/>
              <a:t>清</a:t>
            </a:r>
            <a:r>
              <a:rPr lang="en-US" altLang="zh-CN" dirty="0" smtClean="0"/>
              <a:t>·</a:t>
            </a:r>
            <a:r>
              <a:rPr lang="zh-CN" altLang="en-US" dirty="0" smtClean="0"/>
              <a:t>徐松：</a:t>
            </a:r>
            <a:r>
              <a:rPr lang="en-US" altLang="zh-CN" dirty="0" smtClean="0"/>
              <a:t>《</a:t>
            </a:r>
            <a:r>
              <a:rPr lang="zh-CN" altLang="en-US" dirty="0" smtClean="0"/>
              <a:t>宋会要辑稿</a:t>
            </a:r>
            <a:r>
              <a:rPr lang="en-US" altLang="zh-CN" dirty="0" smtClean="0"/>
              <a:t>》</a:t>
            </a:r>
          </a:p>
          <a:p>
            <a:r>
              <a:rPr lang="zh-CN" altLang="en-US" dirty="0" smtClean="0"/>
              <a:t>宋</a:t>
            </a:r>
            <a:r>
              <a:rPr lang="en-US" altLang="zh-CN" dirty="0" smtClean="0"/>
              <a:t>·</a:t>
            </a:r>
            <a:r>
              <a:rPr lang="zh-CN" altLang="en-US" dirty="0" smtClean="0"/>
              <a:t>施谔：</a:t>
            </a:r>
            <a:r>
              <a:rPr lang="en-US" altLang="zh-CN" dirty="0" smtClean="0"/>
              <a:t>《</a:t>
            </a:r>
            <a:r>
              <a:rPr lang="zh-CN" altLang="en-US" dirty="0" smtClean="0"/>
              <a:t>淳佑临安志</a:t>
            </a:r>
            <a:r>
              <a:rPr lang="en-US" altLang="zh-CN" dirty="0" smtClean="0"/>
              <a:t>》</a:t>
            </a:r>
          </a:p>
          <a:p>
            <a:r>
              <a:rPr lang="zh-CN" altLang="en-US" dirty="0" smtClean="0"/>
              <a:t>宋</a:t>
            </a:r>
            <a:r>
              <a:rPr lang="en-US" altLang="zh-CN" dirty="0" smtClean="0"/>
              <a:t>·</a:t>
            </a:r>
            <a:r>
              <a:rPr lang="zh-CN" altLang="en-US" dirty="0" smtClean="0"/>
              <a:t>潜说友：</a:t>
            </a:r>
            <a:r>
              <a:rPr lang="en-US" altLang="zh-CN" dirty="0" smtClean="0"/>
              <a:t>《</a:t>
            </a:r>
            <a:r>
              <a:rPr lang="zh-CN" altLang="en-US" dirty="0" smtClean="0"/>
              <a:t>咸淳临安志</a:t>
            </a:r>
            <a:r>
              <a:rPr lang="en-US" altLang="zh-CN" dirty="0" smtClean="0"/>
              <a:t>》</a:t>
            </a:r>
          </a:p>
          <a:p>
            <a:r>
              <a:rPr lang="zh-CN" altLang="en-US" dirty="0" smtClean="0"/>
              <a:t>元</a:t>
            </a:r>
            <a:r>
              <a:rPr lang="en-US" altLang="zh-CN" dirty="0" smtClean="0"/>
              <a:t>·</a:t>
            </a:r>
            <a:r>
              <a:rPr lang="zh-CN" altLang="en-US" dirty="0" smtClean="0"/>
              <a:t>脱脱：</a:t>
            </a:r>
            <a:r>
              <a:rPr lang="en-US" altLang="zh-CN" dirty="0" smtClean="0"/>
              <a:t>《</a:t>
            </a:r>
            <a:r>
              <a:rPr lang="zh-CN" altLang="en-US" dirty="0" smtClean="0"/>
              <a:t>宋史</a:t>
            </a:r>
            <a:r>
              <a:rPr lang="en-US" altLang="zh-CN" dirty="0" smtClean="0"/>
              <a:t>》</a:t>
            </a:r>
          </a:p>
          <a:p>
            <a:r>
              <a:rPr lang="zh-CN" altLang="en-US" dirty="0" smtClean="0"/>
              <a:t>明</a:t>
            </a:r>
            <a:r>
              <a:rPr lang="en-US" altLang="zh-CN" dirty="0" smtClean="0"/>
              <a:t>·</a:t>
            </a:r>
            <a:r>
              <a:rPr lang="zh-CN" altLang="en-US" dirty="0" smtClean="0"/>
              <a:t>顾炎武：</a:t>
            </a:r>
            <a:r>
              <a:rPr lang="en-US" altLang="zh-CN" dirty="0" smtClean="0"/>
              <a:t>《</a:t>
            </a:r>
            <a:r>
              <a:rPr lang="zh-CN" altLang="en-US" dirty="0" smtClean="0"/>
              <a:t>历代宅经记</a:t>
            </a:r>
            <a:r>
              <a:rPr lang="en-US" altLang="zh-CN" dirty="0" smtClean="0"/>
              <a:t>》</a:t>
            </a:r>
          </a:p>
          <a:p>
            <a:r>
              <a:rPr lang="zh-CN" altLang="en-US" dirty="0" smtClean="0"/>
              <a:t>元</a:t>
            </a:r>
            <a:r>
              <a:rPr lang="en-US" altLang="zh-CN" dirty="0" smtClean="0"/>
              <a:t>·</a:t>
            </a:r>
            <a:r>
              <a:rPr lang="zh-CN" altLang="en-US" dirty="0" smtClean="0"/>
              <a:t>周密：</a:t>
            </a:r>
            <a:r>
              <a:rPr lang="en-US" altLang="zh-CN" dirty="0" smtClean="0"/>
              <a:t>《</a:t>
            </a:r>
            <a:r>
              <a:rPr lang="zh-CN" altLang="en-US" dirty="0" smtClean="0"/>
              <a:t>武林旧事</a:t>
            </a:r>
            <a:r>
              <a:rPr lang="en-US" altLang="zh-CN" dirty="0" smtClean="0"/>
              <a:t>》</a:t>
            </a:r>
          </a:p>
          <a:p>
            <a:pPr>
              <a:buNone/>
            </a:pPr>
            <a:endParaRPr lang="en-US" altLang="zh-CN"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en-US" altLang="zh-CN" dirty="0" smtClean="0"/>
              <a:t>2</a:t>
            </a:r>
            <a:r>
              <a:rPr lang="zh-CN" altLang="en-US" dirty="0" smtClean="0"/>
              <a:t>、两宋京城特点</a:t>
            </a:r>
            <a:endParaRPr lang="zh-CN" altLang="en-US" dirty="0"/>
          </a:p>
        </p:txBody>
      </p:sp>
      <p:sp>
        <p:nvSpPr>
          <p:cNvPr id="3" name="副标题 2"/>
          <p:cNvSpPr>
            <a:spLocks noGrp="1"/>
          </p:cNvSpPr>
          <p:nvPr>
            <p:ph type="subTitle" idx="1"/>
          </p:nvPr>
        </p:nvSpPr>
        <p:spPr/>
        <p:txBody>
          <a:bodyPr/>
          <a:lstStyle/>
          <a:p>
            <a:endParaRPr lang="zh-CN" alt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2·1</a:t>
            </a:r>
            <a:r>
              <a:rPr lang="zh-CN" altLang="en-US" dirty="0" smtClean="0"/>
              <a:t>、北宋东京城</a:t>
            </a:r>
            <a:endParaRPr lang="zh-CN" altLang="en-US" dirty="0"/>
          </a:p>
        </p:txBody>
      </p:sp>
      <p:sp>
        <p:nvSpPr>
          <p:cNvPr id="3" name="内容占位符 2"/>
          <p:cNvSpPr>
            <a:spLocks noGrp="1"/>
          </p:cNvSpPr>
          <p:nvPr>
            <p:ph idx="1"/>
          </p:nvPr>
        </p:nvSpPr>
        <p:spPr/>
        <p:txBody>
          <a:bodyPr>
            <a:normAutofit fontScale="92500" lnSpcReduction="10000"/>
          </a:bodyPr>
          <a:lstStyle/>
          <a:p>
            <a:r>
              <a:rPr lang="zh-CN" altLang="en-US" dirty="0" smtClean="0"/>
              <a:t>内藤湖南提出的“唐宋变革论”</a:t>
            </a:r>
            <a:endParaRPr lang="en-US" altLang="zh-CN" dirty="0" smtClean="0"/>
          </a:p>
          <a:p>
            <a:r>
              <a:rPr lang="zh-CN" altLang="en-US" dirty="0" smtClean="0"/>
              <a:t>重城模式：两城说；三城说；四成说。</a:t>
            </a:r>
            <a:endParaRPr lang="en-US" altLang="zh-CN" dirty="0" smtClean="0"/>
          </a:p>
          <a:p>
            <a:r>
              <a:rPr lang="zh-CN" altLang="en-US" dirty="0"/>
              <a:t>中</a:t>
            </a:r>
            <a:r>
              <a:rPr lang="zh-CN" altLang="en-US" dirty="0" smtClean="0"/>
              <a:t>轴线：御街</a:t>
            </a:r>
            <a:r>
              <a:rPr lang="en-US" altLang="zh-CN" dirty="0" smtClean="0"/>
              <a:t>——</a:t>
            </a:r>
            <a:r>
              <a:rPr lang="zh-CN" altLang="en-US" dirty="0" smtClean="0"/>
              <a:t>被进一步强调。</a:t>
            </a:r>
            <a:endParaRPr lang="en-US" altLang="zh-CN" dirty="0" smtClean="0"/>
          </a:p>
          <a:p>
            <a:r>
              <a:rPr lang="zh-CN" altLang="en-US" dirty="0" smtClean="0"/>
              <a:t>皇宫由多座宫殿组成，不同于前代一座宫殿中有多组宫殿。</a:t>
            </a:r>
            <a:endParaRPr lang="en-US" altLang="zh-CN" dirty="0" smtClean="0"/>
          </a:p>
          <a:p>
            <a:r>
              <a:rPr lang="zh-CN" altLang="en-US" dirty="0"/>
              <a:t>里坊</a:t>
            </a:r>
            <a:r>
              <a:rPr lang="zh-CN" altLang="en-US" dirty="0" smtClean="0"/>
              <a:t>制度被废除，在仁宗时期转变为“街巷”制。</a:t>
            </a:r>
            <a:endParaRPr lang="en-US" altLang="zh-CN" dirty="0" smtClean="0"/>
          </a:p>
          <a:p>
            <a:r>
              <a:rPr lang="zh-CN" altLang="en-US" dirty="0" smtClean="0"/>
              <a:t>市多样化，沿街道、河道分布，跟适合市井生活和商业发展。</a:t>
            </a:r>
            <a:endParaRPr lang="zh-CN" alt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2·2</a:t>
            </a:r>
            <a:r>
              <a:rPr lang="zh-CN" altLang="en-US" dirty="0" smtClean="0"/>
              <a:t>、南宋临安城</a:t>
            </a:r>
            <a:endParaRPr lang="zh-CN" altLang="en-US" dirty="0"/>
          </a:p>
        </p:txBody>
      </p:sp>
      <p:sp>
        <p:nvSpPr>
          <p:cNvPr id="3" name="内容占位符 2"/>
          <p:cNvSpPr>
            <a:spLocks noGrp="1"/>
          </p:cNvSpPr>
          <p:nvPr>
            <p:ph idx="1"/>
          </p:nvPr>
        </p:nvSpPr>
        <p:spPr/>
        <p:txBody>
          <a:bodyPr>
            <a:normAutofit fontScale="92500"/>
          </a:bodyPr>
          <a:lstStyle/>
          <a:p>
            <a:r>
              <a:rPr lang="zh-CN" altLang="en-US" dirty="0" smtClean="0"/>
              <a:t>高宗在南京继位，定都在杭州行在，临安是临时都城。</a:t>
            </a:r>
            <a:endParaRPr lang="en-US" altLang="zh-CN" dirty="0" smtClean="0"/>
          </a:p>
          <a:p>
            <a:r>
              <a:rPr lang="zh-CN" altLang="en-US" dirty="0" smtClean="0"/>
              <a:t>旧城添建改造而成。</a:t>
            </a:r>
            <a:endParaRPr lang="en-US" altLang="zh-CN" dirty="0" smtClean="0"/>
          </a:p>
          <a:p>
            <a:r>
              <a:rPr lang="zh-CN" altLang="en-US" dirty="0"/>
              <a:t>依据</a:t>
            </a:r>
            <a:r>
              <a:rPr lang="zh-CN" altLang="en-US" dirty="0" smtClean="0"/>
              <a:t>地形建成，因此不规整。</a:t>
            </a:r>
            <a:endParaRPr lang="en-US" altLang="zh-CN" dirty="0" smtClean="0"/>
          </a:p>
          <a:p>
            <a:r>
              <a:rPr lang="zh-CN" altLang="en-US" dirty="0" smtClean="0"/>
              <a:t>皇宫建在山上，百官上朝走丽正门。</a:t>
            </a:r>
            <a:endParaRPr lang="en-US" altLang="zh-CN" dirty="0" smtClean="0"/>
          </a:p>
          <a:p>
            <a:r>
              <a:rPr lang="zh-CN" altLang="en-US" dirty="0" smtClean="0"/>
              <a:t>皇宫规模偏小。</a:t>
            </a:r>
            <a:endParaRPr lang="en-US" altLang="zh-CN" dirty="0" smtClean="0"/>
          </a:p>
          <a:p>
            <a:r>
              <a:rPr lang="zh-CN" altLang="en-US" dirty="0" smtClean="0"/>
              <a:t>礼制功能建筑不足，很多人员搬到皇宫外居住。</a:t>
            </a:r>
            <a:endParaRPr lang="en-US" altLang="zh-CN" dirty="0" smtClean="0"/>
          </a:p>
          <a:p>
            <a:r>
              <a:rPr lang="zh-CN" altLang="en-US" dirty="0"/>
              <a:t>水路和</a:t>
            </a:r>
            <a:r>
              <a:rPr lang="zh-CN" altLang="en-US" dirty="0" smtClean="0"/>
              <a:t>陆路并行。</a:t>
            </a:r>
            <a:endParaRPr lang="zh-CN" alt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en-US" altLang="zh-CN" dirty="0" smtClean="0"/>
              <a:t>3</a:t>
            </a:r>
            <a:r>
              <a:rPr lang="zh-CN" altLang="en-US" dirty="0" smtClean="0"/>
              <a:t>、相关研究</a:t>
            </a:r>
            <a:endParaRPr lang="zh-CN" altLang="en-US" dirty="0"/>
          </a:p>
        </p:txBody>
      </p:sp>
      <p:sp>
        <p:nvSpPr>
          <p:cNvPr id="3" name="副标题 2"/>
          <p:cNvSpPr>
            <a:spLocks noGrp="1"/>
          </p:cNvSpPr>
          <p:nvPr>
            <p:ph type="subTitle" idx="1"/>
          </p:nvPr>
        </p:nvSpPr>
        <p:spPr/>
        <p:txBody>
          <a:bodyPr/>
          <a:lstStyle/>
          <a:p>
            <a:endParaRPr lang="zh-CN" alt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en-US" altLang="zh-CN" dirty="0" smtClean="0"/>
              <a:t>3·1</a:t>
            </a:r>
            <a:r>
              <a:rPr lang="zh-CN" altLang="en-US" dirty="0" smtClean="0"/>
              <a:t>、北宋东京城</a:t>
            </a:r>
            <a:endParaRPr lang="zh-CN" altLang="en-US" dirty="0"/>
          </a:p>
        </p:txBody>
      </p:sp>
      <p:sp>
        <p:nvSpPr>
          <p:cNvPr id="3" name="副标题 2"/>
          <p:cNvSpPr>
            <a:spLocks noGrp="1"/>
          </p:cNvSpPr>
          <p:nvPr>
            <p:ph type="subTitle" idx="1"/>
          </p:nvPr>
        </p:nvSpPr>
        <p:spPr/>
        <p:txBody>
          <a:bodyPr/>
          <a:lstStyle/>
          <a:p>
            <a:endParaRPr lang="zh-CN" alt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3·1·1</a:t>
            </a:r>
            <a:r>
              <a:rPr lang="zh-CN" altLang="en-US" dirty="0" smtClean="0"/>
              <a:t>、城</a:t>
            </a:r>
            <a:r>
              <a:rPr lang="zh-CN" altLang="en-US" dirty="0"/>
              <a:t>摞城</a:t>
            </a:r>
          </a:p>
        </p:txBody>
      </p:sp>
      <p:sp>
        <p:nvSpPr>
          <p:cNvPr id="3" name="内容占位符 2"/>
          <p:cNvSpPr>
            <a:spLocks noGrp="1"/>
          </p:cNvSpPr>
          <p:nvPr>
            <p:ph idx="1"/>
          </p:nvPr>
        </p:nvSpPr>
        <p:spPr/>
        <p:txBody>
          <a:bodyPr>
            <a:normAutofit fontScale="77500" lnSpcReduction="20000"/>
          </a:bodyPr>
          <a:lstStyle/>
          <a:p>
            <a:r>
              <a:rPr lang="zh-CN" altLang="en-US" b="1" dirty="0"/>
              <a:t>民间谚语：</a:t>
            </a:r>
            <a:r>
              <a:rPr lang="zh-CN" altLang="en-US" dirty="0"/>
              <a:t>“开封城、</a:t>
            </a:r>
            <a:r>
              <a:rPr lang="zh-CN" altLang="en-US" dirty="0" smtClean="0"/>
              <a:t>城摞城</a:t>
            </a:r>
            <a:r>
              <a:rPr lang="zh-CN" altLang="en-US" dirty="0"/>
              <a:t>、地下埋有几座城”的谚语</a:t>
            </a:r>
            <a:r>
              <a:rPr lang="zh-CN" altLang="en-US" dirty="0" smtClean="0"/>
              <a:t>。</a:t>
            </a:r>
            <a:endParaRPr lang="en-US" altLang="zh-CN" dirty="0" smtClean="0"/>
          </a:p>
          <a:p>
            <a:r>
              <a:rPr lang="zh-CN" altLang="en-US" b="1" dirty="0" smtClean="0"/>
              <a:t>据</a:t>
            </a:r>
            <a:r>
              <a:rPr lang="zh-CN" altLang="en-US" b="1" dirty="0"/>
              <a:t>史书记载</a:t>
            </a:r>
            <a:r>
              <a:rPr lang="en-US" dirty="0"/>
              <a:t>,</a:t>
            </a:r>
            <a:r>
              <a:rPr lang="zh-CN" altLang="en-US" dirty="0"/>
              <a:t>开封城下共埋有六座城池</a:t>
            </a:r>
            <a:r>
              <a:rPr lang="en-US" dirty="0"/>
              <a:t>:</a:t>
            </a:r>
            <a:r>
              <a:rPr lang="zh-CN" altLang="en-US" dirty="0"/>
              <a:t>即魏大梁城、唐汴州城、北宋东京三城、金汴京城、明开封和清开封城</a:t>
            </a:r>
            <a:r>
              <a:rPr lang="zh-CN" altLang="en-US" dirty="0" smtClean="0"/>
              <a:t>。</a:t>
            </a:r>
            <a:endParaRPr lang="en-US" altLang="zh-CN" dirty="0" smtClean="0"/>
          </a:p>
          <a:p>
            <a:r>
              <a:rPr lang="zh-CN" altLang="en-US" b="1" dirty="0" smtClean="0"/>
              <a:t>大量</a:t>
            </a:r>
            <a:r>
              <a:rPr lang="zh-CN" altLang="en-US" b="1" dirty="0"/>
              <a:t>的考古勘探</a:t>
            </a:r>
            <a:r>
              <a:rPr lang="zh-CN" altLang="en-US" b="1" dirty="0" smtClean="0"/>
              <a:t>发掘表明</a:t>
            </a:r>
            <a:r>
              <a:rPr lang="en-US" dirty="0" smtClean="0"/>
              <a:t>,</a:t>
            </a:r>
            <a:r>
              <a:rPr lang="zh-CN" altLang="en-US" dirty="0"/>
              <a:t>除魏大梁城因埋藏太深和勘探技术手段所限未能发现外</a:t>
            </a:r>
            <a:r>
              <a:rPr lang="en-US" dirty="0"/>
              <a:t>,</a:t>
            </a:r>
            <a:r>
              <a:rPr lang="zh-CN" altLang="en-US" dirty="0"/>
              <a:t>其余五座城池均已相继发现和初步探明。这五座地下城池中三座为国都</a:t>
            </a:r>
            <a:r>
              <a:rPr lang="en-US" dirty="0"/>
              <a:t>,</a:t>
            </a:r>
            <a:r>
              <a:rPr lang="zh-CN" altLang="en-US" dirty="0"/>
              <a:t>二座为省城</a:t>
            </a:r>
            <a:r>
              <a:rPr lang="en-US" dirty="0"/>
              <a:t>,</a:t>
            </a:r>
            <a:r>
              <a:rPr lang="zh-CN" altLang="en-US" dirty="0"/>
              <a:t>一座为中原重镇。考发掘还证实</a:t>
            </a:r>
            <a:r>
              <a:rPr lang="en-US" dirty="0"/>
              <a:t>,</a:t>
            </a:r>
            <a:r>
              <a:rPr lang="zh-CN" altLang="en-US" dirty="0"/>
              <a:t>这些城池基本在同一区域</a:t>
            </a:r>
            <a:r>
              <a:rPr lang="en-US" dirty="0"/>
              <a:t>,</a:t>
            </a:r>
            <a:r>
              <a:rPr lang="zh-CN" altLang="en-US" dirty="0"/>
              <a:t>上下相互盛压在一起</a:t>
            </a:r>
            <a:r>
              <a:rPr lang="en-US" dirty="0"/>
              <a:t>,</a:t>
            </a:r>
            <a:r>
              <a:rPr lang="zh-CN" altLang="en-US" dirty="0"/>
              <a:t>构成了开封城下</a:t>
            </a:r>
            <a:r>
              <a:rPr lang="zh-CN" altLang="en-US" dirty="0" smtClean="0"/>
              <a:t>“城摞城”</a:t>
            </a:r>
            <a:r>
              <a:rPr lang="zh-CN" altLang="en-US" dirty="0"/>
              <a:t>的奇特景观</a:t>
            </a:r>
            <a:r>
              <a:rPr lang="zh-CN" altLang="en-US" dirty="0" smtClean="0"/>
              <a:t>。</a:t>
            </a:r>
            <a:endParaRPr lang="en-US" altLang="zh-CN" dirty="0" smtClean="0"/>
          </a:p>
          <a:p>
            <a:pPr>
              <a:buNone/>
            </a:pPr>
            <a:r>
              <a:rPr lang="en-US" altLang="zh-CN" dirty="0" smtClean="0"/>
              <a:t>               </a:t>
            </a:r>
            <a:r>
              <a:rPr lang="en-US" altLang="zh-CN" sz="2800" dirty="0" smtClean="0"/>
              <a:t>——</a:t>
            </a:r>
            <a:r>
              <a:rPr lang="zh-CN" altLang="en-US" sz="2800" dirty="0" smtClean="0"/>
              <a:t>丘刚：</a:t>
            </a:r>
            <a:r>
              <a:rPr lang="en-US" altLang="zh-CN" sz="2800" dirty="0" smtClean="0"/>
              <a:t>《</a:t>
            </a:r>
            <a:r>
              <a:rPr lang="zh-CN" altLang="en-US" sz="2800" dirty="0" smtClean="0"/>
              <a:t>开封城下“城摞城”现象探析</a:t>
            </a:r>
            <a:r>
              <a:rPr lang="en-US" altLang="zh-CN" sz="2800" dirty="0" smtClean="0"/>
              <a:t>》</a:t>
            </a:r>
            <a:r>
              <a:rPr lang="zh-CN" altLang="en-US" sz="2800" dirty="0" smtClean="0"/>
              <a:t>，</a:t>
            </a:r>
            <a:r>
              <a:rPr lang="en-US" altLang="zh-CN" sz="2800" dirty="0" smtClean="0"/>
              <a:t>《</a:t>
            </a:r>
            <a:r>
              <a:rPr lang="zh-CN" altLang="en-US" sz="2800" dirty="0" smtClean="0"/>
              <a:t>中国历史文物</a:t>
            </a:r>
            <a:r>
              <a:rPr lang="en-US" altLang="zh-CN" sz="2800" dirty="0" smtClean="0"/>
              <a:t>》2004·07·15</a:t>
            </a:r>
            <a:r>
              <a:rPr lang="zh-CN" altLang="en-US" sz="2800" dirty="0" smtClean="0"/>
              <a:t>。</a:t>
            </a:r>
          </a:p>
          <a:p>
            <a:endParaRPr lang="en-US" altLang="zh-CN" dirty="0" smtClean="0"/>
          </a:p>
          <a:p>
            <a:endParaRPr lang="zh-CN" altLang="en-US" dirty="0"/>
          </a:p>
          <a:p>
            <a:endParaRPr lang="zh-CN" alt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en-US" altLang="zh-CN" dirty="0" smtClean="0"/>
              <a:t>1</a:t>
            </a:r>
            <a:r>
              <a:rPr lang="zh-CN" altLang="en-US" dirty="0" smtClean="0"/>
              <a:t>、研究资料</a:t>
            </a:r>
            <a:endParaRPr lang="zh-CN" altLang="en-US" dirty="0"/>
          </a:p>
        </p:txBody>
      </p:sp>
      <p:sp>
        <p:nvSpPr>
          <p:cNvPr id="3" name="副标题 2"/>
          <p:cNvSpPr>
            <a:spLocks noGrp="1"/>
          </p:cNvSpPr>
          <p:nvPr>
            <p:ph type="subTitle" idx="1"/>
          </p:nvPr>
        </p:nvSpPr>
        <p:spPr/>
        <p:txBody>
          <a:bodyPr/>
          <a:lstStyle/>
          <a:p>
            <a:endParaRPr lang="zh-CN" alt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3·1·2</a:t>
            </a:r>
            <a:r>
              <a:rPr lang="zh-CN" altLang="en-US" dirty="0" smtClean="0"/>
              <a:t>、城墙</a:t>
            </a:r>
            <a:endParaRPr lang="zh-CN" altLang="en-US" dirty="0"/>
          </a:p>
        </p:txBody>
      </p:sp>
      <p:sp>
        <p:nvSpPr>
          <p:cNvPr id="3" name="内容占位符 2"/>
          <p:cNvSpPr>
            <a:spLocks noGrp="1"/>
          </p:cNvSpPr>
          <p:nvPr>
            <p:ph idx="1"/>
          </p:nvPr>
        </p:nvSpPr>
        <p:spPr/>
        <p:txBody>
          <a:bodyPr/>
          <a:lstStyle/>
          <a:p>
            <a:r>
              <a:rPr lang="zh-CN" altLang="en-US" dirty="0" smtClean="0"/>
              <a:t>大量</a:t>
            </a:r>
            <a:r>
              <a:rPr lang="zh-CN" altLang="en-US" dirty="0"/>
              <a:t>的考古勘探发掘表明</a:t>
            </a:r>
            <a:r>
              <a:rPr lang="en-US" dirty="0"/>
              <a:t>,</a:t>
            </a:r>
            <a:r>
              <a:rPr lang="zh-CN" altLang="en-US" dirty="0"/>
              <a:t>北宋东京城共分</a:t>
            </a:r>
            <a:r>
              <a:rPr lang="zh-CN" altLang="en-US" b="1" dirty="0"/>
              <a:t>外城、内城、皇城三道城墙</a:t>
            </a:r>
            <a:r>
              <a:rPr lang="en-US" dirty="0"/>
              <a:t>,</a:t>
            </a:r>
            <a:r>
              <a:rPr lang="zh-CN" altLang="en-US" dirty="0"/>
              <a:t>形成了层层套处壁垒森严的国际大都会的宏大气势</a:t>
            </a:r>
            <a:r>
              <a:rPr lang="zh-CN" altLang="en-US" dirty="0" smtClean="0"/>
              <a:t>。</a:t>
            </a:r>
            <a:endParaRPr lang="en-US" altLang="zh-CN" dirty="0" smtClean="0"/>
          </a:p>
          <a:p>
            <a:endParaRPr lang="zh-CN" altLang="en-US" dirty="0"/>
          </a:p>
          <a:p>
            <a:endParaRPr lang="zh-CN" alt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3·1·2·1</a:t>
            </a:r>
            <a:r>
              <a:rPr lang="zh-CN" altLang="en-US" dirty="0" smtClean="0"/>
              <a:t>、城壕</a:t>
            </a:r>
            <a:endParaRPr lang="zh-CN" altLang="en-US" dirty="0"/>
          </a:p>
        </p:txBody>
      </p:sp>
      <p:sp>
        <p:nvSpPr>
          <p:cNvPr id="3" name="内容占位符 2"/>
          <p:cNvSpPr>
            <a:spLocks noGrp="1"/>
          </p:cNvSpPr>
          <p:nvPr>
            <p:ph idx="1"/>
          </p:nvPr>
        </p:nvSpPr>
        <p:spPr/>
        <p:txBody>
          <a:bodyPr/>
          <a:lstStyle/>
          <a:p>
            <a:r>
              <a:rPr lang="en-US" dirty="0" smtClean="0"/>
              <a:t> </a:t>
            </a:r>
            <a:r>
              <a:rPr lang="zh-CN" altLang="en-US" dirty="0"/>
              <a:t>北宋时期</a:t>
            </a:r>
            <a:r>
              <a:rPr lang="en-US" dirty="0"/>
              <a:t>,</a:t>
            </a:r>
            <a:r>
              <a:rPr lang="zh-CN" altLang="en-US" dirty="0"/>
              <a:t>在外城四周辟有护城壕。</a:t>
            </a:r>
            <a:r>
              <a:rPr lang="en-US" altLang="zh-CN" dirty="0"/>
              <a:t>《</a:t>
            </a:r>
            <a:r>
              <a:rPr lang="zh-CN" altLang="en-US" dirty="0"/>
              <a:t>东京梦华录</a:t>
            </a:r>
            <a:r>
              <a:rPr lang="en-US" altLang="zh-CN" dirty="0"/>
              <a:t>·</a:t>
            </a:r>
            <a:r>
              <a:rPr lang="zh-CN" altLang="en-US" dirty="0"/>
              <a:t>卷一</a:t>
            </a:r>
            <a:r>
              <a:rPr lang="en-US" altLang="zh-CN" dirty="0"/>
              <a:t>·</a:t>
            </a:r>
            <a:r>
              <a:rPr lang="zh-CN" altLang="en-US" dirty="0"/>
              <a:t>东都外城</a:t>
            </a:r>
            <a:r>
              <a:rPr lang="en-US" altLang="zh-CN" dirty="0"/>
              <a:t>》</a:t>
            </a:r>
            <a:r>
              <a:rPr lang="zh-CN" altLang="en-US" dirty="0"/>
              <a:t>记载“阔十余丈</a:t>
            </a:r>
            <a:r>
              <a:rPr lang="en-US" dirty="0"/>
              <a:t>,</a:t>
            </a:r>
            <a:r>
              <a:rPr lang="zh-CN" altLang="en-US" dirty="0"/>
              <a:t>壕之内外</a:t>
            </a:r>
            <a:r>
              <a:rPr lang="en-US" dirty="0"/>
              <a:t>,</a:t>
            </a:r>
            <a:r>
              <a:rPr lang="zh-CN" altLang="en-US" dirty="0"/>
              <a:t>皆植杨柳</a:t>
            </a:r>
            <a:r>
              <a:rPr lang="en-US" dirty="0"/>
              <a:t>,</a:t>
            </a:r>
            <a:r>
              <a:rPr lang="zh-CN" altLang="en-US" dirty="0"/>
              <a:t>粉墙朱户</a:t>
            </a:r>
            <a:r>
              <a:rPr lang="en-US" dirty="0"/>
              <a:t>,</a:t>
            </a:r>
            <a:r>
              <a:rPr lang="zh-CN" altLang="en-US" dirty="0"/>
              <a:t>禁人往来”。在近年配合城市基建项目中</a:t>
            </a:r>
            <a:r>
              <a:rPr lang="en-US" dirty="0"/>
              <a:t>,</a:t>
            </a:r>
            <a:r>
              <a:rPr lang="zh-CN" altLang="en-US" dirty="0"/>
              <a:t>勘探出了部分护城壕遗址。已探明的护城壕距外城城墙约</a:t>
            </a:r>
            <a:r>
              <a:rPr lang="en-US" dirty="0"/>
              <a:t>30</a:t>
            </a:r>
            <a:r>
              <a:rPr lang="zh-CN" altLang="en-US" dirty="0"/>
              <a:t>米</a:t>
            </a:r>
            <a:r>
              <a:rPr lang="en-US" dirty="0"/>
              <a:t>,</a:t>
            </a:r>
            <a:r>
              <a:rPr lang="zh-CN" altLang="en-US" dirty="0"/>
              <a:t>深</a:t>
            </a:r>
            <a:r>
              <a:rPr lang="en-US" dirty="0"/>
              <a:t>11-13.6</a:t>
            </a:r>
            <a:r>
              <a:rPr lang="zh-CN" altLang="en-US" dirty="0"/>
              <a:t>米</a:t>
            </a:r>
            <a:r>
              <a:rPr lang="en-US" dirty="0"/>
              <a:t>,</a:t>
            </a:r>
            <a:r>
              <a:rPr lang="zh-CN" altLang="en-US" dirty="0"/>
              <a:t>壕底的黑灰色粘泥中有少量蚌壳、螺浉壳等物</a:t>
            </a:r>
            <a:r>
              <a:rPr lang="en-US" dirty="0"/>
              <a:t>,</a:t>
            </a:r>
            <a:r>
              <a:rPr lang="zh-CN" altLang="en-US" dirty="0"/>
              <a:t>其下为一层厚</a:t>
            </a:r>
            <a:r>
              <a:rPr lang="en-US" dirty="0"/>
              <a:t>0.2-0.3</a:t>
            </a:r>
            <a:r>
              <a:rPr lang="zh-CN" altLang="en-US" dirty="0"/>
              <a:t>米的粗砂层</a:t>
            </a:r>
            <a:r>
              <a:rPr lang="en-US" dirty="0"/>
              <a:t>,</a:t>
            </a:r>
            <a:r>
              <a:rPr lang="zh-CN" altLang="en-US" dirty="0"/>
              <a:t>已知壕宽约</a:t>
            </a:r>
            <a:r>
              <a:rPr lang="en-US" dirty="0"/>
              <a:t>38</a:t>
            </a:r>
            <a:r>
              <a:rPr lang="zh-CN" altLang="en-US" dirty="0"/>
              <a:t>米</a:t>
            </a:r>
            <a:r>
              <a:rPr lang="en-US" dirty="0"/>
              <a:t>,</a:t>
            </a:r>
            <a:r>
              <a:rPr lang="zh-CN" altLang="en-US" dirty="0"/>
              <a:t>与</a:t>
            </a:r>
            <a:r>
              <a:rPr lang="en-US" altLang="zh-CN" dirty="0"/>
              <a:t>《</a:t>
            </a:r>
            <a:r>
              <a:rPr lang="zh-CN" altLang="en-US" dirty="0"/>
              <a:t>东京梦华录</a:t>
            </a:r>
            <a:r>
              <a:rPr lang="en-US" altLang="zh-CN" dirty="0"/>
              <a:t>》</a:t>
            </a:r>
            <a:r>
              <a:rPr lang="zh-CN" altLang="en-US" dirty="0"/>
              <a:t>中的记载基本吻合。</a:t>
            </a:r>
          </a:p>
          <a:p>
            <a:endParaRPr lang="zh-CN" alt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3·1·2·2</a:t>
            </a:r>
            <a:r>
              <a:rPr lang="zh-CN" altLang="en-US" dirty="0" smtClean="0"/>
              <a:t>、外城</a:t>
            </a:r>
            <a:endParaRPr lang="zh-CN" altLang="en-US" dirty="0"/>
          </a:p>
        </p:txBody>
      </p:sp>
      <p:sp>
        <p:nvSpPr>
          <p:cNvPr id="3" name="内容占位符 2"/>
          <p:cNvSpPr>
            <a:spLocks noGrp="1"/>
          </p:cNvSpPr>
          <p:nvPr>
            <p:ph idx="1"/>
          </p:nvPr>
        </p:nvSpPr>
        <p:spPr/>
        <p:txBody>
          <a:bodyPr>
            <a:normAutofit fontScale="92500" lnSpcReduction="20000"/>
          </a:bodyPr>
          <a:lstStyle/>
          <a:p>
            <a:r>
              <a:rPr lang="zh-CN" altLang="en-US" dirty="0" smtClean="0"/>
              <a:t>外城是京师防御的第一道屏障</a:t>
            </a:r>
            <a:r>
              <a:rPr lang="en-US" dirty="0" smtClean="0"/>
              <a:t>,</a:t>
            </a:r>
            <a:r>
              <a:rPr lang="zh-CN" altLang="en-US" dirty="0" smtClean="0"/>
              <a:t>北宋王朝对其最为重视</a:t>
            </a:r>
            <a:r>
              <a:rPr lang="en-US" dirty="0" smtClean="0"/>
              <a:t>,</a:t>
            </a:r>
            <a:r>
              <a:rPr lang="zh-CN" altLang="en-US" dirty="0" smtClean="0"/>
              <a:t>多次在后周外城基础上加以修葺和展筑。经考古实侧</a:t>
            </a:r>
            <a:r>
              <a:rPr lang="en-US" dirty="0" smtClean="0"/>
              <a:t>,</a:t>
            </a:r>
            <a:r>
              <a:rPr lang="zh-CN" altLang="en-US" dirty="0" smtClean="0"/>
              <a:t>整个外城遗址全部淤埋于地下</a:t>
            </a:r>
            <a:r>
              <a:rPr lang="en-US" dirty="0" smtClean="0"/>
              <a:t>2-8</a:t>
            </a:r>
            <a:r>
              <a:rPr lang="zh-CN" altLang="en-US" dirty="0" smtClean="0"/>
              <a:t>米深</a:t>
            </a:r>
            <a:r>
              <a:rPr lang="en-US" dirty="0" smtClean="0"/>
              <a:t>,</a:t>
            </a:r>
            <a:r>
              <a:rPr lang="zh-CN" altLang="en-US" dirty="0" smtClean="0"/>
              <a:t>其周长</a:t>
            </a:r>
            <a:r>
              <a:rPr lang="en-US" dirty="0" smtClean="0"/>
              <a:t>29120</a:t>
            </a:r>
            <a:r>
              <a:rPr lang="zh-CN" altLang="en-US" dirty="0" smtClean="0"/>
              <a:t>米</a:t>
            </a:r>
            <a:r>
              <a:rPr lang="en-US" dirty="0" smtClean="0"/>
              <a:t>,</a:t>
            </a:r>
            <a:r>
              <a:rPr lang="zh-CN" altLang="en-US" dirty="0" smtClean="0"/>
              <a:t>合今</a:t>
            </a:r>
            <a:r>
              <a:rPr lang="en-US" dirty="0" smtClean="0"/>
              <a:t>29</a:t>
            </a:r>
            <a:r>
              <a:rPr lang="zh-CN" altLang="en-US" dirty="0" smtClean="0"/>
              <a:t>公里余</a:t>
            </a:r>
            <a:r>
              <a:rPr lang="en-US" dirty="0" smtClean="0"/>
              <a:t>,</a:t>
            </a:r>
            <a:r>
              <a:rPr lang="zh-CN" altLang="en-US" dirty="0" smtClean="0"/>
              <a:t>折合宋里约</a:t>
            </a:r>
            <a:r>
              <a:rPr lang="en-US" dirty="0" smtClean="0"/>
              <a:t>50</a:t>
            </a:r>
            <a:r>
              <a:rPr lang="zh-CN" altLang="en-US" dirty="0" smtClean="0"/>
              <a:t>里左右</a:t>
            </a:r>
            <a:r>
              <a:rPr lang="en-US" dirty="0" smtClean="0"/>
              <a:t>,</a:t>
            </a:r>
            <a:r>
              <a:rPr lang="zh-CN" altLang="en-US" dirty="0" smtClean="0"/>
              <a:t>与</a:t>
            </a:r>
            <a:r>
              <a:rPr lang="en-US" dirty="0" smtClean="0"/>
              <a:t>(</a:t>
            </a:r>
            <a:r>
              <a:rPr lang="zh-CN" altLang="en-US" dirty="0" smtClean="0"/>
              <a:t>宋会要</a:t>
            </a:r>
            <a:r>
              <a:rPr lang="en-US" dirty="0" smtClean="0"/>
              <a:t>)</a:t>
            </a:r>
            <a:r>
              <a:rPr lang="zh-CN" altLang="en-US" dirty="0" smtClean="0"/>
              <a:t>等文献记载的外城周长大致吻合。城墙系夯土版筑而成</a:t>
            </a:r>
            <a:r>
              <a:rPr lang="en-US" dirty="0" smtClean="0"/>
              <a:t>,</a:t>
            </a:r>
            <a:r>
              <a:rPr lang="zh-CN" altLang="en-US" dirty="0" smtClean="0"/>
              <a:t>夯土结构</a:t>
            </a:r>
            <a:r>
              <a:rPr lang="en-US" dirty="0" smtClean="0"/>
              <a:t>,</a:t>
            </a:r>
            <a:r>
              <a:rPr lang="zh-CN" altLang="en-US" dirty="0" smtClean="0"/>
              <a:t>夯窝密集匀称。夯土分红褐粘土和灰黄色两种土质</a:t>
            </a:r>
            <a:r>
              <a:rPr lang="en-US" dirty="0" smtClean="0"/>
              <a:t>,</a:t>
            </a:r>
            <a:r>
              <a:rPr lang="zh-CN" altLang="en-US" dirty="0" smtClean="0"/>
              <a:t>两种土质有粉明显区别。经分析</a:t>
            </a:r>
            <a:r>
              <a:rPr lang="en-US" dirty="0" smtClean="0"/>
              <a:t>,</a:t>
            </a:r>
            <a:r>
              <a:rPr lang="zh-CN" altLang="en-US" dirty="0" smtClean="0"/>
              <a:t>红揭粘土极有可能是从百里之外的郑州虎牢关运来的</a:t>
            </a:r>
            <a:r>
              <a:rPr lang="en-US" dirty="0" smtClean="0"/>
              <a:t>,</a:t>
            </a:r>
            <a:r>
              <a:rPr lang="zh-CN" altLang="en-US" dirty="0" smtClean="0"/>
              <a:t>而灰黄土则取自碱性较大的本地土</a:t>
            </a:r>
            <a:r>
              <a:rPr lang="en-US" dirty="0" smtClean="0"/>
              <a:t>,</a:t>
            </a:r>
            <a:r>
              <a:rPr lang="zh-CN" altLang="en-US" dirty="0" smtClean="0"/>
              <a:t>两种土质交叉夯筑</a:t>
            </a:r>
            <a:r>
              <a:rPr lang="en-US" dirty="0" smtClean="0"/>
              <a:t>,</a:t>
            </a:r>
            <a:r>
              <a:rPr lang="zh-CN" altLang="en-US" dirty="0" smtClean="0"/>
              <a:t>可使城墙更加坚固。</a:t>
            </a:r>
          </a:p>
          <a:p>
            <a:endParaRPr lang="zh-CN" alt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3·1·2·3</a:t>
            </a:r>
            <a:r>
              <a:rPr lang="zh-CN" altLang="en-US" dirty="0" smtClean="0"/>
              <a:t>、内城</a:t>
            </a:r>
            <a:endParaRPr lang="zh-CN" altLang="en-US" dirty="0"/>
          </a:p>
        </p:txBody>
      </p:sp>
      <p:sp>
        <p:nvSpPr>
          <p:cNvPr id="3" name="内容占位符 2"/>
          <p:cNvSpPr>
            <a:spLocks noGrp="1"/>
          </p:cNvSpPr>
          <p:nvPr>
            <p:ph idx="1"/>
          </p:nvPr>
        </p:nvSpPr>
        <p:spPr/>
        <p:txBody>
          <a:bodyPr>
            <a:normAutofit fontScale="92500" lnSpcReduction="10000"/>
          </a:bodyPr>
          <a:lstStyle/>
          <a:p>
            <a:r>
              <a:rPr lang="zh-CN" altLang="en-US" dirty="0" smtClean="0"/>
              <a:t>宋时又</a:t>
            </a:r>
            <a:r>
              <a:rPr lang="zh-CN" altLang="en-US" dirty="0"/>
              <a:t>称“里城”、“旧城”</a:t>
            </a:r>
            <a:r>
              <a:rPr lang="en-US" dirty="0"/>
              <a:t>,</a:t>
            </a:r>
            <a:r>
              <a:rPr lang="zh-CN" altLang="en-US" dirty="0"/>
              <a:t>是在唐汴州城基础上修建而成。</a:t>
            </a:r>
            <a:r>
              <a:rPr lang="en-US" altLang="zh-CN" dirty="0"/>
              <a:t>《</a:t>
            </a:r>
            <a:r>
              <a:rPr lang="zh-CN" altLang="en-US" dirty="0"/>
              <a:t>宋会要辑稿</a:t>
            </a:r>
            <a:r>
              <a:rPr lang="en-US" altLang="zh-CN" dirty="0"/>
              <a:t>·</a:t>
            </a:r>
            <a:r>
              <a:rPr lang="zh-CN" altLang="en-US" dirty="0"/>
              <a:t>方域</a:t>
            </a:r>
            <a:r>
              <a:rPr lang="en-US" altLang="zh-CN" dirty="0"/>
              <a:t>》</a:t>
            </a:r>
            <a:r>
              <a:rPr lang="zh-CN" altLang="en-US" dirty="0"/>
              <a:t>一之一；</a:t>
            </a:r>
            <a:r>
              <a:rPr lang="en-US" altLang="zh-CN" dirty="0"/>
              <a:t>《</a:t>
            </a:r>
            <a:r>
              <a:rPr lang="zh-CN" altLang="en-US" dirty="0"/>
              <a:t>宋史</a:t>
            </a:r>
            <a:r>
              <a:rPr lang="en-US" altLang="zh-CN" dirty="0"/>
              <a:t>·</a:t>
            </a:r>
            <a:r>
              <a:rPr lang="zh-CN" altLang="en-US" dirty="0"/>
              <a:t>地理志</a:t>
            </a:r>
            <a:r>
              <a:rPr lang="en-US" altLang="zh-CN" dirty="0"/>
              <a:t>》</a:t>
            </a:r>
            <a:r>
              <a:rPr lang="zh-CN" altLang="en-US" dirty="0"/>
              <a:t>记载：其周回“二十里一百五十五步”。勘探得知</a:t>
            </a:r>
            <a:r>
              <a:rPr lang="en-US" dirty="0"/>
              <a:t>,</a:t>
            </a:r>
            <a:r>
              <a:rPr lang="zh-CN" altLang="en-US" dirty="0"/>
              <a:t>整个内城略呈东西稍长南北略短的正方形</a:t>
            </a:r>
            <a:r>
              <a:rPr lang="en-US" dirty="0"/>
              <a:t>,</a:t>
            </a:r>
            <a:r>
              <a:rPr lang="zh-CN" altLang="en-US" dirty="0"/>
              <a:t>坐落在开封市旧城区。其南墙位于今大南门北</a:t>
            </a:r>
            <a:r>
              <a:rPr lang="en-US" dirty="0"/>
              <a:t>300</a:t>
            </a:r>
            <a:r>
              <a:rPr lang="zh-CN" altLang="en-US" dirty="0"/>
              <a:t>米左右东西一线</a:t>
            </a:r>
            <a:r>
              <a:rPr lang="en-US" dirty="0"/>
              <a:t>,</a:t>
            </a:r>
            <a:r>
              <a:rPr lang="zh-CN" altLang="en-US" dirty="0"/>
              <a:t>北墙位于龙亭大殿北</a:t>
            </a:r>
            <a:r>
              <a:rPr lang="en-US" dirty="0"/>
              <a:t>,500</a:t>
            </a:r>
            <a:r>
              <a:rPr lang="zh-CN" altLang="en-US" dirty="0"/>
              <a:t>米左右东西一线</a:t>
            </a:r>
            <a:r>
              <a:rPr lang="en-US" dirty="0"/>
              <a:t>,</a:t>
            </a:r>
            <a:r>
              <a:rPr lang="zh-CN" altLang="en-US" dirty="0"/>
              <a:t>东西墙则与现存的开封明清城墙东西基本重叠。四墙全长约</a:t>
            </a:r>
            <a:r>
              <a:rPr lang="en-US" dirty="0"/>
              <a:t>11550</a:t>
            </a:r>
            <a:r>
              <a:rPr lang="zh-CN" altLang="en-US" dirty="0"/>
              <a:t>米左右</a:t>
            </a:r>
            <a:r>
              <a:rPr lang="en-US" dirty="0"/>
              <a:t>,</a:t>
            </a:r>
            <a:r>
              <a:rPr lang="zh-CN" altLang="en-US" dirty="0"/>
              <a:t>与文献记载的“二十里一百五十步”的基本</a:t>
            </a:r>
            <a:r>
              <a:rPr lang="zh-CN" altLang="en-US" dirty="0" smtClean="0"/>
              <a:t>吻合。</a:t>
            </a:r>
            <a:endParaRPr lang="zh-CN" alt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3·1·2·4</a:t>
            </a:r>
            <a:r>
              <a:rPr lang="zh-CN" altLang="en-US" dirty="0" smtClean="0"/>
              <a:t>、皇城</a:t>
            </a:r>
            <a:endParaRPr lang="zh-CN" altLang="en-US" dirty="0"/>
          </a:p>
        </p:txBody>
      </p:sp>
      <p:sp>
        <p:nvSpPr>
          <p:cNvPr id="3" name="内容占位符 2"/>
          <p:cNvSpPr>
            <a:spLocks noGrp="1"/>
          </p:cNvSpPr>
          <p:nvPr>
            <p:ph idx="1"/>
          </p:nvPr>
        </p:nvSpPr>
        <p:spPr/>
        <p:txBody>
          <a:bodyPr>
            <a:normAutofit/>
          </a:bodyPr>
          <a:lstStyle/>
          <a:p>
            <a:r>
              <a:rPr lang="zh-CN" altLang="en-US" dirty="0" smtClean="0"/>
              <a:t>又</a:t>
            </a:r>
            <a:r>
              <a:rPr lang="zh-CN" altLang="en-US" dirty="0"/>
              <a:t>称“宫城”、“大内”</a:t>
            </a:r>
            <a:r>
              <a:rPr lang="en-US" dirty="0"/>
              <a:t>,</a:t>
            </a:r>
            <a:r>
              <a:rPr lang="zh-CN" altLang="en-US" dirty="0"/>
              <a:t>位于北宋东京城中央略偏西北处</a:t>
            </a:r>
            <a:r>
              <a:rPr lang="en-US" dirty="0"/>
              <a:t>,</a:t>
            </a:r>
            <a:r>
              <a:rPr lang="zh-CN" altLang="en-US" dirty="0"/>
              <a:t>即今潘杨湖一带</a:t>
            </a:r>
            <a:r>
              <a:rPr lang="zh-CN" altLang="en-US" dirty="0" smtClean="0"/>
              <a:t>。经</a:t>
            </a:r>
            <a:r>
              <a:rPr lang="zh-CN" altLang="en-US" dirty="0"/>
              <a:t>实测</a:t>
            </a:r>
            <a:r>
              <a:rPr lang="en-US" dirty="0"/>
              <a:t>,</a:t>
            </a:r>
            <a:r>
              <a:rPr lang="zh-CN" altLang="en-US" dirty="0"/>
              <a:t>北宋皇城呈一东西略短、南北稍长的长方形。其东、西墙各长约</a:t>
            </a:r>
            <a:r>
              <a:rPr lang="en-US" dirty="0"/>
              <a:t>690</a:t>
            </a:r>
            <a:r>
              <a:rPr lang="zh-CN" altLang="en-US" dirty="0"/>
              <a:t>米</a:t>
            </a:r>
            <a:r>
              <a:rPr lang="en-US" dirty="0"/>
              <a:t>,</a:t>
            </a:r>
            <a:r>
              <a:rPr lang="zh-CN" altLang="en-US" dirty="0"/>
              <a:t>南、北墙各长约</a:t>
            </a:r>
            <a:r>
              <a:rPr lang="en-US" dirty="0"/>
              <a:t>570</a:t>
            </a:r>
            <a:r>
              <a:rPr lang="zh-CN" altLang="en-US" dirty="0"/>
              <a:t>米</a:t>
            </a:r>
            <a:r>
              <a:rPr lang="en-US" dirty="0"/>
              <a:t>,</a:t>
            </a:r>
            <a:r>
              <a:rPr lang="zh-CN" altLang="en-US" dirty="0"/>
              <a:t>四墙全长</a:t>
            </a:r>
            <a:r>
              <a:rPr lang="en-US" dirty="0"/>
              <a:t>2520</a:t>
            </a:r>
            <a:r>
              <a:rPr lang="zh-CN" altLang="en-US" dirty="0"/>
              <a:t>米左右</a:t>
            </a:r>
            <a:r>
              <a:rPr lang="en-US" dirty="0"/>
              <a:t>,</a:t>
            </a:r>
            <a:r>
              <a:rPr lang="zh-CN" altLang="en-US" dirty="0"/>
              <a:t>与</a:t>
            </a:r>
            <a:r>
              <a:rPr lang="en-US" altLang="zh-CN" dirty="0"/>
              <a:t>《</a:t>
            </a:r>
            <a:r>
              <a:rPr lang="zh-CN" altLang="en-US" dirty="0"/>
              <a:t>宋史</a:t>
            </a:r>
            <a:r>
              <a:rPr lang="en-US" altLang="zh-CN" dirty="0"/>
              <a:t>·</a:t>
            </a:r>
            <a:r>
              <a:rPr lang="zh-CN" altLang="en-US" dirty="0"/>
              <a:t>地理志</a:t>
            </a:r>
            <a:r>
              <a:rPr lang="en-US" altLang="zh-CN" dirty="0"/>
              <a:t>》</a:t>
            </a:r>
            <a:r>
              <a:rPr lang="zh-CN" altLang="en-US" dirty="0"/>
              <a:t>等记载的宋皇城“周回五里”大致吻合。其范围位于今开封旧城区西北隅的龙亭公园一带。</a:t>
            </a:r>
          </a:p>
          <a:p>
            <a:endParaRPr lang="zh-CN" alt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3·1·2·5</a:t>
            </a:r>
            <a:r>
              <a:rPr lang="zh-CN" altLang="en-US" dirty="0" smtClean="0"/>
              <a:t>、拐子城</a:t>
            </a:r>
            <a:endParaRPr lang="zh-CN" altLang="en-US" dirty="0"/>
          </a:p>
        </p:txBody>
      </p:sp>
      <p:sp>
        <p:nvSpPr>
          <p:cNvPr id="3" name="内容占位符 2"/>
          <p:cNvSpPr>
            <a:spLocks noGrp="1"/>
          </p:cNvSpPr>
          <p:nvPr>
            <p:ph idx="1"/>
          </p:nvPr>
        </p:nvSpPr>
        <p:spPr/>
        <p:txBody>
          <a:bodyPr/>
          <a:lstStyle/>
          <a:p>
            <a:r>
              <a:rPr lang="zh-CN" altLang="en-US" dirty="0" smtClean="0"/>
              <a:t>北宋开封城作河水门又称“拐子城”。是北宋末年具有重要城防意义的城门建筑。</a:t>
            </a:r>
          </a:p>
          <a:p>
            <a:r>
              <a:rPr lang="zh-CN" altLang="en-US" dirty="0" smtClean="0"/>
              <a:t>李孝聪在其</a:t>
            </a:r>
            <a:r>
              <a:rPr lang="en-US" altLang="zh-CN" dirty="0" smtClean="0"/>
              <a:t>《</a:t>
            </a:r>
            <a:r>
              <a:rPr lang="zh-CN" altLang="en-US" dirty="0" smtClean="0"/>
              <a:t>宋开封的拐子城</a:t>
            </a:r>
            <a:r>
              <a:rPr lang="en-US" altLang="zh-CN" dirty="0" smtClean="0"/>
              <a:t>》</a:t>
            </a:r>
            <a:r>
              <a:rPr lang="zh-CN" altLang="en-US" dirty="0" smtClean="0"/>
              <a:t>对“拐子城”的修建时间、建筑形式结构、位置，以及它在宋金开封之战中其什么样的作用。</a:t>
            </a:r>
            <a:endParaRPr lang="en-US" altLang="zh-CN" dirty="0" smtClean="0"/>
          </a:p>
          <a:p>
            <a:pPr>
              <a:buNone/>
            </a:pPr>
            <a:r>
              <a:rPr lang="en-US" altLang="zh-CN" sz="2800" dirty="0" smtClean="0"/>
              <a:t>        </a:t>
            </a:r>
          </a:p>
          <a:p>
            <a:pPr>
              <a:buNone/>
            </a:pPr>
            <a:r>
              <a:rPr lang="en-US" altLang="zh-CN" sz="2800" dirty="0" smtClean="0"/>
              <a:t>                     ——</a:t>
            </a:r>
            <a:r>
              <a:rPr lang="zh-CN" altLang="en-US" sz="2800" dirty="0" smtClean="0"/>
              <a:t>李孝聪：</a:t>
            </a:r>
            <a:r>
              <a:rPr lang="en-US" altLang="zh-CN" sz="2800" dirty="0" smtClean="0"/>
              <a:t> 《</a:t>
            </a:r>
            <a:r>
              <a:rPr lang="zh-CN" altLang="en-US" sz="2800" dirty="0" smtClean="0"/>
              <a:t>宋开封的拐子城</a:t>
            </a:r>
            <a:r>
              <a:rPr lang="en-US" altLang="zh-CN" sz="2800" dirty="0" smtClean="0"/>
              <a:t>》</a:t>
            </a:r>
            <a:r>
              <a:rPr lang="zh-CN" altLang="en-US" sz="2800" dirty="0" smtClean="0"/>
              <a:t>，</a:t>
            </a:r>
            <a:r>
              <a:rPr lang="en-US" altLang="zh-CN" sz="2800" dirty="0" smtClean="0"/>
              <a:t>《</a:t>
            </a:r>
            <a:r>
              <a:rPr lang="zh-CN" altLang="en-US" sz="2800" dirty="0" smtClean="0"/>
              <a:t>史学月刊 </a:t>
            </a:r>
            <a:r>
              <a:rPr lang="en-US" altLang="zh-CN" sz="2800" dirty="0" smtClean="0"/>
              <a:t>》1985·03·02</a:t>
            </a:r>
            <a:r>
              <a:rPr lang="zh-CN" altLang="en-US" sz="2800" dirty="0" smtClean="0"/>
              <a:t>。</a:t>
            </a:r>
            <a:endParaRPr lang="zh-CN" altLang="en-US" sz="28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en-US" altLang="zh-CN" dirty="0" smtClean="0"/>
          </a:p>
          <a:p>
            <a:endParaRPr lang="en-US" altLang="zh-CN" dirty="0" smtClean="0"/>
          </a:p>
          <a:p>
            <a:r>
              <a:rPr lang="zh-CN" altLang="en-US" dirty="0" smtClean="0"/>
              <a:t>还有学者认为存在“宫城”。</a:t>
            </a:r>
            <a:endParaRPr lang="en-US" altLang="zh-CN" dirty="0" smtClean="0"/>
          </a:p>
          <a:p>
            <a:pPr>
              <a:buNone/>
            </a:pPr>
            <a:r>
              <a:rPr lang="en-US" altLang="zh-CN" dirty="0" smtClean="0"/>
              <a:t>        ——</a:t>
            </a:r>
            <a:r>
              <a:rPr lang="zh-CN" altLang="en-US" dirty="0" smtClean="0"/>
              <a:t>李合群，</a:t>
            </a:r>
            <a:r>
              <a:rPr lang="en-US" altLang="zh-CN" dirty="0" smtClean="0"/>
              <a:t>《</a:t>
            </a:r>
            <a:r>
              <a:rPr lang="zh-CN" altLang="en-US" b="1" dirty="0" smtClean="0"/>
              <a:t>北宋东京布局研究</a:t>
            </a:r>
            <a:r>
              <a:rPr lang="en-US" altLang="zh-CN" b="1" dirty="0" smtClean="0"/>
              <a:t>》</a:t>
            </a:r>
            <a:r>
              <a:rPr lang="zh-CN" altLang="en-US" dirty="0" smtClean="0"/>
              <a:t>，郑州大学博士论文，</a:t>
            </a:r>
            <a:r>
              <a:rPr lang="en-US" dirty="0" smtClean="0"/>
              <a:t>2005</a:t>
            </a:r>
            <a:r>
              <a:rPr lang="zh-CN" altLang="en-US" dirty="0" smtClean="0"/>
              <a:t>年。 </a:t>
            </a:r>
          </a:p>
          <a:p>
            <a:endParaRPr lang="zh-CN" alt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3·1·3</a:t>
            </a:r>
            <a:r>
              <a:rPr lang="zh-CN" altLang="en-US" dirty="0" smtClean="0"/>
              <a:t>、城门</a:t>
            </a:r>
            <a:endParaRPr lang="zh-CN" altLang="en-US" dirty="0"/>
          </a:p>
        </p:txBody>
      </p:sp>
      <p:sp>
        <p:nvSpPr>
          <p:cNvPr id="3" name="内容占位符 2"/>
          <p:cNvSpPr>
            <a:spLocks noGrp="1"/>
          </p:cNvSpPr>
          <p:nvPr>
            <p:ph idx="1"/>
          </p:nvPr>
        </p:nvSpPr>
        <p:spPr/>
        <p:txBody>
          <a:bodyPr>
            <a:normAutofit fontScale="70000" lnSpcReduction="20000"/>
          </a:bodyPr>
          <a:lstStyle/>
          <a:p>
            <a:r>
              <a:rPr lang="zh-CN" altLang="en-US" b="1" dirty="0" smtClean="0"/>
              <a:t>（</a:t>
            </a:r>
            <a:r>
              <a:rPr lang="en-US" altLang="zh-CN" b="1" dirty="0" smtClean="0"/>
              <a:t>1</a:t>
            </a:r>
            <a:r>
              <a:rPr lang="zh-CN" altLang="en-US" b="1" dirty="0" smtClean="0"/>
              <a:t>）、外</a:t>
            </a:r>
            <a:r>
              <a:rPr lang="zh-CN" altLang="en-US" b="1" dirty="0"/>
              <a:t>城门：</a:t>
            </a:r>
            <a:r>
              <a:rPr lang="en-US" altLang="zh-CN" dirty="0"/>
              <a:t>《</a:t>
            </a:r>
            <a:r>
              <a:rPr lang="zh-CN" altLang="en-US" dirty="0"/>
              <a:t>宋史</a:t>
            </a:r>
            <a:r>
              <a:rPr lang="en-US" altLang="zh-CN" dirty="0"/>
              <a:t>·</a:t>
            </a:r>
            <a:r>
              <a:rPr lang="zh-CN" altLang="en-US" dirty="0"/>
              <a:t>地理志</a:t>
            </a:r>
            <a:r>
              <a:rPr lang="en-US" altLang="zh-CN" dirty="0"/>
              <a:t>》</a:t>
            </a:r>
            <a:r>
              <a:rPr lang="zh-CN" altLang="en-US" dirty="0"/>
              <a:t>、</a:t>
            </a:r>
            <a:r>
              <a:rPr lang="en-US" altLang="zh-CN" dirty="0"/>
              <a:t>《</a:t>
            </a:r>
            <a:r>
              <a:rPr lang="zh-CN" altLang="en-US" dirty="0"/>
              <a:t>东京梦华录</a:t>
            </a:r>
            <a:r>
              <a:rPr lang="en-US" altLang="zh-CN" dirty="0"/>
              <a:t>·</a:t>
            </a:r>
            <a:r>
              <a:rPr lang="zh-CN" altLang="en-US" dirty="0"/>
              <a:t>卷一</a:t>
            </a:r>
            <a:r>
              <a:rPr lang="en-US" altLang="zh-CN" dirty="0"/>
              <a:t>·</a:t>
            </a:r>
            <a:r>
              <a:rPr lang="zh-CN" altLang="en-US" dirty="0"/>
              <a:t>旧京城</a:t>
            </a:r>
            <a:r>
              <a:rPr lang="en-US" altLang="zh-CN" dirty="0"/>
              <a:t>》</a:t>
            </a:r>
            <a:r>
              <a:rPr lang="zh-CN" altLang="en-US" dirty="0"/>
              <a:t>记载外城共有城门和水门</a:t>
            </a:r>
            <a:r>
              <a:rPr lang="en-US" dirty="0"/>
              <a:t>21</a:t>
            </a:r>
            <a:r>
              <a:rPr lang="zh-CN" altLang="en-US" dirty="0"/>
              <a:t>座</a:t>
            </a:r>
            <a:r>
              <a:rPr lang="en-US" dirty="0"/>
              <a:t>,</a:t>
            </a:r>
            <a:r>
              <a:rPr lang="zh-CN" altLang="en-US" dirty="0"/>
              <a:t>目前经勘探发现的有</a:t>
            </a:r>
            <a:r>
              <a:rPr lang="en-US" dirty="0"/>
              <a:t>10</a:t>
            </a:r>
            <a:r>
              <a:rPr lang="zh-CN" altLang="en-US" dirty="0"/>
              <a:t>余座</a:t>
            </a:r>
            <a:r>
              <a:rPr lang="en-US" dirty="0"/>
              <a:t>,</a:t>
            </a:r>
            <a:r>
              <a:rPr lang="zh-CN" altLang="en-US" dirty="0"/>
              <a:t>分别是东、西、南三面墙上的城门或水门。多为直门两重或屈曲开门的瓮城门</a:t>
            </a:r>
            <a:r>
              <a:rPr lang="zh-CN" altLang="en-US" dirty="0" smtClean="0"/>
              <a:t>。</a:t>
            </a:r>
            <a:endParaRPr lang="en-US" altLang="zh-CN" dirty="0" smtClean="0"/>
          </a:p>
          <a:p>
            <a:r>
              <a:rPr lang="zh-CN" altLang="en-US" b="1" dirty="0" smtClean="0"/>
              <a:t>新</a:t>
            </a:r>
            <a:r>
              <a:rPr lang="zh-CN" altLang="en-US" b="1" dirty="0"/>
              <a:t>郑门</a:t>
            </a:r>
            <a:r>
              <a:rPr lang="en-US" b="1" dirty="0"/>
              <a:t>:</a:t>
            </a:r>
            <a:r>
              <a:rPr lang="zh-CN" altLang="en-US" dirty="0"/>
              <a:t>为外城之西正门。后周时称“迎秋门”</a:t>
            </a:r>
            <a:r>
              <a:rPr lang="en-US" dirty="0"/>
              <a:t>,</a:t>
            </a:r>
            <a:r>
              <a:rPr lang="zh-CN" altLang="en-US" dirty="0"/>
              <a:t>北宋初改为“顺天门”</a:t>
            </a:r>
            <a:r>
              <a:rPr lang="en-US" dirty="0"/>
              <a:t>,</a:t>
            </a:r>
            <a:r>
              <a:rPr lang="zh-CN" altLang="en-US" dirty="0"/>
              <a:t>因此门直通郑州</a:t>
            </a:r>
            <a:r>
              <a:rPr lang="en-US" dirty="0"/>
              <a:t>,</a:t>
            </a:r>
            <a:r>
              <a:rPr lang="zh-CN" altLang="en-US" dirty="0"/>
              <a:t>俗称“新郑门”。经勘探</a:t>
            </a:r>
            <a:r>
              <a:rPr lang="en-US" dirty="0"/>
              <a:t>,</a:t>
            </a:r>
            <a:r>
              <a:rPr lang="zh-CN" altLang="en-US" dirty="0"/>
              <a:t>瓮城平面呈长方形</a:t>
            </a:r>
            <a:r>
              <a:rPr lang="en-US" dirty="0"/>
              <a:t>,</a:t>
            </a:r>
            <a:r>
              <a:rPr lang="zh-CN" altLang="en-US" dirty="0"/>
              <a:t>瓮门与城门相对</a:t>
            </a:r>
            <a:r>
              <a:rPr lang="en-US" dirty="0"/>
              <a:t>, </a:t>
            </a:r>
            <a:r>
              <a:rPr lang="zh-CN" altLang="en-US" dirty="0"/>
              <a:t>东西</a:t>
            </a:r>
            <a:r>
              <a:rPr lang="en-US" dirty="0"/>
              <a:t>120</a:t>
            </a:r>
            <a:r>
              <a:rPr lang="zh-CN" altLang="en-US" dirty="0"/>
              <a:t>米</a:t>
            </a:r>
            <a:r>
              <a:rPr lang="en-US" dirty="0"/>
              <a:t>,</a:t>
            </a:r>
            <a:r>
              <a:rPr lang="zh-CN" altLang="en-US" dirty="0"/>
              <a:t>南北</a:t>
            </a:r>
            <a:r>
              <a:rPr lang="en-US" dirty="0"/>
              <a:t>165</a:t>
            </a:r>
            <a:r>
              <a:rPr lang="zh-CN" altLang="en-US" dirty="0"/>
              <a:t>米</a:t>
            </a:r>
            <a:r>
              <a:rPr lang="zh-CN" altLang="en-US" dirty="0" smtClean="0"/>
              <a:t>。</a:t>
            </a:r>
            <a:r>
              <a:rPr lang="en-US" altLang="zh-CN" dirty="0" smtClean="0"/>
              <a:t>《</a:t>
            </a:r>
            <a:r>
              <a:rPr lang="zh-CN" altLang="en-US" dirty="0"/>
              <a:t>东京梦华录</a:t>
            </a:r>
            <a:r>
              <a:rPr lang="en-US" altLang="zh-CN" dirty="0"/>
              <a:t>》</a:t>
            </a:r>
            <a:r>
              <a:rPr lang="zh-CN" altLang="en-US" dirty="0"/>
              <a:t>记载“城门皆瓮城三层</a:t>
            </a:r>
            <a:r>
              <a:rPr lang="en-US" dirty="0"/>
              <a:t>,</a:t>
            </a:r>
            <a:r>
              <a:rPr lang="zh-CN" altLang="en-US" dirty="0"/>
              <a:t>屈曲开门</a:t>
            </a:r>
            <a:r>
              <a:rPr lang="en-US" dirty="0"/>
              <a:t>,</a:t>
            </a:r>
            <a:r>
              <a:rPr lang="zh-CN" altLang="en-US" dirty="0"/>
              <a:t>唯南燕门、新郑门、新宋门、封丘门皆直门两重</a:t>
            </a:r>
            <a:r>
              <a:rPr lang="en-US" dirty="0"/>
              <a:t>,</a:t>
            </a:r>
            <a:r>
              <a:rPr lang="zh-CN" altLang="en-US" dirty="0"/>
              <a:t>盖此系四正门</a:t>
            </a:r>
            <a:r>
              <a:rPr lang="en-US" dirty="0"/>
              <a:t>,</a:t>
            </a:r>
            <a:r>
              <a:rPr lang="zh-CN" altLang="en-US" dirty="0"/>
              <a:t>皆留御路也”。 门的形制与文献记载相符。该门址面积达</a:t>
            </a:r>
            <a:r>
              <a:rPr lang="en-US" dirty="0"/>
              <a:t>2</a:t>
            </a:r>
            <a:r>
              <a:rPr lang="zh-CN" altLang="en-US" dirty="0"/>
              <a:t>万平方米</a:t>
            </a:r>
            <a:r>
              <a:rPr lang="en-US" dirty="0"/>
              <a:t>,</a:t>
            </a:r>
            <a:r>
              <a:rPr lang="zh-CN" altLang="en-US" dirty="0"/>
              <a:t>是已探明诸门中面积最大</a:t>
            </a:r>
            <a:r>
              <a:rPr lang="en-US" dirty="0"/>
              <a:t>,</a:t>
            </a:r>
            <a:r>
              <a:rPr lang="zh-CN" altLang="en-US" dirty="0"/>
              <a:t>保存最完整的城门</a:t>
            </a:r>
            <a:r>
              <a:rPr lang="en-US" dirty="0"/>
              <a:t>,</a:t>
            </a:r>
            <a:r>
              <a:rPr lang="zh-CN" altLang="en-US" dirty="0"/>
              <a:t>其规模之大</a:t>
            </a:r>
            <a:r>
              <a:rPr lang="en-US" dirty="0"/>
              <a:t>,</a:t>
            </a:r>
            <a:r>
              <a:rPr lang="zh-CN" altLang="en-US" dirty="0"/>
              <a:t>在中国古代都城中也是罕见的。</a:t>
            </a:r>
          </a:p>
          <a:p>
            <a:r>
              <a:rPr lang="zh-CN" altLang="en-US" b="1" dirty="0"/>
              <a:t>新曹门</a:t>
            </a:r>
            <a:r>
              <a:rPr lang="en-US" b="1" dirty="0"/>
              <a:t>:</a:t>
            </a:r>
            <a:r>
              <a:rPr lang="zh-CN" altLang="en-US" dirty="0"/>
              <a:t>为外城东墙的北侧的城门</a:t>
            </a:r>
            <a:r>
              <a:rPr lang="en-US" dirty="0"/>
              <a:t>,</a:t>
            </a:r>
            <a:r>
              <a:rPr lang="zh-CN" altLang="en-US" dirty="0"/>
              <a:t>属“屈曲开门”的一种。勘探表明</a:t>
            </a:r>
            <a:r>
              <a:rPr lang="en-US" dirty="0"/>
              <a:t>,</a:t>
            </a:r>
            <a:r>
              <a:rPr lang="zh-CN" altLang="en-US" dirty="0"/>
              <a:t>瓮城平面呈半圆形</a:t>
            </a:r>
            <a:r>
              <a:rPr lang="en-US" dirty="0"/>
              <a:t>,</a:t>
            </a:r>
            <a:r>
              <a:rPr lang="zh-CN" altLang="en-US" dirty="0"/>
              <a:t>瓮门位瓮城右侧</a:t>
            </a:r>
            <a:r>
              <a:rPr lang="en-US" dirty="0"/>
              <a:t>,</a:t>
            </a:r>
            <a:r>
              <a:rPr lang="zh-CN" altLang="en-US" dirty="0"/>
              <a:t>东西</a:t>
            </a:r>
            <a:r>
              <a:rPr lang="en-US" dirty="0"/>
              <a:t>50</a:t>
            </a:r>
            <a:r>
              <a:rPr lang="zh-CN" altLang="en-US" dirty="0"/>
              <a:t>米</a:t>
            </a:r>
            <a:r>
              <a:rPr lang="en-US" dirty="0"/>
              <a:t>,</a:t>
            </a:r>
            <a:r>
              <a:rPr lang="zh-CN" altLang="en-US" dirty="0"/>
              <a:t>南北</a:t>
            </a:r>
            <a:r>
              <a:rPr lang="en-US" dirty="0"/>
              <a:t>108</a:t>
            </a:r>
            <a:r>
              <a:rPr lang="zh-CN" altLang="en-US" dirty="0"/>
              <a:t>米</a:t>
            </a:r>
            <a:r>
              <a:rPr lang="en-US" dirty="0"/>
              <a:t>,</a:t>
            </a:r>
            <a:r>
              <a:rPr lang="zh-CN" altLang="en-US" dirty="0"/>
              <a:t>其面积较已发现属直门的新郑门、南燕门规模小得多。</a:t>
            </a:r>
          </a:p>
          <a:p>
            <a:endParaRPr lang="zh-CN" altLang="en-US" dirty="0"/>
          </a:p>
          <a:p>
            <a:endParaRPr lang="zh-CN" alt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sp>
        <p:nvSpPr>
          <p:cNvPr id="3" name="内容占位符 2"/>
          <p:cNvSpPr>
            <a:spLocks noGrp="1"/>
          </p:cNvSpPr>
          <p:nvPr>
            <p:ph idx="1"/>
          </p:nvPr>
        </p:nvSpPr>
        <p:spPr/>
        <p:txBody>
          <a:bodyPr>
            <a:normAutofit fontScale="70000" lnSpcReduction="20000"/>
          </a:bodyPr>
          <a:lstStyle/>
          <a:p>
            <a:r>
              <a:rPr lang="zh-CN" altLang="en-US" b="1" dirty="0" smtClean="0"/>
              <a:t>（</a:t>
            </a:r>
            <a:r>
              <a:rPr lang="en-US" altLang="zh-CN" b="1" dirty="0" smtClean="0"/>
              <a:t>2</a:t>
            </a:r>
            <a:r>
              <a:rPr lang="zh-CN" altLang="en-US" b="1" dirty="0" smtClean="0"/>
              <a:t>）、内</a:t>
            </a:r>
            <a:r>
              <a:rPr lang="zh-CN" altLang="en-US" b="1" dirty="0"/>
              <a:t>城门：</a:t>
            </a:r>
            <a:r>
              <a:rPr lang="zh-CN" altLang="en-US" dirty="0"/>
              <a:t>长较现存的明清城墙略小。史载北宋内城共有</a:t>
            </a:r>
            <a:r>
              <a:rPr lang="en-US" dirty="0"/>
              <a:t>10</a:t>
            </a:r>
            <a:r>
              <a:rPr lang="zh-CN" altLang="en-US" dirty="0"/>
              <a:t>座城门、</a:t>
            </a:r>
            <a:r>
              <a:rPr lang="en-US" dirty="0"/>
              <a:t>2</a:t>
            </a:r>
            <a:r>
              <a:rPr lang="zh-CN" altLang="en-US" dirty="0"/>
              <a:t>座水门</a:t>
            </a:r>
            <a:r>
              <a:rPr lang="en-US" dirty="0"/>
              <a:t>,</a:t>
            </a:r>
            <a:r>
              <a:rPr lang="zh-CN" altLang="en-US" dirty="0"/>
              <a:t>由于内城遗址勘探中只能利用旧城内稀少的空地间进行</a:t>
            </a:r>
            <a:r>
              <a:rPr lang="en-US" dirty="0"/>
              <a:t>,</a:t>
            </a:r>
            <a:r>
              <a:rPr lang="zh-CN" altLang="en-US" dirty="0"/>
              <a:t>因此很难确定城门的确切位置。迄今为止</a:t>
            </a:r>
            <a:r>
              <a:rPr lang="en-US" dirty="0"/>
              <a:t>,</a:t>
            </a:r>
            <a:r>
              <a:rPr lang="zh-CN" altLang="en-US" dirty="0"/>
              <a:t>只有朱雀门和汴河西角门子的位置已大致测定</a:t>
            </a:r>
            <a:r>
              <a:rPr lang="en-US" dirty="0"/>
              <a:t>,</a:t>
            </a:r>
            <a:r>
              <a:rPr lang="zh-CN" altLang="en-US" dirty="0"/>
              <a:t>其余各门尚无踪迹可寻</a:t>
            </a:r>
            <a:r>
              <a:rPr lang="zh-CN" altLang="en-US" dirty="0" smtClean="0"/>
              <a:t>。</a:t>
            </a:r>
            <a:endParaRPr lang="en-US" altLang="zh-CN" dirty="0" smtClean="0"/>
          </a:p>
          <a:p>
            <a:r>
              <a:rPr lang="zh-CN" altLang="en-US" b="1" dirty="0" smtClean="0"/>
              <a:t>朱雀</a:t>
            </a:r>
            <a:r>
              <a:rPr lang="zh-CN" altLang="en-US" b="1" dirty="0"/>
              <a:t>门</a:t>
            </a:r>
            <a:r>
              <a:rPr lang="en-US" b="1" dirty="0"/>
              <a:t>:</a:t>
            </a:r>
            <a:r>
              <a:rPr lang="zh-CN" altLang="en-US" dirty="0"/>
              <a:t>为内城正南门。位于大南门北</a:t>
            </a:r>
            <a:r>
              <a:rPr lang="en-US" dirty="0"/>
              <a:t>350</a:t>
            </a:r>
            <a:r>
              <a:rPr lang="zh-CN" altLang="en-US" dirty="0"/>
              <a:t>米左右的朱雀广场东侧与泰山庙街西侧之间的中山路路面下</a:t>
            </a:r>
            <a:r>
              <a:rPr lang="en-US" dirty="0"/>
              <a:t>,</a:t>
            </a:r>
            <a:r>
              <a:rPr lang="zh-CN" altLang="en-US" dirty="0"/>
              <a:t>已知缺口宽约</a:t>
            </a:r>
            <a:r>
              <a:rPr lang="en-US" dirty="0"/>
              <a:t>90</a:t>
            </a:r>
            <a:r>
              <a:rPr lang="zh-CN" altLang="en-US" dirty="0"/>
              <a:t>米</a:t>
            </a:r>
            <a:r>
              <a:rPr lang="en-US" dirty="0"/>
              <a:t>,</a:t>
            </a:r>
            <a:r>
              <a:rPr lang="zh-CN" altLang="en-US" dirty="0"/>
              <a:t>由于缺口处恰巧为北宋御街遗址</a:t>
            </a:r>
            <a:r>
              <a:rPr lang="en-US" dirty="0"/>
              <a:t>,</a:t>
            </a:r>
            <a:r>
              <a:rPr lang="zh-CN" altLang="en-US" dirty="0"/>
              <a:t>根据位置判断此缺口应为朱雀门遗址。在缺口西北部深约</a:t>
            </a:r>
            <a:r>
              <a:rPr lang="en-US" dirty="0"/>
              <a:t>7.6-8.7</a:t>
            </a:r>
            <a:r>
              <a:rPr lang="zh-CN" altLang="en-US" dirty="0"/>
              <a:t>米处</a:t>
            </a:r>
            <a:r>
              <a:rPr lang="en-US" dirty="0"/>
              <a:t>,</a:t>
            </a:r>
            <a:r>
              <a:rPr lang="zh-CN" altLang="en-US" dirty="0"/>
              <a:t>探有大量碎砖瓦块、瓷片和白灰等物</a:t>
            </a:r>
            <a:r>
              <a:rPr lang="en-US" dirty="0"/>
              <a:t>,</a:t>
            </a:r>
            <a:r>
              <a:rPr lang="zh-CN" altLang="en-US" dirty="0"/>
              <a:t>推测为朱雀门上城楼倒塌后的残迹。</a:t>
            </a:r>
          </a:p>
          <a:p>
            <a:r>
              <a:rPr lang="zh-CN" altLang="en-US" b="1" dirty="0"/>
              <a:t>汴河西角门子</a:t>
            </a:r>
            <a:r>
              <a:rPr lang="en-US" b="1" dirty="0"/>
              <a:t>:</a:t>
            </a:r>
            <a:r>
              <a:rPr lang="zh-CN" altLang="en-US" dirty="0"/>
              <a:t>位于现存的明清城墙西墙南门</a:t>
            </a:r>
            <a:r>
              <a:rPr lang="en-US" dirty="0"/>
              <a:t>(</a:t>
            </a:r>
            <a:r>
              <a:rPr lang="zh-CN" altLang="en-US" dirty="0"/>
              <a:t>俗称小西门</a:t>
            </a:r>
            <a:r>
              <a:rPr lang="en-US" dirty="0" smtClean="0"/>
              <a:t>)</a:t>
            </a:r>
            <a:r>
              <a:rPr lang="zh-CN" altLang="en-US" dirty="0" smtClean="0"/>
              <a:t>北侧</a:t>
            </a:r>
            <a:r>
              <a:rPr lang="zh-CN" altLang="en-US" dirty="0"/>
              <a:t>。根据史籍记载</a:t>
            </a:r>
            <a:r>
              <a:rPr lang="en-US" dirty="0"/>
              <a:t>,</a:t>
            </a:r>
            <a:r>
              <a:rPr lang="zh-CN" altLang="en-US" dirty="0"/>
              <a:t>北宋内城西墙“宜秋门”北有沐河西角门子。在勘探汴河过程中</a:t>
            </a:r>
            <a:r>
              <a:rPr lang="en-US" dirty="0"/>
              <a:t>,</a:t>
            </a:r>
            <a:r>
              <a:rPr lang="zh-CN" altLang="en-US" dirty="0"/>
              <a:t>我们在此处发现有城外延伸过来的汴河故道经过今城西墙。考虑到此墙叠压有宋内城西墙遗址。因而确定该区域应为汴河西角门子遗址。由于该处为建国后新开的城墙缺口</a:t>
            </a:r>
            <a:r>
              <a:rPr lang="en-US" dirty="0"/>
              <a:t>,</a:t>
            </a:r>
            <a:r>
              <a:rPr lang="zh-CN" altLang="en-US" dirty="0"/>
              <a:t>属交通咽喉地带</a:t>
            </a:r>
            <a:r>
              <a:rPr lang="en-US" dirty="0"/>
              <a:t>,</a:t>
            </a:r>
            <a:r>
              <a:rPr lang="zh-CN" altLang="en-US" dirty="0"/>
              <a:t>城墙下</a:t>
            </a:r>
            <a:r>
              <a:rPr lang="zh-CN" altLang="en-US" dirty="0" smtClean="0"/>
              <a:t>又是城防</a:t>
            </a:r>
            <a:r>
              <a:rPr lang="zh-CN" altLang="en-US" dirty="0"/>
              <a:t>设施</a:t>
            </a:r>
            <a:r>
              <a:rPr lang="en-US" dirty="0"/>
              <a:t>,</a:t>
            </a:r>
            <a:r>
              <a:rPr lang="zh-CN" altLang="en-US" dirty="0"/>
              <a:t>因而目前仅能确定西角门子的大致位置。</a:t>
            </a:r>
          </a:p>
          <a:p>
            <a:endParaRPr lang="zh-CN" altLang="en-US" dirty="0"/>
          </a:p>
          <a:p>
            <a:endParaRPr lang="zh-CN" alt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en-US" b="1" dirty="0" smtClean="0"/>
              <a:t>（</a:t>
            </a:r>
            <a:r>
              <a:rPr lang="en-US" altLang="zh-CN" b="1" dirty="0" smtClean="0"/>
              <a:t>3</a:t>
            </a:r>
            <a:r>
              <a:rPr lang="zh-CN" altLang="en-US" b="1" dirty="0" smtClean="0"/>
              <a:t>）、皇城城门：</a:t>
            </a:r>
            <a:r>
              <a:rPr lang="zh-CN" altLang="en-US" dirty="0" smtClean="0"/>
              <a:t>在</a:t>
            </a:r>
            <a:r>
              <a:rPr lang="zh-CN" altLang="en-US" dirty="0"/>
              <a:t>宋皇城的勘探发掘中</a:t>
            </a:r>
            <a:r>
              <a:rPr lang="en-US" dirty="0"/>
              <a:t>,</a:t>
            </a:r>
            <a:r>
              <a:rPr lang="zh-CN" altLang="en-US" dirty="0"/>
              <a:t>我们还分别在皇城的东墙、北墙发现二处缺口</a:t>
            </a:r>
            <a:r>
              <a:rPr lang="en-US" dirty="0"/>
              <a:t>,</a:t>
            </a:r>
            <a:r>
              <a:rPr lang="zh-CN" altLang="en-US" dirty="0"/>
              <a:t>根据缺口深度和位置判断</a:t>
            </a:r>
            <a:r>
              <a:rPr lang="en-US" dirty="0"/>
              <a:t>,</a:t>
            </a:r>
            <a:r>
              <a:rPr lang="zh-CN" altLang="en-US" dirty="0"/>
              <a:t>东墙的缺口应是明周王府紫禁城东门</a:t>
            </a:r>
            <a:r>
              <a:rPr lang="en-US" altLang="zh-CN" dirty="0"/>
              <a:t>——</a:t>
            </a:r>
            <a:r>
              <a:rPr lang="zh-CN" altLang="en-US" dirty="0"/>
              <a:t>礼仁门</a:t>
            </a:r>
            <a:r>
              <a:rPr lang="en-US" dirty="0"/>
              <a:t>,</a:t>
            </a:r>
            <a:r>
              <a:rPr lang="zh-CN" altLang="en-US" dirty="0"/>
              <a:t>下部为宋皇城东门</a:t>
            </a:r>
            <a:r>
              <a:rPr lang="en-US" altLang="zh-CN" dirty="0"/>
              <a:t>——</a:t>
            </a:r>
            <a:r>
              <a:rPr lang="zh-CN" altLang="en-US" dirty="0"/>
              <a:t>东华门</a:t>
            </a:r>
            <a:r>
              <a:rPr lang="en-US" dirty="0"/>
              <a:t>(</a:t>
            </a:r>
            <a:r>
              <a:rPr lang="zh-CN" altLang="en-US" dirty="0"/>
              <a:t>该缺口处的街道今仍名为东华门街</a:t>
            </a:r>
            <a:r>
              <a:rPr lang="en-US" dirty="0"/>
              <a:t>)</a:t>
            </a:r>
            <a:r>
              <a:rPr lang="zh-CN" altLang="en-US" dirty="0"/>
              <a:t>；北墙的缺口应是明周王府紫禁城北门</a:t>
            </a:r>
            <a:r>
              <a:rPr lang="en-US" altLang="zh-CN" dirty="0"/>
              <a:t>——</a:t>
            </a:r>
            <a:r>
              <a:rPr lang="zh-CN" altLang="en-US" dirty="0"/>
              <a:t>承智门</a:t>
            </a:r>
            <a:r>
              <a:rPr lang="en-US" dirty="0"/>
              <a:t>,</a:t>
            </a:r>
            <a:r>
              <a:rPr lang="zh-CN" altLang="en-US" dirty="0"/>
              <a:t>下部则为宋皇城北门</a:t>
            </a:r>
            <a:r>
              <a:rPr lang="en-US" altLang="zh-CN" dirty="0"/>
              <a:t>——</a:t>
            </a:r>
            <a:r>
              <a:rPr lang="zh-CN" altLang="en-US" dirty="0"/>
              <a:t>拱辰门。</a:t>
            </a:r>
          </a:p>
          <a:p>
            <a:endParaRPr lang="zh-CN" alt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en-US" dirty="0" smtClean="0"/>
              <a:t>早期对两宋都城的研究以文献为主要研究手段。</a:t>
            </a:r>
            <a:r>
              <a:rPr lang="en-US" dirty="0"/>
              <a:t> </a:t>
            </a:r>
            <a:endParaRPr lang="en-US" dirty="0" smtClean="0"/>
          </a:p>
          <a:p>
            <a:r>
              <a:rPr lang="en-US" dirty="0" smtClean="0"/>
              <a:t>1981</a:t>
            </a:r>
            <a:r>
              <a:rPr lang="zh-CN" altLang="en-US" dirty="0"/>
              <a:t>年春</a:t>
            </a:r>
            <a:r>
              <a:rPr lang="en-US" dirty="0"/>
              <a:t>,</a:t>
            </a:r>
            <a:r>
              <a:rPr lang="zh-CN" altLang="en-US" dirty="0"/>
              <a:t>开封市园林部门在旧城区东北隅的龙亭东湖</a:t>
            </a:r>
            <a:r>
              <a:rPr lang="en-US" dirty="0"/>
              <a:t>(</a:t>
            </a:r>
            <a:r>
              <a:rPr lang="zh-CN" altLang="en-US" dirty="0"/>
              <a:t>潘湖</a:t>
            </a:r>
            <a:r>
              <a:rPr lang="en-US" dirty="0"/>
              <a:t>)</a:t>
            </a:r>
            <a:r>
              <a:rPr lang="zh-CN" altLang="en-US" dirty="0"/>
              <a:t>湖底清淤过程中</a:t>
            </a:r>
            <a:r>
              <a:rPr lang="en-US" dirty="0"/>
              <a:t>,</a:t>
            </a:r>
            <a:r>
              <a:rPr lang="zh-CN" altLang="en-US" dirty="0"/>
              <a:t>意外地发现了宋皇营和明周王府的部分遗迹</a:t>
            </a:r>
            <a:r>
              <a:rPr lang="en-US" dirty="0"/>
              <a:t>,</a:t>
            </a:r>
            <a:r>
              <a:rPr lang="zh-CN" altLang="en-US" dirty="0"/>
              <a:t>从而揭开了开封宋城考古的帷幕</a:t>
            </a:r>
            <a:r>
              <a:rPr lang="zh-CN" altLang="en-US" dirty="0" smtClean="0"/>
              <a:t>。</a:t>
            </a:r>
            <a:endParaRPr lang="en-US" altLang="zh-CN" dirty="0" smtClean="0"/>
          </a:p>
          <a:p>
            <a:r>
              <a:rPr lang="zh-CN" altLang="en-US" dirty="0" smtClean="0"/>
              <a:t>实现了文献资料与考古资料的结合。</a:t>
            </a:r>
            <a:endParaRPr lang="zh-CN" altLang="en-US" dirty="0"/>
          </a:p>
          <a:p>
            <a:endParaRPr lang="zh-CN" alt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fontScale="77500" lnSpcReduction="20000"/>
          </a:bodyPr>
          <a:lstStyle/>
          <a:p>
            <a:r>
              <a:rPr lang="zh-CN" altLang="en-US" b="1" dirty="0" smtClean="0"/>
              <a:t>（</a:t>
            </a:r>
            <a:r>
              <a:rPr lang="en-US" altLang="zh-CN" b="1" dirty="0" smtClean="0"/>
              <a:t>4</a:t>
            </a:r>
            <a:r>
              <a:rPr lang="zh-CN" altLang="en-US" b="1" dirty="0" smtClean="0"/>
              <a:t>）、汴</a:t>
            </a:r>
            <a:r>
              <a:rPr lang="zh-CN" altLang="en-US" b="1" dirty="0"/>
              <a:t>河东水门</a:t>
            </a:r>
            <a:r>
              <a:rPr lang="en-US" b="1" dirty="0"/>
              <a:t>: </a:t>
            </a:r>
            <a:r>
              <a:rPr lang="zh-CN" altLang="en-US" dirty="0"/>
              <a:t>即汴河下流水门</a:t>
            </a:r>
            <a:r>
              <a:rPr lang="en-US" dirty="0"/>
              <a:t>,</a:t>
            </a:r>
            <a:r>
              <a:rPr lang="zh-CN" altLang="en-US" dirty="0"/>
              <a:t>位于今开封市东南文庄的殡仪馆附近。由于该门是沐河进入京城的第一道门户</a:t>
            </a:r>
            <a:r>
              <a:rPr lang="en-US" dirty="0"/>
              <a:t>,</a:t>
            </a:r>
            <a:r>
              <a:rPr lang="zh-CN" altLang="en-US" dirty="0"/>
              <a:t>东南方的财赋和山泽百货都从这里运往京城</a:t>
            </a:r>
            <a:r>
              <a:rPr lang="en-US" dirty="0"/>
              <a:t>,</a:t>
            </a:r>
            <a:r>
              <a:rPr lang="zh-CN" altLang="en-US" dirty="0"/>
              <a:t>所以北宋政府对该门的防御格外重视。据载</a:t>
            </a:r>
            <a:r>
              <a:rPr lang="en-US" dirty="0"/>
              <a:t>,</a:t>
            </a:r>
            <a:r>
              <a:rPr lang="zh-CN" altLang="en-US" dirty="0"/>
              <a:t>该门“有铁窗襄门</a:t>
            </a:r>
            <a:r>
              <a:rPr lang="en-US" dirty="0"/>
              <a:t>,</a:t>
            </a:r>
            <a:r>
              <a:rPr lang="zh-CN" altLang="en-US" dirty="0"/>
              <a:t>遇夜如闸垂下水面”。</a:t>
            </a:r>
            <a:r>
              <a:rPr lang="zh-CN" altLang="en-US" b="1" dirty="0"/>
              <a:t>并在水门附近设置拐子城</a:t>
            </a:r>
            <a:r>
              <a:rPr lang="en-US" b="1" dirty="0"/>
              <a:t>,</a:t>
            </a:r>
            <a:r>
              <a:rPr lang="zh-CN" altLang="en-US" b="1" dirty="0"/>
              <a:t>用以捍御水门。</a:t>
            </a:r>
            <a:r>
              <a:rPr lang="zh-CN" altLang="en-US" dirty="0"/>
              <a:t>经勘探</a:t>
            </a:r>
            <a:r>
              <a:rPr lang="en-US" dirty="0"/>
              <a:t>,</a:t>
            </a:r>
            <a:r>
              <a:rPr lang="zh-CN" altLang="en-US" dirty="0"/>
              <a:t>在外城东墙南段发现了这一门址。门址呈一平面呈长方形的瓮城</a:t>
            </a:r>
            <a:r>
              <a:rPr lang="en-US" dirty="0"/>
              <a:t>,</a:t>
            </a:r>
            <a:r>
              <a:rPr lang="zh-CN" altLang="en-US" dirty="0"/>
              <a:t>瓮城东西</a:t>
            </a:r>
            <a:r>
              <a:rPr lang="en-US" dirty="0" smtClean="0"/>
              <a:t>100</a:t>
            </a:r>
            <a:r>
              <a:rPr lang="zh-CN" altLang="en-US" dirty="0" smtClean="0"/>
              <a:t>米</a:t>
            </a:r>
            <a:r>
              <a:rPr lang="en-US" dirty="0"/>
              <a:t>,</a:t>
            </a:r>
            <a:r>
              <a:rPr lang="zh-CN" altLang="en-US" dirty="0"/>
              <a:t>南北</a:t>
            </a:r>
            <a:r>
              <a:rPr lang="en-US" dirty="0"/>
              <a:t>130</a:t>
            </a:r>
            <a:r>
              <a:rPr lang="zh-CN" altLang="en-US" dirty="0"/>
              <a:t>米</a:t>
            </a:r>
            <a:r>
              <a:rPr lang="en-US" dirty="0"/>
              <a:t>,</a:t>
            </a:r>
            <a:r>
              <a:rPr lang="zh-CN" altLang="en-US" dirty="0"/>
              <a:t>面积达</a:t>
            </a:r>
            <a:r>
              <a:rPr lang="en-US" dirty="0"/>
              <a:t>13000</a:t>
            </a:r>
            <a:r>
              <a:rPr lang="zh-CN" altLang="en-US" dirty="0"/>
              <a:t>平方米</a:t>
            </a:r>
            <a:r>
              <a:rPr lang="en-US" dirty="0"/>
              <a:t>,</a:t>
            </a:r>
            <a:r>
              <a:rPr lang="zh-CN" altLang="en-US" dirty="0"/>
              <a:t>较外城西门新郑门略小。</a:t>
            </a:r>
            <a:r>
              <a:rPr lang="zh-CN" altLang="en-US" b="1" dirty="0"/>
              <a:t>瓮城与城门呈一东西直线对应。同时在瓮城外壁还探出大量碎砖块</a:t>
            </a:r>
            <a:r>
              <a:rPr lang="en-US" b="1" dirty="0"/>
              <a:t>,</a:t>
            </a:r>
            <a:r>
              <a:rPr lang="zh-CN" altLang="en-US" b="1" dirty="0"/>
              <a:t>证明瓮城外壁有包砖。</a:t>
            </a:r>
            <a:r>
              <a:rPr lang="zh-CN" altLang="en-US" dirty="0"/>
              <a:t>值得注意的是</a:t>
            </a:r>
            <a:r>
              <a:rPr lang="en-US" dirty="0"/>
              <a:t>,</a:t>
            </a:r>
            <a:r>
              <a:rPr lang="zh-CN" altLang="en-US" dirty="0"/>
              <a:t>在瓮城南侧约</a:t>
            </a:r>
            <a:r>
              <a:rPr lang="en-US" dirty="0"/>
              <a:t>70</a:t>
            </a:r>
            <a:r>
              <a:rPr lang="zh-CN" altLang="en-US" dirty="0"/>
              <a:t>米处流过的惠济河推测就是北宋汴河遗址。汴河东水门的发现</a:t>
            </a:r>
            <a:r>
              <a:rPr lang="en-US" dirty="0"/>
              <a:t>,</a:t>
            </a:r>
            <a:r>
              <a:rPr lang="zh-CN" altLang="en-US" dirty="0"/>
              <a:t>对于研究北宋著名画家张择端的</a:t>
            </a:r>
            <a:r>
              <a:rPr lang="en-US" altLang="zh-CN" dirty="0"/>
              <a:t>《</a:t>
            </a:r>
            <a:r>
              <a:rPr lang="zh-CN" altLang="en-US" dirty="0"/>
              <a:t>清明上河图</a:t>
            </a:r>
            <a:r>
              <a:rPr lang="en-US" altLang="zh-CN" dirty="0"/>
              <a:t>》</a:t>
            </a:r>
            <a:r>
              <a:rPr lang="zh-CN" altLang="en-US" dirty="0"/>
              <a:t>所描绘这一带熙熙攘攘、车水马龙的景象有着十分重要的价值。</a:t>
            </a:r>
          </a:p>
          <a:p>
            <a:endParaRPr lang="zh-CN" alt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3·1·4</a:t>
            </a:r>
            <a:r>
              <a:rPr lang="zh-CN" altLang="en-US" dirty="0" smtClean="0"/>
              <a:t>、中轴线</a:t>
            </a:r>
            <a:endParaRPr lang="zh-CN" altLang="en-US" dirty="0"/>
          </a:p>
        </p:txBody>
      </p:sp>
      <p:sp>
        <p:nvSpPr>
          <p:cNvPr id="3" name="内容占位符 2"/>
          <p:cNvSpPr>
            <a:spLocks noGrp="1"/>
          </p:cNvSpPr>
          <p:nvPr>
            <p:ph idx="1"/>
          </p:nvPr>
        </p:nvSpPr>
        <p:spPr/>
        <p:txBody>
          <a:bodyPr>
            <a:normAutofit fontScale="77500" lnSpcReduction="20000"/>
          </a:bodyPr>
          <a:lstStyle/>
          <a:p>
            <a:r>
              <a:rPr lang="zh-CN" altLang="en-US" b="1" dirty="0" smtClean="0"/>
              <a:t>御街</a:t>
            </a:r>
            <a:r>
              <a:rPr lang="zh-CN" altLang="en-US" dirty="0" smtClean="0"/>
              <a:t>是</a:t>
            </a:r>
            <a:r>
              <a:rPr lang="zh-CN" altLang="en-US" dirty="0"/>
              <a:t>北宋东京城南北中轴线上的一条通街大道，是皇帝祭祖、举行南郊大礼和出宫游幸而往返的主要道路亦称天街、御路或端礼街。其中重要的有外城正南门</a:t>
            </a:r>
            <a:r>
              <a:rPr lang="en-US" altLang="zh-CN" dirty="0"/>
              <a:t>—</a:t>
            </a:r>
            <a:r>
              <a:rPr lang="zh-CN" altLang="en-US" dirty="0"/>
              <a:t>南燕门</a:t>
            </a:r>
            <a:r>
              <a:rPr lang="en-US" dirty="0"/>
              <a:t>,</a:t>
            </a:r>
            <a:r>
              <a:rPr lang="zh-CN" altLang="en-US" dirty="0"/>
              <a:t>已界定的蔡河桥梁</a:t>
            </a:r>
            <a:r>
              <a:rPr lang="en-US" altLang="zh-CN" dirty="0"/>
              <a:t>—</a:t>
            </a:r>
            <a:r>
              <a:rPr lang="zh-CN" altLang="en-US" dirty="0"/>
              <a:t>古州桥</a:t>
            </a:r>
            <a:r>
              <a:rPr lang="en-US" dirty="0"/>
              <a:t>,</a:t>
            </a:r>
            <a:r>
              <a:rPr lang="zh-CN" altLang="en-US" dirty="0"/>
              <a:t>皇城正南门</a:t>
            </a:r>
            <a:r>
              <a:rPr lang="en-US" altLang="zh-CN" dirty="0"/>
              <a:t>—</a:t>
            </a:r>
            <a:r>
              <a:rPr lang="zh-CN" altLang="en-US" dirty="0"/>
              <a:t>宜德门以及昔日宋皇区宫范围内的龙亭</a:t>
            </a:r>
            <a:r>
              <a:rPr lang="en-US" dirty="0"/>
              <a:t>,</a:t>
            </a:r>
            <a:r>
              <a:rPr lang="zh-CN" altLang="en-US" dirty="0"/>
              <a:t>几处遗址若连接起来</a:t>
            </a:r>
            <a:r>
              <a:rPr lang="en-US" dirty="0"/>
              <a:t>,</a:t>
            </a:r>
            <a:r>
              <a:rPr lang="zh-CN" altLang="en-US" dirty="0"/>
              <a:t>恰巧都与今开封旧城区纵贯南北的中轴线</a:t>
            </a:r>
            <a:r>
              <a:rPr lang="en-US" altLang="zh-CN" dirty="0"/>
              <a:t>—</a:t>
            </a:r>
            <a:r>
              <a:rPr lang="zh-CN" altLang="en-US" dirty="0"/>
              <a:t>中山路相重叠</a:t>
            </a:r>
            <a:r>
              <a:rPr lang="en-US" dirty="0"/>
              <a:t>,</a:t>
            </a:r>
            <a:r>
              <a:rPr lang="zh-CN" altLang="en-US" dirty="0"/>
              <a:t>只是叠压在中山路路面下约</a:t>
            </a:r>
            <a:r>
              <a:rPr lang="en-US" dirty="0"/>
              <a:t>8</a:t>
            </a:r>
            <a:r>
              <a:rPr lang="zh-CN" altLang="en-US" dirty="0"/>
              <a:t>米深。这就说明了一个重要问题</a:t>
            </a:r>
            <a:r>
              <a:rPr lang="en-US" dirty="0"/>
              <a:t>,</a:t>
            </a:r>
            <a:r>
              <a:rPr lang="zh-CN" altLang="en-US" dirty="0"/>
              <a:t>即自从公元</a:t>
            </a:r>
            <a:r>
              <a:rPr lang="en-US" dirty="0"/>
              <a:t>960</a:t>
            </a:r>
            <a:r>
              <a:rPr lang="zh-CN" altLang="en-US" dirty="0"/>
              <a:t>年北宋定都开封以来至今的千余年中</a:t>
            </a:r>
            <a:r>
              <a:rPr lang="en-US" dirty="0"/>
              <a:t>,</a:t>
            </a:r>
            <a:r>
              <a:rPr lang="zh-CN" altLang="en-US" dirty="0"/>
              <a:t>开封虽历经兵火水患</a:t>
            </a:r>
            <a:r>
              <a:rPr lang="en-US" dirty="0"/>
              <a:t>,</a:t>
            </a:r>
            <a:r>
              <a:rPr lang="zh-CN" altLang="en-US" dirty="0"/>
              <a:t>但城市的中轴线一直未有大的变化</a:t>
            </a:r>
            <a:r>
              <a:rPr lang="en-US" dirty="0"/>
              <a:t>,</a:t>
            </a:r>
            <a:r>
              <a:rPr lang="zh-CN" altLang="en-US" dirty="0"/>
              <a:t>这种现象在中国古代都城发展史上是十分罕见的。</a:t>
            </a:r>
            <a:r>
              <a:rPr lang="zh-CN" altLang="en-US" b="1" dirty="0">
                <a:latin typeface="+mn-ea"/>
              </a:rPr>
              <a:t>这一发现的一样在于，发现了东京城皇城的中轴线，确定了城市中轴线的建筑制度；另外“御路”作为城市中轴线的标志，自宋代以来千余年来并没有移动过。</a:t>
            </a:r>
          </a:p>
          <a:p>
            <a:endParaRPr lang="zh-CN" alt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3·1·5</a:t>
            </a:r>
            <a:r>
              <a:rPr lang="zh-CN" altLang="en-US" dirty="0" smtClean="0"/>
              <a:t>、桥梁</a:t>
            </a:r>
            <a:endParaRPr lang="zh-CN" altLang="en-US" dirty="0"/>
          </a:p>
        </p:txBody>
      </p:sp>
      <p:sp>
        <p:nvSpPr>
          <p:cNvPr id="3" name="内容占位符 2"/>
          <p:cNvSpPr>
            <a:spLocks noGrp="1"/>
          </p:cNvSpPr>
          <p:nvPr>
            <p:ph idx="1"/>
          </p:nvPr>
        </p:nvSpPr>
        <p:spPr/>
        <p:txBody>
          <a:bodyPr>
            <a:normAutofit fontScale="85000" lnSpcReduction="20000"/>
          </a:bodyPr>
          <a:lstStyle/>
          <a:p>
            <a:r>
              <a:rPr lang="zh-CN" altLang="en-US" b="1" dirty="0" smtClean="0"/>
              <a:t>丘刚在其</a:t>
            </a:r>
            <a:r>
              <a:rPr lang="en-US" altLang="zh-CN" b="1" dirty="0" smtClean="0"/>
              <a:t>《</a:t>
            </a:r>
            <a:r>
              <a:rPr lang="zh-CN" altLang="en-US" dirty="0" smtClean="0"/>
              <a:t>丘刚：开封宋城考古综述</a:t>
            </a:r>
            <a:r>
              <a:rPr lang="en-US" altLang="zh-CN" dirty="0" smtClean="0"/>
              <a:t>》</a:t>
            </a:r>
            <a:r>
              <a:rPr lang="zh-CN" altLang="en-US" dirty="0" smtClean="0"/>
              <a:t>一文中，从考古发掘角度，对东京城的“州桥”进行了探讨。</a:t>
            </a:r>
            <a:endParaRPr lang="en-US" altLang="zh-CN" b="1" dirty="0" smtClean="0"/>
          </a:p>
          <a:p>
            <a:r>
              <a:rPr lang="zh-CN" altLang="en-US" b="1" dirty="0" smtClean="0"/>
              <a:t>州</a:t>
            </a:r>
            <a:r>
              <a:rPr lang="zh-CN" altLang="en-US" b="1" dirty="0"/>
              <a:t>桥：</a:t>
            </a:r>
            <a:r>
              <a:rPr lang="zh-CN" altLang="en-US" dirty="0"/>
              <a:t>又名天汉桥</a:t>
            </a:r>
            <a:r>
              <a:rPr lang="en-US" dirty="0"/>
              <a:t>,</a:t>
            </a:r>
            <a:r>
              <a:rPr lang="zh-CN" altLang="en-US" dirty="0"/>
              <a:t>是京城内御街横跨河的一座重要桥梁。据</a:t>
            </a:r>
            <a:r>
              <a:rPr lang="en-US" altLang="zh-CN" dirty="0"/>
              <a:t>《</a:t>
            </a:r>
            <a:r>
              <a:rPr lang="zh-CN" altLang="en-US" dirty="0"/>
              <a:t>东京梦华录</a:t>
            </a:r>
            <a:r>
              <a:rPr lang="en-US" altLang="zh-CN" dirty="0"/>
              <a:t>》</a:t>
            </a:r>
            <a:r>
              <a:rPr lang="zh-CN" altLang="en-US" dirty="0"/>
              <a:t>载</a:t>
            </a:r>
            <a:r>
              <a:rPr lang="en-US" dirty="0"/>
              <a:t>:</a:t>
            </a:r>
            <a:r>
              <a:rPr lang="zh-CN" altLang="en-US" dirty="0"/>
              <a:t>“</a:t>
            </a:r>
            <a:r>
              <a:rPr lang="en-US" dirty="0"/>
              <a:t>(</a:t>
            </a:r>
            <a:r>
              <a:rPr lang="zh-CN" altLang="en-US" dirty="0"/>
              <a:t>州桥</a:t>
            </a:r>
            <a:r>
              <a:rPr lang="en-US" dirty="0"/>
              <a:t>)</a:t>
            </a:r>
            <a:r>
              <a:rPr lang="zh-CN" altLang="en-US" dirty="0"/>
              <a:t>其柱皆青石为之</a:t>
            </a:r>
            <a:r>
              <a:rPr lang="en-US" dirty="0"/>
              <a:t>,</a:t>
            </a:r>
            <a:r>
              <a:rPr lang="zh-CN" altLang="en-US" dirty="0"/>
              <a:t>石梁石笋栏</a:t>
            </a:r>
            <a:r>
              <a:rPr lang="en-US" dirty="0"/>
              <a:t>,</a:t>
            </a:r>
            <a:r>
              <a:rPr lang="zh-CN" altLang="en-US" dirty="0"/>
              <a:t>近桥两岸皆石壁</a:t>
            </a:r>
            <a:r>
              <a:rPr lang="en-US" dirty="0"/>
              <a:t>,</a:t>
            </a:r>
            <a:r>
              <a:rPr lang="zh-CN" altLang="en-US" dirty="0"/>
              <a:t>雕镌海马水兽飞云之状</a:t>
            </a:r>
            <a:r>
              <a:rPr lang="en-US" dirty="0"/>
              <a:t>,</a:t>
            </a:r>
            <a:r>
              <a:rPr lang="zh-CN" altLang="en-US" dirty="0"/>
              <a:t>桥下密排石柱</a:t>
            </a:r>
            <a:r>
              <a:rPr lang="en-US" dirty="0"/>
              <a:t>,</a:t>
            </a:r>
            <a:r>
              <a:rPr lang="zh-CN" altLang="en-US" dirty="0"/>
              <a:t>盖车驾御路也。” 现已探明州桥桥面距地表深约</a:t>
            </a:r>
            <a:r>
              <a:rPr lang="en-US" dirty="0"/>
              <a:t>4.3</a:t>
            </a:r>
            <a:r>
              <a:rPr lang="zh-CN" altLang="en-US" dirty="0"/>
              <a:t>米</a:t>
            </a:r>
            <a:r>
              <a:rPr lang="en-US" dirty="0"/>
              <a:t>,</a:t>
            </a:r>
            <a:r>
              <a:rPr lang="zh-CN" altLang="en-US" dirty="0"/>
              <a:t>为砖石结构的拱型桥。桥面为青石条铺砌</a:t>
            </a:r>
            <a:r>
              <a:rPr lang="en-US" dirty="0"/>
              <a:t>,</a:t>
            </a:r>
            <a:r>
              <a:rPr lang="zh-CN" altLang="en-US" dirty="0"/>
              <a:t>石条下铺砖两层</a:t>
            </a:r>
            <a:r>
              <a:rPr lang="en-US" dirty="0"/>
              <a:t>,</a:t>
            </a:r>
            <a:r>
              <a:rPr lang="zh-CN" altLang="en-US" dirty="0"/>
              <a:t>其下为青砖砌就三券三伏的桥券</a:t>
            </a:r>
            <a:r>
              <a:rPr lang="en-US" dirty="0"/>
              <a:t>,</a:t>
            </a:r>
            <a:r>
              <a:rPr lang="zh-CN" altLang="en-US" dirty="0"/>
              <a:t>厚约</a:t>
            </a:r>
            <a:r>
              <a:rPr lang="en-US" dirty="0"/>
              <a:t>1</a:t>
            </a:r>
            <a:r>
              <a:rPr lang="zh-CN" altLang="en-US" dirty="0"/>
              <a:t>米</a:t>
            </a:r>
            <a:r>
              <a:rPr lang="en-US" dirty="0"/>
              <a:t>,</a:t>
            </a:r>
            <a:r>
              <a:rPr lang="zh-CN" altLang="en-US" dirty="0"/>
              <a:t>桥基用青砖石条东西顺砌</a:t>
            </a:r>
            <a:r>
              <a:rPr lang="en-US" dirty="0"/>
              <a:t>,</a:t>
            </a:r>
            <a:r>
              <a:rPr lang="zh-CN" altLang="en-US" dirty="0"/>
              <a:t>高</a:t>
            </a:r>
            <a:r>
              <a:rPr lang="en-US" dirty="0"/>
              <a:t>2.85</a:t>
            </a:r>
            <a:r>
              <a:rPr lang="zh-CN" altLang="en-US" dirty="0"/>
              <a:t>米</a:t>
            </a:r>
            <a:r>
              <a:rPr lang="en-US" dirty="0"/>
              <a:t>,</a:t>
            </a:r>
            <a:r>
              <a:rPr lang="zh-CN" altLang="en-US" dirty="0"/>
              <a:t>桥底铺砌青石板</a:t>
            </a:r>
            <a:r>
              <a:rPr lang="en-US" dirty="0"/>
              <a:t>,</a:t>
            </a:r>
            <a:r>
              <a:rPr lang="zh-CN" altLang="en-US" dirty="0"/>
              <a:t>石板下衬有至今保存完好的方木。经实测</a:t>
            </a:r>
            <a:r>
              <a:rPr lang="en-US" dirty="0"/>
              <a:t>,</a:t>
            </a:r>
            <a:r>
              <a:rPr lang="zh-CN" altLang="en-US" dirty="0"/>
              <a:t>州桥南北长</a:t>
            </a:r>
            <a:r>
              <a:rPr lang="en-US" dirty="0"/>
              <a:t>17</a:t>
            </a:r>
            <a:r>
              <a:rPr lang="zh-CN" altLang="en-US" dirty="0"/>
              <a:t>米</a:t>
            </a:r>
            <a:r>
              <a:rPr lang="en-US" dirty="0"/>
              <a:t>,</a:t>
            </a:r>
            <a:r>
              <a:rPr lang="zh-CN" altLang="en-US" dirty="0"/>
              <a:t>东西宽</a:t>
            </a:r>
            <a:r>
              <a:rPr lang="en-US" dirty="0"/>
              <a:t>30</a:t>
            </a:r>
            <a:r>
              <a:rPr lang="zh-CN" altLang="en-US" dirty="0"/>
              <a:t>米。经初步论证</a:t>
            </a:r>
            <a:r>
              <a:rPr lang="en-US" dirty="0"/>
              <a:t>,</a:t>
            </a:r>
            <a:r>
              <a:rPr lang="zh-CN" altLang="en-US" dirty="0"/>
              <a:t>其上部青砖具有明代特征。根据地层判断和有关史料</a:t>
            </a:r>
            <a:r>
              <a:rPr lang="zh-CN" altLang="en-US" dirty="0" smtClean="0"/>
              <a:t>记载其应</a:t>
            </a:r>
            <a:r>
              <a:rPr lang="zh-CN" altLang="en-US" dirty="0"/>
              <a:t>属明代所造。</a:t>
            </a:r>
          </a:p>
          <a:p>
            <a:endParaRPr lang="zh-CN" alt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2400" dirty="0" smtClean="0"/>
              <a:t>3·1·6</a:t>
            </a:r>
            <a:r>
              <a:rPr lang="zh-CN" altLang="en-US" sz="2400" dirty="0" smtClean="0"/>
              <a:t>、明周王府紫禁城的初步勘探与发掘</a:t>
            </a:r>
            <a:endParaRPr lang="zh-CN" altLang="en-US" sz="2400" dirty="0"/>
          </a:p>
        </p:txBody>
      </p:sp>
      <p:sp>
        <p:nvSpPr>
          <p:cNvPr id="4" name="文本占位符 3"/>
          <p:cNvSpPr>
            <a:spLocks noGrp="1"/>
          </p:cNvSpPr>
          <p:nvPr>
            <p:ph type="body" sz="half" idx="2"/>
          </p:nvPr>
        </p:nvSpPr>
        <p:spPr/>
        <p:txBody>
          <a:bodyPr>
            <a:normAutofit/>
          </a:bodyPr>
          <a:lstStyle/>
          <a:p>
            <a:pPr marL="342900" lvl="0" indent="-342900">
              <a:buFont typeface="Arial" pitchFamily="34" charset="0"/>
              <a:buChar char="•"/>
            </a:pPr>
            <a:r>
              <a:rPr lang="zh-CN" altLang="en-US" sz="3200" dirty="0" smtClean="0">
                <a:solidFill>
                  <a:prstClr val="black"/>
                </a:solidFill>
              </a:rPr>
              <a:t>墙基：东墙基、西墙基、南墙基、北墙基城墙略呈一条直线。</a:t>
            </a:r>
            <a:endParaRPr lang="en-US" altLang="zh-CN" sz="3200" dirty="0" smtClean="0">
              <a:solidFill>
                <a:prstClr val="black"/>
              </a:solidFill>
            </a:endParaRPr>
          </a:p>
        </p:txBody>
      </p:sp>
      <p:pic>
        <p:nvPicPr>
          <p:cNvPr id="7170" name="Picture 2"/>
          <p:cNvPicPr>
            <a:picLocks noGrp="1" noChangeAspect="1" noChangeArrowheads="1"/>
          </p:cNvPicPr>
          <p:nvPr>
            <p:ph idx="1"/>
          </p:nvPr>
        </p:nvPicPr>
        <p:blipFill>
          <a:blip r:embed="rId2"/>
          <a:srcRect/>
          <a:stretch>
            <a:fillRect/>
          </a:stretch>
        </p:blipFill>
        <p:spPr bwMode="auto">
          <a:xfrm>
            <a:off x="3884407" y="273050"/>
            <a:ext cx="4493036" cy="585311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明周王府紫禁城城门与缺口</a:t>
            </a:r>
            <a:endParaRPr lang="zh-CN" altLang="en-US" dirty="0"/>
          </a:p>
        </p:txBody>
      </p:sp>
      <p:sp>
        <p:nvSpPr>
          <p:cNvPr id="3" name="内容占位符 2"/>
          <p:cNvSpPr>
            <a:spLocks noGrp="1"/>
          </p:cNvSpPr>
          <p:nvPr>
            <p:ph idx="1"/>
          </p:nvPr>
        </p:nvSpPr>
        <p:spPr/>
        <p:txBody>
          <a:bodyPr>
            <a:normAutofit/>
          </a:bodyPr>
          <a:lstStyle/>
          <a:p>
            <a:r>
              <a:rPr lang="en-US" altLang="zh-CN" dirty="0" smtClean="0"/>
              <a:t>I</a:t>
            </a:r>
            <a:r>
              <a:rPr lang="zh-CN" altLang="en-US" dirty="0" smtClean="0"/>
              <a:t>、端礼门遗址：南墙中部门址</a:t>
            </a:r>
            <a:r>
              <a:rPr lang="en-US" altLang="zh-CN" dirty="0" smtClean="0"/>
              <a:t>Q1:</a:t>
            </a:r>
            <a:r>
              <a:rPr lang="zh-CN" altLang="en-US" dirty="0" smtClean="0"/>
              <a:t>位于南墙中部的午朝门前</a:t>
            </a:r>
            <a:r>
              <a:rPr lang="en-US" altLang="zh-CN" dirty="0" smtClean="0"/>
              <a:t>,</a:t>
            </a:r>
            <a:r>
              <a:rPr lang="zh-CN" altLang="en-US" dirty="0" smtClean="0"/>
              <a:t>即宋都御街北端的今龙亭公园大门前的一对石狮子处。</a:t>
            </a:r>
            <a:endParaRPr lang="en-US" altLang="zh-CN" dirty="0" smtClean="0"/>
          </a:p>
          <a:p>
            <a:r>
              <a:rPr lang="en-US" altLang="zh-CN" dirty="0" smtClean="0"/>
              <a:t>II</a:t>
            </a:r>
            <a:r>
              <a:rPr lang="zh-CN" altLang="en-US" dirty="0" smtClean="0"/>
              <a:t>、承智门遗址：北墙中部门址</a:t>
            </a:r>
            <a:r>
              <a:rPr lang="en-US" altLang="zh-CN" dirty="0" smtClean="0"/>
              <a:t>Q2:</a:t>
            </a:r>
            <a:r>
              <a:rPr lang="zh-CN" altLang="en-US" dirty="0" smtClean="0"/>
              <a:t>位于今龙亭大殿台基北</a:t>
            </a:r>
            <a:r>
              <a:rPr lang="en-US" altLang="zh-CN" dirty="0" smtClean="0"/>
              <a:t>15</a:t>
            </a:r>
            <a:r>
              <a:rPr lang="zh-CN" altLang="en-US" dirty="0" smtClean="0"/>
              <a:t>米左右的树林里。</a:t>
            </a:r>
            <a:endParaRPr lang="en-US" altLang="zh-CN" dirty="0" smtClean="0"/>
          </a:p>
          <a:p>
            <a:r>
              <a:rPr lang="en-US" altLang="zh-CN" dirty="0" smtClean="0"/>
              <a:t>III</a:t>
            </a:r>
            <a:r>
              <a:rPr lang="zh-CN" altLang="en-US" dirty="0" smtClean="0"/>
              <a:t>、礼仁门遗址：东墙南部门址</a:t>
            </a:r>
            <a:r>
              <a:rPr lang="en-US" altLang="zh-CN" dirty="0" smtClean="0"/>
              <a:t>Q3:</a:t>
            </a:r>
            <a:r>
              <a:rPr lang="zh-CN" altLang="en-US" dirty="0" smtClean="0"/>
              <a:t>位于龙亭东湖</a:t>
            </a:r>
            <a:r>
              <a:rPr lang="en-US" altLang="zh-CN" dirty="0" smtClean="0"/>
              <a:t>(</a:t>
            </a:r>
            <a:r>
              <a:rPr lang="zh-CN" altLang="en-US" dirty="0" smtClean="0"/>
              <a:t>俗称潘湖</a:t>
            </a:r>
            <a:r>
              <a:rPr lang="en-US" altLang="zh-CN" dirty="0" smtClean="0"/>
              <a:t>)</a:t>
            </a:r>
            <a:r>
              <a:rPr lang="zh-CN" altLang="en-US" dirty="0" smtClean="0"/>
              <a:t>东岸的市文化局家属楼北端。</a:t>
            </a:r>
            <a:endParaRPr lang="en-US" altLang="zh-CN" dirty="0" smtClean="0"/>
          </a:p>
          <a:p>
            <a:pPr>
              <a:buNone/>
            </a:pPr>
            <a:endParaRPr lang="zh-CN" altLang="en-US" dirty="0" smtClean="0"/>
          </a:p>
          <a:p>
            <a:endParaRPr lang="en-US" altLang="zh-CN" dirty="0" smtClean="0"/>
          </a:p>
          <a:p>
            <a:endParaRPr lang="zh-CN" altLang="en-US" dirty="0" smtClean="0"/>
          </a:p>
          <a:p>
            <a:endParaRPr lang="zh-CN" alt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sp>
        <p:nvSpPr>
          <p:cNvPr id="3" name="内容占位符 2"/>
          <p:cNvSpPr>
            <a:spLocks noGrp="1"/>
          </p:cNvSpPr>
          <p:nvPr>
            <p:ph idx="1"/>
          </p:nvPr>
        </p:nvSpPr>
        <p:spPr/>
        <p:txBody>
          <a:bodyPr>
            <a:normAutofit fontScale="55000" lnSpcReduction="20000"/>
          </a:bodyPr>
          <a:lstStyle/>
          <a:p>
            <a:pPr>
              <a:buNone/>
            </a:pPr>
            <a:r>
              <a:rPr lang="zh-CN" altLang="en-US" dirty="0" smtClean="0"/>
              <a:t>       刘春迎在其</a:t>
            </a:r>
            <a:r>
              <a:rPr lang="en-US" altLang="zh-CN" dirty="0" smtClean="0"/>
              <a:t>《</a:t>
            </a:r>
            <a:r>
              <a:rPr lang="zh-CN" altLang="en-US" dirty="0" smtClean="0"/>
              <a:t>北宋东京城的桥梁</a:t>
            </a:r>
            <a:r>
              <a:rPr lang="en-US" altLang="zh-CN" dirty="0" smtClean="0"/>
              <a:t>》</a:t>
            </a:r>
            <a:r>
              <a:rPr lang="zh-CN" altLang="en-US" dirty="0" smtClean="0"/>
              <a:t>一文中，从文献学与考古学角度对东京城的桥梁数量、定名以及桥梁之间的时空关系进行了讨论。</a:t>
            </a:r>
            <a:endParaRPr lang="en-US" altLang="zh-CN" dirty="0" smtClean="0"/>
          </a:p>
          <a:p>
            <a:pPr>
              <a:buNone/>
            </a:pPr>
            <a:r>
              <a:rPr lang="en-US" altLang="zh-CN" dirty="0" smtClean="0"/>
              <a:t>      </a:t>
            </a:r>
            <a:r>
              <a:rPr lang="zh-CN" altLang="en-US" dirty="0" smtClean="0"/>
              <a:t>将桥划分为：虹桥、平桥（数量最多）、浮桥、吊桥。</a:t>
            </a:r>
            <a:endParaRPr lang="en-US" altLang="zh-CN" dirty="0" smtClean="0"/>
          </a:p>
          <a:p>
            <a:r>
              <a:rPr lang="zh-CN" altLang="en-US" dirty="0" smtClean="0"/>
              <a:t>作者依据文献记载，将桥的位置归纳为，河流和皇家园林。</a:t>
            </a:r>
            <a:endParaRPr lang="en-US" altLang="zh-CN" dirty="0" smtClean="0"/>
          </a:p>
          <a:p>
            <a:r>
              <a:rPr lang="zh-CN" altLang="en-US" b="1" dirty="0" smtClean="0"/>
              <a:t>汴河：</a:t>
            </a:r>
            <a:r>
              <a:rPr lang="zh-CN" altLang="en-US" dirty="0" smtClean="0"/>
              <a:t>自</a:t>
            </a:r>
            <a:r>
              <a:rPr lang="zh-CN" altLang="en-US" dirty="0"/>
              <a:t>东水门外七里</a:t>
            </a:r>
            <a:r>
              <a:rPr lang="en-US" dirty="0"/>
              <a:t>,</a:t>
            </a:r>
            <a:r>
              <a:rPr lang="zh-CN" altLang="en-US" dirty="0"/>
              <a:t>至西水门外</a:t>
            </a:r>
            <a:r>
              <a:rPr lang="en-US" dirty="0"/>
              <a:t>,</a:t>
            </a:r>
            <a:r>
              <a:rPr lang="zh-CN" altLang="en-US" dirty="0"/>
              <a:t>河上有桥十三</a:t>
            </a:r>
            <a:r>
              <a:rPr lang="en-US" dirty="0"/>
              <a:t>(</a:t>
            </a:r>
            <a:r>
              <a:rPr lang="zh-CN" altLang="en-US" dirty="0"/>
              <a:t>此处误</a:t>
            </a:r>
            <a:r>
              <a:rPr lang="en-US" dirty="0"/>
              <a:t>,</a:t>
            </a:r>
            <a:r>
              <a:rPr lang="zh-CN" altLang="en-US" dirty="0"/>
              <a:t>应为十四</a:t>
            </a:r>
            <a:r>
              <a:rPr lang="en-US" dirty="0" smtClean="0"/>
              <a:t>):</a:t>
            </a:r>
            <a:r>
              <a:rPr lang="zh-CN" altLang="en-US" dirty="0" smtClean="0"/>
              <a:t>从</a:t>
            </a:r>
            <a:r>
              <a:rPr lang="zh-CN" altLang="en-US" dirty="0"/>
              <a:t>东水门外七里曰</a:t>
            </a:r>
            <a:r>
              <a:rPr lang="zh-CN" altLang="en-US" dirty="0" smtClean="0"/>
              <a:t>虹桥</a:t>
            </a:r>
            <a:r>
              <a:rPr lang="en-US" altLang="zh-CN" dirty="0"/>
              <a:t>……</a:t>
            </a:r>
            <a:r>
              <a:rPr lang="zh-CN" altLang="en-US" dirty="0"/>
              <a:t>次曰顺城仓桥</a:t>
            </a:r>
            <a:r>
              <a:rPr lang="en-US" dirty="0"/>
              <a:t>,</a:t>
            </a:r>
            <a:r>
              <a:rPr lang="zh-CN" altLang="en-US" dirty="0"/>
              <a:t>入水门里曰便桥</a:t>
            </a:r>
            <a:r>
              <a:rPr lang="en-US" dirty="0"/>
              <a:t>,</a:t>
            </a:r>
            <a:r>
              <a:rPr lang="zh-CN" altLang="en-US" dirty="0"/>
              <a:t>次曰下土桥</a:t>
            </a:r>
            <a:r>
              <a:rPr lang="en-US" dirty="0"/>
              <a:t>,</a:t>
            </a:r>
            <a:r>
              <a:rPr lang="zh-CN" altLang="en-US" dirty="0"/>
              <a:t>次曰上土桥</a:t>
            </a:r>
            <a:r>
              <a:rPr lang="en-US" dirty="0"/>
              <a:t>,</a:t>
            </a:r>
            <a:r>
              <a:rPr lang="zh-CN" altLang="en-US" dirty="0"/>
              <a:t>投西角子门日相国寺桥</a:t>
            </a:r>
            <a:r>
              <a:rPr lang="en-US" dirty="0"/>
              <a:t>,</a:t>
            </a:r>
            <a:r>
              <a:rPr lang="zh-CN" altLang="en-US" dirty="0"/>
              <a:t>次曰州桥</a:t>
            </a:r>
            <a:r>
              <a:rPr lang="en-US" altLang="zh-CN" dirty="0"/>
              <a:t>……</a:t>
            </a:r>
            <a:r>
              <a:rPr lang="zh-CN" altLang="en-US" dirty="0"/>
              <a:t>西去曰渡仪桥</a:t>
            </a:r>
            <a:r>
              <a:rPr lang="en-US" dirty="0"/>
              <a:t>,</a:t>
            </a:r>
            <a:r>
              <a:rPr lang="zh-CN" altLang="en-US" dirty="0"/>
              <a:t>次曰兴国寺桥</a:t>
            </a:r>
            <a:r>
              <a:rPr lang="en-US" dirty="0"/>
              <a:t>(</a:t>
            </a:r>
            <a:r>
              <a:rPr lang="zh-CN" altLang="en-US" dirty="0"/>
              <a:t>亦名马军衙桥</a:t>
            </a:r>
            <a:r>
              <a:rPr lang="en-US" dirty="0"/>
              <a:t>),</a:t>
            </a:r>
            <a:r>
              <a:rPr lang="zh-CN" altLang="en-US" dirty="0"/>
              <a:t>次曰太师府桥</a:t>
            </a:r>
            <a:r>
              <a:rPr lang="en-US" dirty="0"/>
              <a:t>(</a:t>
            </a:r>
            <a:r>
              <a:rPr lang="zh-CN" altLang="en-US" dirty="0"/>
              <a:t>蔡相宅前</a:t>
            </a:r>
            <a:r>
              <a:rPr lang="en-US" dirty="0"/>
              <a:t>),</a:t>
            </a:r>
            <a:r>
              <a:rPr lang="zh-CN" altLang="en-US" dirty="0"/>
              <a:t>次曰金梁桥</a:t>
            </a:r>
            <a:r>
              <a:rPr lang="en-US" dirty="0"/>
              <a:t>,</a:t>
            </a:r>
            <a:r>
              <a:rPr lang="zh-CN" altLang="en-US" dirty="0"/>
              <a:t>次西浮桥</a:t>
            </a:r>
            <a:r>
              <a:rPr lang="en-US" dirty="0"/>
              <a:t>,</a:t>
            </a:r>
            <a:r>
              <a:rPr lang="zh-CN" altLang="en-US" dirty="0"/>
              <a:t>次曰西水门便桥</a:t>
            </a:r>
            <a:r>
              <a:rPr lang="en-US" dirty="0"/>
              <a:t>,</a:t>
            </a:r>
            <a:r>
              <a:rPr lang="zh-CN" altLang="en-US" dirty="0"/>
              <a:t>门外曰</a:t>
            </a:r>
            <a:r>
              <a:rPr lang="zh-CN" altLang="en-US" dirty="0" smtClean="0"/>
              <a:t>横桥。</a:t>
            </a:r>
            <a:endParaRPr lang="zh-CN" altLang="en-US" dirty="0"/>
          </a:p>
          <a:p>
            <a:r>
              <a:rPr lang="zh-CN" altLang="en-US" b="1" dirty="0" smtClean="0"/>
              <a:t>蔡河：</a:t>
            </a:r>
            <a:r>
              <a:rPr lang="zh-CN" altLang="en-US" dirty="0" smtClean="0"/>
              <a:t>共</a:t>
            </a:r>
            <a:r>
              <a:rPr lang="zh-CN" altLang="en-US" dirty="0"/>
              <a:t>十三座</a:t>
            </a:r>
            <a:r>
              <a:rPr lang="zh-CN" altLang="en-US" dirty="0" smtClean="0"/>
              <a:t>。自</a:t>
            </a:r>
            <a:r>
              <a:rPr lang="zh-CN" altLang="en-US" dirty="0"/>
              <a:t>陈州门里曰观桥</a:t>
            </a:r>
            <a:r>
              <a:rPr lang="en-US" dirty="0"/>
              <a:t>(</a:t>
            </a:r>
            <a:r>
              <a:rPr lang="zh-CN" altLang="en-US" dirty="0"/>
              <a:t>在五岳观后门</a:t>
            </a:r>
            <a:r>
              <a:rPr lang="en-US" dirty="0"/>
              <a:t>),</a:t>
            </a:r>
            <a:r>
              <a:rPr lang="zh-CN" altLang="en-US" dirty="0"/>
              <a:t>从北次曰宜泰桥</a:t>
            </a:r>
            <a:r>
              <a:rPr lang="en-US" dirty="0"/>
              <a:t>,</a:t>
            </a:r>
            <a:r>
              <a:rPr lang="zh-CN" altLang="en-US" dirty="0"/>
              <a:t>次曰云骑桥</a:t>
            </a:r>
            <a:r>
              <a:rPr lang="en-US" dirty="0"/>
              <a:t>,</a:t>
            </a:r>
            <a:r>
              <a:rPr lang="zh-CN" altLang="en-US" dirty="0"/>
              <a:t>次曰横桥子</a:t>
            </a:r>
            <a:r>
              <a:rPr lang="en-US" dirty="0"/>
              <a:t>(</a:t>
            </a:r>
            <a:r>
              <a:rPr lang="zh-CN" altLang="en-US" dirty="0"/>
              <a:t>在彭婆婆宅前</a:t>
            </a:r>
            <a:r>
              <a:rPr lang="en-US" dirty="0"/>
              <a:t>),</a:t>
            </a:r>
            <a:r>
              <a:rPr lang="zh-CN" altLang="en-US" dirty="0"/>
              <a:t>次曰高桥</a:t>
            </a:r>
            <a:r>
              <a:rPr lang="en-US" dirty="0"/>
              <a:t>,</a:t>
            </a:r>
            <a:r>
              <a:rPr lang="zh-CN" altLang="en-US" dirty="0"/>
              <a:t>次曰西保康门桥</a:t>
            </a:r>
            <a:r>
              <a:rPr lang="en-US" dirty="0"/>
              <a:t>,</a:t>
            </a:r>
            <a:r>
              <a:rPr lang="zh-CN" altLang="en-US" dirty="0"/>
              <a:t>次曰龙津桥</a:t>
            </a:r>
            <a:r>
              <a:rPr lang="en-US" dirty="0"/>
              <a:t>(</a:t>
            </a:r>
            <a:r>
              <a:rPr lang="zh-CN" altLang="en-US" dirty="0"/>
              <a:t>正对内前</a:t>
            </a:r>
            <a:r>
              <a:rPr lang="en-US" dirty="0"/>
              <a:t>),</a:t>
            </a:r>
            <a:r>
              <a:rPr lang="zh-CN" altLang="en-US" dirty="0"/>
              <a:t>次曰新桥</a:t>
            </a:r>
            <a:r>
              <a:rPr lang="en-US" dirty="0"/>
              <a:t>,</a:t>
            </a:r>
            <a:r>
              <a:rPr lang="zh-CN" altLang="en-US" dirty="0"/>
              <a:t>次曰太平桥</a:t>
            </a:r>
            <a:r>
              <a:rPr lang="en-US" dirty="0"/>
              <a:t>(</a:t>
            </a:r>
            <a:r>
              <a:rPr lang="zh-CN" altLang="en-US" dirty="0"/>
              <a:t>高殿前宅前</a:t>
            </a:r>
            <a:r>
              <a:rPr lang="en-US" dirty="0"/>
              <a:t>),</a:t>
            </a:r>
            <a:r>
              <a:rPr lang="zh-CN" altLang="en-US" dirty="0"/>
              <a:t>次曰果麦桥</a:t>
            </a:r>
            <a:r>
              <a:rPr lang="en-US" dirty="0"/>
              <a:t>,</a:t>
            </a:r>
            <a:r>
              <a:rPr lang="zh-CN" altLang="en-US" dirty="0"/>
              <a:t>次曰第一座桥</a:t>
            </a:r>
            <a:r>
              <a:rPr lang="en-US" dirty="0"/>
              <a:t>,</a:t>
            </a:r>
            <a:r>
              <a:rPr lang="zh-CN" altLang="en-US" dirty="0"/>
              <a:t>次曰宜男桥</a:t>
            </a:r>
            <a:r>
              <a:rPr lang="en-US" dirty="0"/>
              <a:t>,</a:t>
            </a:r>
            <a:r>
              <a:rPr lang="zh-CN" altLang="en-US" dirty="0"/>
              <a:t>出戴楼门外曰四里桥</a:t>
            </a:r>
            <a:r>
              <a:rPr lang="zh-CN" altLang="en-US" dirty="0" smtClean="0"/>
              <a:t>。</a:t>
            </a:r>
            <a:endParaRPr lang="zh-CN" altLang="en-US" dirty="0"/>
          </a:p>
          <a:p>
            <a:r>
              <a:rPr lang="zh-CN" altLang="en-US" b="1" dirty="0"/>
              <a:t>五丈</a:t>
            </a:r>
            <a:r>
              <a:rPr lang="zh-CN" altLang="en-US" b="1" dirty="0" smtClean="0"/>
              <a:t>河：</a:t>
            </a:r>
            <a:r>
              <a:rPr lang="zh-CN" altLang="en-US" dirty="0" smtClean="0"/>
              <a:t>共</a:t>
            </a:r>
            <a:r>
              <a:rPr lang="zh-CN" altLang="en-US" dirty="0"/>
              <a:t>五座</a:t>
            </a:r>
            <a:r>
              <a:rPr lang="zh-CN" altLang="en-US" dirty="0" smtClean="0"/>
              <a:t>。自</a:t>
            </a:r>
            <a:r>
              <a:rPr lang="zh-CN" altLang="en-US" dirty="0"/>
              <a:t>东向西依次是小横桥</a:t>
            </a:r>
            <a:r>
              <a:rPr lang="en-US" dirty="0"/>
              <a:t>,</a:t>
            </a:r>
            <a:r>
              <a:rPr lang="zh-CN" altLang="en-US" dirty="0"/>
              <a:t>次曰广备桥</a:t>
            </a:r>
            <a:r>
              <a:rPr lang="en-US" dirty="0"/>
              <a:t>,</a:t>
            </a:r>
            <a:r>
              <a:rPr lang="zh-CN" altLang="en-US" dirty="0"/>
              <a:t>次曰蔡市桥</a:t>
            </a:r>
            <a:r>
              <a:rPr lang="en-US" dirty="0"/>
              <a:t>,</a:t>
            </a:r>
            <a:r>
              <a:rPr lang="zh-CN" altLang="en-US" dirty="0"/>
              <a:t>次曰青晖桥</a:t>
            </a:r>
            <a:r>
              <a:rPr lang="en-US" dirty="0"/>
              <a:t>,</a:t>
            </a:r>
            <a:r>
              <a:rPr lang="zh-CN" altLang="en-US" dirty="0"/>
              <a:t>最西曰染院桥</a:t>
            </a:r>
            <a:r>
              <a:rPr lang="zh-CN" altLang="en-US" dirty="0" smtClean="0"/>
              <a:t>。</a:t>
            </a:r>
            <a:endParaRPr lang="zh-CN" altLang="en-US" dirty="0"/>
          </a:p>
          <a:p>
            <a:r>
              <a:rPr lang="zh-CN" altLang="en-US" b="1" dirty="0"/>
              <a:t>金水</a:t>
            </a:r>
            <a:r>
              <a:rPr lang="zh-CN" altLang="en-US" b="1" dirty="0" smtClean="0"/>
              <a:t>河：</a:t>
            </a:r>
            <a:r>
              <a:rPr lang="zh-CN" altLang="en-US" dirty="0" smtClean="0"/>
              <a:t>共</a:t>
            </a:r>
            <a:r>
              <a:rPr lang="zh-CN" altLang="en-US" dirty="0"/>
              <a:t>四座</a:t>
            </a:r>
            <a:r>
              <a:rPr lang="zh-CN" altLang="en-US" dirty="0" smtClean="0"/>
              <a:t>。自</a:t>
            </a:r>
            <a:r>
              <a:rPr lang="zh-CN" altLang="en-US" dirty="0"/>
              <a:t>西向东</a:t>
            </a:r>
            <a:r>
              <a:rPr lang="en-US" dirty="0"/>
              <a:t>,</a:t>
            </a:r>
            <a:r>
              <a:rPr lang="zh-CN" altLang="en-US" dirty="0"/>
              <a:t>有</a:t>
            </a:r>
            <a:r>
              <a:rPr lang="en-US" dirty="0"/>
              <a:t>3</a:t>
            </a:r>
            <a:r>
              <a:rPr lang="zh-CN" altLang="en-US" dirty="0"/>
              <a:t>座桥梁</a:t>
            </a:r>
            <a:r>
              <a:rPr lang="en-US" dirty="0"/>
              <a:t>,</a:t>
            </a:r>
            <a:r>
              <a:rPr lang="zh-CN" altLang="en-US" dirty="0"/>
              <a:t>分别名曰</a:t>
            </a:r>
            <a:r>
              <a:rPr lang="en-US" dirty="0"/>
              <a:t>:</a:t>
            </a:r>
            <a:r>
              <a:rPr lang="zh-CN" altLang="en-US" dirty="0"/>
              <a:t>白虎桥、横桥、五王宫桥。后还东引金水河至外城的新曹门处</a:t>
            </a:r>
            <a:r>
              <a:rPr lang="en-US" dirty="0"/>
              <a:t>,</a:t>
            </a:r>
            <a:r>
              <a:rPr lang="zh-CN" altLang="en-US" dirty="0"/>
              <a:t>日小河子</a:t>
            </a:r>
            <a:r>
              <a:rPr lang="en-US" dirty="0"/>
              <a:t>,</a:t>
            </a:r>
            <a:r>
              <a:rPr lang="zh-CN" altLang="en-US" dirty="0"/>
              <a:t>其上建有桥一座</a:t>
            </a:r>
            <a:r>
              <a:rPr lang="en-US" dirty="0"/>
              <a:t>,</a:t>
            </a:r>
            <a:r>
              <a:rPr lang="zh-CN" altLang="en-US" dirty="0"/>
              <a:t>名念佛桥</a:t>
            </a:r>
            <a:r>
              <a:rPr lang="en-US" dirty="0"/>
              <a:t>,</a:t>
            </a:r>
            <a:r>
              <a:rPr lang="zh-CN" altLang="en-US" dirty="0"/>
              <a:t>“盖内诸司荤官、亲事官之类</a:t>
            </a:r>
            <a:r>
              <a:rPr lang="en-US" dirty="0"/>
              <a:t>,</a:t>
            </a:r>
            <a:r>
              <a:rPr lang="zh-CN" altLang="en-US" dirty="0"/>
              <a:t>军营皆在曹门</a:t>
            </a:r>
            <a:r>
              <a:rPr lang="en-US" dirty="0"/>
              <a:t>,</a:t>
            </a:r>
            <a:r>
              <a:rPr lang="zh-CN" altLang="en-US" dirty="0"/>
              <a:t>侵晨上直</a:t>
            </a:r>
            <a:r>
              <a:rPr lang="en-US" dirty="0"/>
              <a:t>,</a:t>
            </a:r>
            <a:r>
              <a:rPr lang="zh-CN" altLang="en-US" dirty="0"/>
              <a:t>有誉者在桥上念经求化</a:t>
            </a:r>
            <a:r>
              <a:rPr lang="en-US" dirty="0"/>
              <a:t>,</a:t>
            </a:r>
            <a:r>
              <a:rPr lang="zh-CN" altLang="en-US" dirty="0"/>
              <a:t>得其名</a:t>
            </a:r>
            <a:r>
              <a:rPr lang="zh-CN" altLang="en-US" dirty="0" smtClean="0"/>
              <a:t>矣”。</a:t>
            </a:r>
            <a:endParaRPr lang="zh-CN" altLang="en-US" dirty="0"/>
          </a:p>
          <a:p>
            <a:pPr>
              <a:buNone/>
            </a:pPr>
            <a:endParaRPr lang="zh-CN" alt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smtClean="0"/>
              <a:t>来自李合群博士论文</a:t>
            </a:r>
            <a:r>
              <a:rPr lang="en-US" altLang="zh-CN" dirty="0" smtClean="0"/>
              <a:t>《</a:t>
            </a:r>
            <a:r>
              <a:rPr lang="zh-CN" altLang="en-US" dirty="0" smtClean="0"/>
              <a:t>北宋东京布局研究</a:t>
            </a:r>
            <a:r>
              <a:rPr lang="en-US" altLang="zh-CN" dirty="0" smtClean="0"/>
              <a:t>》</a:t>
            </a:r>
            <a:endParaRPr lang="zh-CN" altLang="en-US" dirty="0"/>
          </a:p>
        </p:txBody>
      </p:sp>
      <p:pic>
        <p:nvPicPr>
          <p:cNvPr id="4" name="内容占位符 3"/>
          <p:cNvPicPr>
            <a:picLocks noGrp="1"/>
          </p:cNvPicPr>
          <p:nvPr>
            <p:ph idx="1"/>
          </p:nvPr>
        </p:nvPicPr>
        <p:blipFill>
          <a:blip r:embed="rId2"/>
          <a:srcRect/>
          <a:stretch>
            <a:fillRect/>
          </a:stretch>
        </p:blipFill>
        <p:spPr bwMode="auto">
          <a:xfrm>
            <a:off x="2484683" y="1600200"/>
            <a:ext cx="4174633" cy="4525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en-US" altLang="zh-CN" dirty="0" smtClean="0"/>
              <a:t>3·2</a:t>
            </a:r>
            <a:r>
              <a:rPr lang="zh-CN" altLang="en-US" dirty="0" smtClean="0"/>
              <a:t>、南宋临安城</a:t>
            </a:r>
            <a:endParaRPr lang="zh-CN" altLang="en-US" dirty="0"/>
          </a:p>
        </p:txBody>
      </p:sp>
      <p:sp>
        <p:nvSpPr>
          <p:cNvPr id="3" name="副标题 2"/>
          <p:cNvSpPr>
            <a:spLocks noGrp="1"/>
          </p:cNvSpPr>
          <p:nvPr>
            <p:ph type="subTitle" idx="1"/>
          </p:nvPr>
        </p:nvSpPr>
        <p:spPr/>
        <p:txBody>
          <a:bodyPr/>
          <a:lstStyle/>
          <a:p>
            <a:endParaRPr lang="zh-CN" alt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smtClean="0"/>
              <a:t>3·2·1</a:t>
            </a:r>
            <a:r>
              <a:rPr lang="zh-CN" altLang="en-US" dirty="0" smtClean="0"/>
              <a:t>、德寿宫遗址</a:t>
            </a:r>
            <a:endParaRPr lang="zh-CN" altLang="en-US" dirty="0"/>
          </a:p>
        </p:txBody>
      </p:sp>
      <p:sp>
        <p:nvSpPr>
          <p:cNvPr id="3" name="内容占位符 2"/>
          <p:cNvSpPr>
            <a:spLocks noGrp="1"/>
          </p:cNvSpPr>
          <p:nvPr>
            <p:ph idx="1"/>
          </p:nvPr>
        </p:nvSpPr>
        <p:spPr/>
        <p:txBody>
          <a:bodyPr>
            <a:normAutofit/>
          </a:bodyPr>
          <a:lstStyle/>
          <a:p>
            <a:r>
              <a:rPr lang="zh-CN" altLang="en-US" dirty="0" smtClean="0"/>
              <a:t>刘未在</a:t>
            </a:r>
            <a:r>
              <a:rPr lang="en-US" altLang="zh-CN" dirty="0" smtClean="0"/>
              <a:t>《</a:t>
            </a:r>
            <a:r>
              <a:rPr lang="zh-CN" altLang="en-US" dirty="0" smtClean="0"/>
              <a:t>南宋德寿宫址考</a:t>
            </a:r>
            <a:r>
              <a:rPr lang="en-US" altLang="zh-CN" dirty="0" smtClean="0"/>
              <a:t>》</a:t>
            </a:r>
            <a:r>
              <a:rPr lang="zh-CN" altLang="en-US" dirty="0" smtClean="0"/>
              <a:t>一文中对德寿宫的建置始末、宫址范围、宫内建筑进行了讨论。</a:t>
            </a:r>
            <a:endParaRPr lang="en-US" altLang="zh-CN" dirty="0" smtClean="0"/>
          </a:p>
          <a:p>
            <a:endParaRPr lang="en-US" altLang="zh-CN" dirty="0" smtClean="0"/>
          </a:p>
          <a:p>
            <a:endParaRPr lang="zh-CN" altLang="en-US" dirty="0" smtClean="0"/>
          </a:p>
          <a:p>
            <a:endParaRPr lang="en-US" altLang="zh-CN" dirty="0" smtClean="0"/>
          </a:p>
          <a:p>
            <a:endParaRPr lang="zh-CN" alt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3·2·1·1</a:t>
            </a:r>
            <a:r>
              <a:rPr lang="zh-CN" altLang="en-US" dirty="0" smtClean="0"/>
              <a:t>、建置始末</a:t>
            </a:r>
            <a:endParaRPr lang="zh-CN" altLang="en-US" dirty="0"/>
          </a:p>
        </p:txBody>
      </p:sp>
      <p:sp>
        <p:nvSpPr>
          <p:cNvPr id="3" name="内容占位符 2"/>
          <p:cNvSpPr>
            <a:spLocks noGrp="1"/>
          </p:cNvSpPr>
          <p:nvPr>
            <p:ph idx="1"/>
          </p:nvPr>
        </p:nvSpPr>
        <p:spPr/>
        <p:txBody>
          <a:bodyPr>
            <a:normAutofit fontScale="92500" lnSpcReduction="20000"/>
          </a:bodyPr>
          <a:lstStyle/>
          <a:p>
            <a:r>
              <a:rPr lang="zh-CN" altLang="en-US" dirty="0" smtClean="0"/>
              <a:t>绍兴三十二年，以秦桧旧第改建新宫成，号德寿宫，高宗退位即迁居于此。</a:t>
            </a:r>
            <a:endParaRPr lang="en-US" altLang="zh-CN" dirty="0" smtClean="0"/>
          </a:p>
          <a:p>
            <a:r>
              <a:rPr lang="zh-CN" altLang="en-US" dirty="0" smtClean="0"/>
              <a:t>淳熙十五年（</a:t>
            </a:r>
            <a:r>
              <a:rPr lang="en-US" altLang="zh-CN" dirty="0" smtClean="0"/>
              <a:t>1188</a:t>
            </a:r>
            <a:r>
              <a:rPr lang="zh-CN" altLang="en-US" dirty="0" smtClean="0"/>
              <a:t>）八月，孝宗为吴后修建慈福宫。</a:t>
            </a:r>
            <a:endParaRPr lang="en-US" altLang="zh-CN" dirty="0" smtClean="0"/>
          </a:p>
          <a:p>
            <a:r>
              <a:rPr lang="zh-CN" altLang="en-US" dirty="0" smtClean="0"/>
              <a:t>绍熙五年（</a:t>
            </a:r>
            <a:r>
              <a:rPr lang="en-US" altLang="zh-CN" dirty="0" smtClean="0"/>
              <a:t>1194</a:t>
            </a:r>
            <a:r>
              <a:rPr lang="zh-CN" altLang="en-US" dirty="0" smtClean="0"/>
              <a:t>）六月，孝宗崩，改重华宫为慈福宫，吴后迁居；改旧慈福宫为寿慈宫，谢后迁居。</a:t>
            </a:r>
            <a:endParaRPr lang="en-US" altLang="zh-CN" dirty="0" smtClean="0"/>
          </a:p>
          <a:p>
            <a:r>
              <a:rPr lang="zh-CN" altLang="en-US" dirty="0" smtClean="0"/>
              <a:t>咸淳四年（</a:t>
            </a:r>
            <a:r>
              <a:rPr lang="en-US" altLang="zh-CN" dirty="0" smtClean="0"/>
              <a:t>1268</a:t>
            </a:r>
            <a:r>
              <a:rPr lang="zh-CN" altLang="en-US" dirty="0" smtClean="0"/>
              <a:t>）四月，以其地近度宗降生之所荣王府，遂徙南屏山侧翠芳园材植，将旧日德寿宫北半部改建宗阳宫，为御前宫观之一，南半部则析为民居。</a:t>
            </a:r>
            <a:endParaRPr lang="en-US" altLang="zh-CN" dirty="0" smtClean="0"/>
          </a:p>
          <a:p>
            <a:endParaRPr lang="zh-CN" alt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en-US" dirty="0" smtClean="0"/>
              <a:t>两宋都城考古资料不丰富。</a:t>
            </a:r>
            <a:endParaRPr lang="en-US" altLang="zh-CN" dirty="0" smtClean="0"/>
          </a:p>
          <a:p>
            <a:r>
              <a:rPr lang="zh-CN" altLang="en-US" dirty="0" smtClean="0"/>
              <a:t>相对于南宋临安城，北宋东京城考古资料相对丰富。</a:t>
            </a:r>
            <a:endParaRPr lang="zh-CN" alt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smtClean="0"/>
              <a:t>3·2·1·2</a:t>
            </a:r>
            <a:r>
              <a:rPr lang="zh-CN" altLang="en-US" dirty="0" smtClean="0"/>
              <a:t>、宫址范围</a:t>
            </a:r>
            <a:endParaRPr lang="zh-CN" altLang="en-US" dirty="0"/>
          </a:p>
        </p:txBody>
      </p:sp>
      <p:sp>
        <p:nvSpPr>
          <p:cNvPr id="3" name="内容占位符 2"/>
          <p:cNvSpPr>
            <a:spLocks noGrp="1"/>
          </p:cNvSpPr>
          <p:nvPr>
            <p:ph idx="1"/>
          </p:nvPr>
        </p:nvSpPr>
        <p:spPr/>
        <p:txBody>
          <a:bodyPr>
            <a:normAutofit fontScale="92500"/>
          </a:bodyPr>
          <a:lstStyle/>
          <a:p>
            <a:r>
              <a:rPr lang="zh-CN" altLang="en-US" dirty="0" smtClean="0"/>
              <a:t>德寿宫南、东、西三面界限在文献记载中较为明确。</a:t>
            </a:r>
            <a:endParaRPr lang="en-US" altLang="zh-CN" dirty="0" smtClean="0"/>
          </a:p>
          <a:p>
            <a:r>
              <a:rPr lang="zh-CN" altLang="en-US" dirty="0" smtClean="0"/>
              <a:t>根据文献（徐松：</a:t>
            </a:r>
            <a:r>
              <a:rPr lang="en-US" altLang="zh-CN" dirty="0" smtClean="0"/>
              <a:t>《</a:t>
            </a:r>
            <a:r>
              <a:rPr lang="zh-CN" altLang="en-US" dirty="0" smtClean="0"/>
              <a:t>中兴礼书</a:t>
            </a:r>
            <a:r>
              <a:rPr lang="en-US" altLang="zh-CN" dirty="0" smtClean="0"/>
              <a:t>》</a:t>
            </a:r>
            <a:r>
              <a:rPr lang="zh-CN" altLang="en-US" dirty="0" smtClean="0"/>
              <a:t>卷</a:t>
            </a:r>
            <a:r>
              <a:rPr lang="en-US" altLang="zh-CN" dirty="0" smtClean="0"/>
              <a:t>184</a:t>
            </a:r>
            <a:r>
              <a:rPr lang="zh-CN" altLang="en-US" dirty="0" smtClean="0"/>
              <a:t>），期地点在民国时期地形图上对应于</a:t>
            </a:r>
            <a:r>
              <a:rPr lang="zh-CN" altLang="en-US" b="1" dirty="0" smtClean="0"/>
              <a:t>望仙桥直街以北、直吉祥巷以西、靴儿河下以东</a:t>
            </a:r>
            <a:r>
              <a:rPr lang="zh-CN" altLang="en-US" dirty="0" smtClean="0"/>
              <a:t>这一区域。</a:t>
            </a:r>
          </a:p>
          <a:p>
            <a:r>
              <a:rPr lang="en-US" altLang="zh-CN" dirty="0" smtClean="0"/>
              <a:t>2001</a:t>
            </a:r>
            <a:r>
              <a:rPr lang="zh-CN" altLang="en-US" dirty="0" smtClean="0"/>
              <a:t>、</a:t>
            </a:r>
            <a:r>
              <a:rPr lang="en-US" altLang="zh-CN" dirty="0" smtClean="0"/>
              <a:t>2005</a:t>
            </a:r>
            <a:r>
              <a:rPr lang="zh-CN" altLang="en-US" dirty="0" smtClean="0"/>
              <a:t>－</a:t>
            </a:r>
            <a:r>
              <a:rPr lang="en-US" altLang="zh-CN" dirty="0" smtClean="0"/>
              <a:t>2006</a:t>
            </a:r>
            <a:r>
              <a:rPr lang="zh-CN" altLang="en-US" dirty="0" smtClean="0"/>
              <a:t>年在这三条街巷所在范围陆续发现了南宋包砖夯土墙遗迹，发掘者推测是德寿宫南、东、西三面围墙，这与文献记载的方位是大致相符的。</a:t>
            </a:r>
          </a:p>
          <a:p>
            <a:endParaRPr lang="zh-CN" alt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smtClean="0"/>
              <a:t>摘自刘未</a:t>
            </a:r>
            <a:r>
              <a:rPr lang="en-US" altLang="zh-CN" dirty="0" smtClean="0"/>
              <a:t>《</a:t>
            </a:r>
            <a:r>
              <a:rPr lang="zh-CN" altLang="en-US" dirty="0" smtClean="0"/>
              <a:t>南宋德寿宫址考</a:t>
            </a:r>
            <a:r>
              <a:rPr lang="en-US" altLang="zh-CN" dirty="0" smtClean="0"/>
              <a:t>》</a:t>
            </a:r>
            <a:endParaRPr lang="zh-CN" altLang="en-US" dirty="0"/>
          </a:p>
        </p:txBody>
      </p:sp>
      <p:sp>
        <p:nvSpPr>
          <p:cNvPr id="3" name="文本占位符 2"/>
          <p:cNvSpPr>
            <a:spLocks noGrp="1"/>
          </p:cNvSpPr>
          <p:nvPr>
            <p:ph type="body" idx="1"/>
          </p:nvPr>
        </p:nvSpPr>
        <p:spPr/>
        <p:txBody>
          <a:bodyPr>
            <a:normAutofit fontScale="85000" lnSpcReduction="20000"/>
          </a:bodyPr>
          <a:lstStyle/>
          <a:p>
            <a:pPr algn="ctr"/>
            <a:r>
              <a:rPr lang="zh-CN" altLang="en-US" dirty="0" smtClean="0"/>
              <a:t>图一：南宋早期德寿宫址据</a:t>
            </a:r>
            <a:r>
              <a:rPr lang="en-US" altLang="zh-CN" dirty="0" smtClean="0"/>
              <a:t>《</a:t>
            </a:r>
            <a:r>
              <a:rPr lang="zh-CN" altLang="en-US" dirty="0" smtClean="0"/>
              <a:t>杭州近旁图</a:t>
            </a:r>
            <a:r>
              <a:rPr lang="en-US" altLang="zh-CN" dirty="0" smtClean="0"/>
              <a:t>》</a:t>
            </a:r>
            <a:r>
              <a:rPr lang="zh-CN" altLang="en-US" dirty="0" smtClean="0"/>
              <a:t>改绘</a:t>
            </a:r>
            <a:endParaRPr lang="zh-CN" altLang="en-US" dirty="0"/>
          </a:p>
        </p:txBody>
      </p:sp>
      <p:sp>
        <p:nvSpPr>
          <p:cNvPr id="5" name="文本占位符 4"/>
          <p:cNvSpPr>
            <a:spLocks noGrp="1"/>
          </p:cNvSpPr>
          <p:nvPr>
            <p:ph type="body" sz="quarter" idx="3"/>
          </p:nvPr>
        </p:nvSpPr>
        <p:spPr/>
        <p:txBody>
          <a:bodyPr>
            <a:normAutofit fontScale="85000" lnSpcReduction="20000"/>
          </a:bodyPr>
          <a:lstStyle/>
          <a:p>
            <a:pPr algn="ctr"/>
            <a:r>
              <a:rPr lang="zh-CN" altLang="en-US" dirty="0" smtClean="0"/>
              <a:t>图二：南宋末期德寿宫址</a:t>
            </a:r>
            <a:r>
              <a:rPr lang="en-US" altLang="zh-CN" dirty="0" smtClean="0"/>
              <a:t>《</a:t>
            </a:r>
            <a:r>
              <a:rPr lang="zh-CN" altLang="en-US" dirty="0" smtClean="0"/>
              <a:t>南宋临安城复原图</a:t>
            </a:r>
            <a:r>
              <a:rPr lang="en-US" altLang="zh-CN" dirty="0" smtClean="0"/>
              <a:t>》</a:t>
            </a:r>
            <a:r>
              <a:rPr lang="zh-CN" altLang="en-US" dirty="0" smtClean="0"/>
              <a:t>局部</a:t>
            </a:r>
          </a:p>
        </p:txBody>
      </p:sp>
      <p:pic>
        <p:nvPicPr>
          <p:cNvPr id="1026" name="Picture 2"/>
          <p:cNvPicPr>
            <a:picLocks noGrp="1" noChangeAspect="1" noChangeArrowheads="1"/>
          </p:cNvPicPr>
          <p:nvPr>
            <p:ph sz="half" idx="2"/>
          </p:nvPr>
        </p:nvPicPr>
        <p:blipFill>
          <a:blip r:embed="rId2"/>
          <a:srcRect/>
          <a:stretch>
            <a:fillRect/>
          </a:stretch>
        </p:blipFill>
        <p:spPr bwMode="auto">
          <a:xfrm>
            <a:off x="1490714" y="2174875"/>
            <a:ext cx="1973159" cy="3951288"/>
          </a:xfrm>
          <a:prstGeom prst="rect">
            <a:avLst/>
          </a:prstGeom>
          <a:noFill/>
          <a:ln w="9525">
            <a:noFill/>
            <a:miter lim="800000"/>
            <a:headEnd/>
            <a:tailEnd/>
          </a:ln>
          <a:effectLst/>
        </p:spPr>
      </p:pic>
      <p:pic>
        <p:nvPicPr>
          <p:cNvPr id="1027" name="Picture 3"/>
          <p:cNvPicPr>
            <a:picLocks noGrp="1" noChangeAspect="1" noChangeArrowheads="1"/>
          </p:cNvPicPr>
          <p:nvPr>
            <p:ph sz="quarter" idx="4"/>
          </p:nvPr>
        </p:nvPicPr>
        <p:blipFill>
          <a:blip r:embed="rId3"/>
          <a:srcRect/>
          <a:stretch>
            <a:fillRect/>
          </a:stretch>
        </p:blipFill>
        <p:spPr bwMode="auto">
          <a:xfrm>
            <a:off x="5568609" y="2174875"/>
            <a:ext cx="2194607" cy="3951288"/>
          </a:xfrm>
          <a:prstGeom prst="rect">
            <a:avLst/>
          </a:prstGeom>
          <a:noFill/>
          <a:ln w="9525">
            <a:noFill/>
            <a:miter lim="800000"/>
            <a:headEnd/>
            <a:tailEnd/>
          </a:ln>
          <a:effec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3·2·2</a:t>
            </a:r>
            <a:r>
              <a:rPr lang="zh-CN" altLang="en-US" dirty="0" smtClean="0"/>
              <a:t>、太庙遗址</a:t>
            </a:r>
            <a:endParaRPr lang="zh-CN" altLang="en-US" dirty="0"/>
          </a:p>
        </p:txBody>
      </p:sp>
      <p:sp>
        <p:nvSpPr>
          <p:cNvPr id="3" name="内容占位符 2"/>
          <p:cNvSpPr>
            <a:spLocks noGrp="1"/>
          </p:cNvSpPr>
          <p:nvPr>
            <p:ph idx="1"/>
          </p:nvPr>
        </p:nvSpPr>
        <p:spPr/>
        <p:txBody>
          <a:bodyPr/>
          <a:lstStyle/>
          <a:p>
            <a:r>
              <a:rPr lang="zh-CN" altLang="en-US" dirty="0" smtClean="0"/>
              <a:t>南宋太庙于绍兴五年创建后迄于南宋末年断续拓建，主要建筑包括正殿、别庙、祭器库、册宝殿、四祖庙、斋殿及棂星门、神门等，其故址范围东临中山南路、北至察院前巷、西南均抵太庙巷。</a:t>
            </a:r>
          </a:p>
          <a:p>
            <a:endParaRPr lang="zh-CN" alt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smtClean="0"/>
              <a:t>3·2·2·1</a:t>
            </a:r>
            <a:r>
              <a:rPr lang="zh-CN" altLang="en-US" dirty="0" smtClean="0"/>
              <a:t>、考古发现</a:t>
            </a:r>
            <a:endParaRPr lang="zh-CN" altLang="en-US" dirty="0"/>
          </a:p>
        </p:txBody>
      </p:sp>
      <p:sp>
        <p:nvSpPr>
          <p:cNvPr id="3" name="内容占位符 2"/>
          <p:cNvSpPr>
            <a:spLocks noGrp="1"/>
          </p:cNvSpPr>
          <p:nvPr>
            <p:ph idx="1"/>
          </p:nvPr>
        </p:nvSpPr>
        <p:spPr/>
        <p:txBody>
          <a:bodyPr>
            <a:normAutofit/>
          </a:bodyPr>
          <a:lstStyle/>
          <a:p>
            <a:r>
              <a:rPr lang="en-US" altLang="zh-CN" dirty="0" smtClean="0"/>
              <a:t>1995</a:t>
            </a:r>
            <a:r>
              <a:rPr lang="zh-CN" altLang="en-US" dirty="0" smtClean="0"/>
              <a:t>年</a:t>
            </a:r>
            <a:r>
              <a:rPr lang="en-US" altLang="zh-CN" dirty="0" smtClean="0"/>
              <a:t>5-9</a:t>
            </a:r>
            <a:r>
              <a:rPr lang="zh-CN" altLang="en-US" dirty="0" smtClean="0"/>
              <a:t>月、</a:t>
            </a:r>
            <a:r>
              <a:rPr lang="en-US" altLang="zh-CN" dirty="0" smtClean="0"/>
              <a:t>1997</a:t>
            </a:r>
            <a:r>
              <a:rPr lang="zh-CN" altLang="en-US" dirty="0" smtClean="0"/>
              <a:t>年底至</a:t>
            </a:r>
            <a:r>
              <a:rPr lang="en-US" altLang="zh-CN" dirty="0" smtClean="0"/>
              <a:t>1998</a:t>
            </a:r>
            <a:r>
              <a:rPr lang="zh-CN" altLang="en-US" dirty="0" smtClean="0"/>
              <a:t>年</a:t>
            </a:r>
            <a:r>
              <a:rPr lang="en-US" altLang="zh-CN" dirty="0" smtClean="0"/>
              <a:t>2</a:t>
            </a:r>
            <a:r>
              <a:rPr lang="zh-CN" altLang="en-US" dirty="0" smtClean="0"/>
              <a:t>月，杭州市文物考古所在中山南路西侧的太庙以北、察院前巷阴暗的区域进行了两次考古发掘，发现了一组南宋时期的大型建筑遗迹，包括围墙（</a:t>
            </a:r>
            <a:r>
              <a:rPr lang="en-US" altLang="zh-CN" dirty="0" smtClean="0"/>
              <a:t>Q1)</a:t>
            </a:r>
            <a:r>
              <a:rPr lang="zh-CN" altLang="en-US" dirty="0" smtClean="0"/>
              <a:t>、门址（</a:t>
            </a:r>
            <a:r>
              <a:rPr lang="en-US" altLang="zh-CN" dirty="0" smtClean="0"/>
              <a:t>M1)</a:t>
            </a:r>
            <a:r>
              <a:rPr lang="zh-CN" altLang="en-US" dirty="0" smtClean="0"/>
              <a:t>、砖铺道路（</a:t>
            </a:r>
            <a:r>
              <a:rPr lang="en-US" altLang="zh-CN" dirty="0" smtClean="0"/>
              <a:t>L5</a:t>
            </a:r>
            <a:r>
              <a:rPr lang="zh-CN" altLang="en-US" dirty="0" smtClean="0"/>
              <a:t>）房屋基址（</a:t>
            </a:r>
            <a:r>
              <a:rPr lang="en-US" altLang="zh-CN" dirty="0" smtClean="0"/>
              <a:t>F4</a:t>
            </a:r>
            <a:r>
              <a:rPr lang="zh-CN" altLang="en-US" dirty="0" smtClean="0"/>
              <a:t>、</a:t>
            </a:r>
            <a:r>
              <a:rPr lang="en-US" altLang="zh-CN" dirty="0" smtClean="0"/>
              <a:t>5</a:t>
            </a:r>
            <a:r>
              <a:rPr lang="zh-CN" altLang="en-US" dirty="0" smtClean="0"/>
              <a:t>）、室外铺砖地面（</a:t>
            </a:r>
            <a:r>
              <a:rPr lang="en-US" altLang="zh-CN" dirty="0" smtClean="0"/>
              <a:t>D1</a:t>
            </a:r>
            <a:r>
              <a:rPr lang="zh-CN" altLang="en-US" dirty="0" smtClean="0"/>
              <a:t>、</a:t>
            </a:r>
            <a:r>
              <a:rPr lang="en-US" altLang="zh-CN" dirty="0" smtClean="0"/>
              <a:t>D2</a:t>
            </a:r>
            <a:r>
              <a:rPr lang="zh-CN" altLang="en-US" dirty="0" smtClean="0"/>
              <a:t>、</a:t>
            </a:r>
            <a:r>
              <a:rPr lang="en-US" altLang="zh-CN" dirty="0" smtClean="0"/>
              <a:t>D3</a:t>
            </a:r>
            <a:r>
              <a:rPr lang="zh-CN" altLang="en-US" dirty="0" smtClean="0"/>
              <a:t>）、散水（</a:t>
            </a:r>
            <a:r>
              <a:rPr lang="en-US" altLang="zh-CN" dirty="0" smtClean="0"/>
              <a:t>S1</a:t>
            </a:r>
            <a:r>
              <a:rPr lang="zh-CN" altLang="en-US" dirty="0" smtClean="0"/>
              <a:t>）、排水沟（</a:t>
            </a:r>
            <a:r>
              <a:rPr lang="en-US" altLang="zh-CN" dirty="0" smtClean="0"/>
              <a:t>G1</a:t>
            </a:r>
            <a:r>
              <a:rPr lang="zh-CN" altLang="en-US" dirty="0" smtClean="0"/>
              <a:t>、</a:t>
            </a:r>
            <a:r>
              <a:rPr lang="en-US" altLang="zh-CN" dirty="0" smtClean="0"/>
              <a:t>G2</a:t>
            </a:r>
            <a:r>
              <a:rPr lang="zh-CN" altLang="en-US" dirty="0" smtClean="0"/>
              <a:t>）、砖砌结构（</a:t>
            </a:r>
            <a:r>
              <a:rPr lang="en-US" altLang="zh-CN" dirty="0" smtClean="0"/>
              <a:t>Z1</a:t>
            </a:r>
            <a:r>
              <a:rPr lang="zh-CN" altLang="en-US" dirty="0" smtClean="0"/>
              <a:t>）等，被推断为南宋太庙遗址。</a:t>
            </a:r>
            <a:endParaRPr lang="zh-CN" alt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smtClean="0"/>
              <a:t>太庙遗址探方位置图</a:t>
            </a:r>
            <a:endParaRPr lang="zh-CN" altLang="en-US" dirty="0"/>
          </a:p>
        </p:txBody>
      </p:sp>
      <p:pic>
        <p:nvPicPr>
          <p:cNvPr id="2050" name="Picture 2"/>
          <p:cNvPicPr>
            <a:picLocks noGrp="1" noChangeAspect="1" noChangeArrowheads="1"/>
          </p:cNvPicPr>
          <p:nvPr>
            <p:ph idx="1"/>
          </p:nvPr>
        </p:nvPicPr>
        <p:blipFill>
          <a:blip r:embed="rId2"/>
          <a:srcRect/>
          <a:stretch>
            <a:fillRect/>
          </a:stretch>
        </p:blipFill>
        <p:spPr bwMode="auto">
          <a:xfrm>
            <a:off x="1722120" y="1634331"/>
            <a:ext cx="5699760" cy="4457700"/>
          </a:xfrm>
          <a:prstGeom prst="rect">
            <a:avLst/>
          </a:prstGeom>
          <a:noFill/>
          <a:ln w="9525">
            <a:noFill/>
            <a:miter lim="800000"/>
            <a:headEnd/>
            <a:tailEnd/>
          </a:ln>
          <a:effec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太庙遗址遗迹平面图</a:t>
            </a:r>
            <a:endParaRPr lang="zh-CN" altLang="en-US" dirty="0"/>
          </a:p>
        </p:txBody>
      </p:sp>
      <p:pic>
        <p:nvPicPr>
          <p:cNvPr id="3074" name="Picture 2"/>
          <p:cNvPicPr>
            <a:picLocks noGrp="1" noChangeAspect="1" noChangeArrowheads="1"/>
          </p:cNvPicPr>
          <p:nvPr>
            <p:ph idx="1"/>
          </p:nvPr>
        </p:nvPicPr>
        <p:blipFill>
          <a:blip r:embed="rId2"/>
          <a:srcRect/>
          <a:stretch>
            <a:fillRect/>
          </a:stretch>
        </p:blipFill>
        <p:spPr bwMode="auto">
          <a:xfrm>
            <a:off x="2668387" y="1600200"/>
            <a:ext cx="3807225" cy="4525963"/>
          </a:xfrm>
          <a:prstGeom prst="rect">
            <a:avLst/>
          </a:prstGeom>
          <a:noFill/>
          <a:ln w="9525">
            <a:noFill/>
            <a:miter lim="800000"/>
            <a:headEnd/>
            <a:tailEnd/>
          </a:ln>
          <a:effec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smtClean="0"/>
              <a:t>3·2·2·2</a:t>
            </a:r>
            <a:r>
              <a:rPr lang="zh-CN" altLang="en-US" dirty="0" smtClean="0"/>
              <a:t>、建置始末</a:t>
            </a:r>
            <a:endParaRPr lang="zh-CN" altLang="en-US" dirty="0"/>
          </a:p>
        </p:txBody>
      </p:sp>
      <p:sp>
        <p:nvSpPr>
          <p:cNvPr id="3" name="内容占位符 2"/>
          <p:cNvSpPr>
            <a:spLocks noGrp="1"/>
          </p:cNvSpPr>
          <p:nvPr>
            <p:ph idx="1"/>
          </p:nvPr>
        </p:nvSpPr>
        <p:spPr/>
        <p:txBody>
          <a:bodyPr>
            <a:normAutofit fontScale="62500" lnSpcReduction="20000"/>
          </a:bodyPr>
          <a:lstStyle/>
          <a:p>
            <a:r>
              <a:rPr lang="zh-CN" altLang="en-US" dirty="0" smtClean="0"/>
              <a:t>绍兴三年（</a:t>
            </a:r>
            <a:r>
              <a:rPr lang="en-US" altLang="zh-CN" dirty="0" smtClean="0"/>
              <a:t>1133</a:t>
            </a:r>
            <a:r>
              <a:rPr lang="zh-CN" altLang="en-US" dirty="0" smtClean="0"/>
              <a:t>），臣僚提议欲于行宫之内创建太庙。五年（</a:t>
            </a:r>
            <a:r>
              <a:rPr lang="en-US" altLang="zh-CN" dirty="0" smtClean="0"/>
              <a:t>1135</a:t>
            </a:r>
            <a:r>
              <a:rPr lang="zh-CN" altLang="en-US" dirty="0" smtClean="0"/>
              <a:t>），始于行在南仓空地修盖瓦屋十间权充太庙，正殿五间。</a:t>
            </a:r>
            <a:endParaRPr lang="en-US" altLang="zh-CN" dirty="0" smtClean="0"/>
          </a:p>
          <a:p>
            <a:r>
              <a:rPr lang="zh-CN" altLang="en-US" dirty="0" smtClean="0"/>
              <a:t>十年（</a:t>
            </a:r>
            <a:r>
              <a:rPr lang="en-US" altLang="zh-CN" dirty="0" smtClean="0"/>
              <a:t>1140</a:t>
            </a:r>
            <a:r>
              <a:rPr lang="zh-CN" altLang="en-US" dirty="0" smtClean="0"/>
              <a:t>），正殿扩建为七间。</a:t>
            </a:r>
            <a:endParaRPr lang="en-US" altLang="zh-CN" dirty="0" smtClean="0"/>
          </a:p>
          <a:p>
            <a:r>
              <a:rPr lang="zh-CN" altLang="en-US" dirty="0" smtClean="0"/>
              <a:t>十二年（</a:t>
            </a:r>
            <a:r>
              <a:rPr lang="en-US" altLang="zh-CN" dirty="0" smtClean="0"/>
              <a:t>1142</a:t>
            </a:r>
            <a:r>
              <a:rPr lang="zh-CN" altLang="en-US" dirty="0" smtClean="0"/>
              <a:t>），向北拓展，增建别庙。</a:t>
            </a:r>
            <a:endParaRPr lang="en-US" altLang="zh-CN" dirty="0" smtClean="0"/>
          </a:p>
          <a:p>
            <a:r>
              <a:rPr lang="zh-CN" altLang="en-US" dirty="0" smtClean="0"/>
              <a:t>十三年（</a:t>
            </a:r>
            <a:r>
              <a:rPr lang="en-US" altLang="zh-CN" dirty="0" smtClean="0"/>
              <a:t>1143</a:t>
            </a:r>
            <a:r>
              <a:rPr lang="zh-CN" altLang="en-US" dirty="0" smtClean="0"/>
              <a:t>），向东北拓展，增建斋厅。</a:t>
            </a:r>
          </a:p>
          <a:p>
            <a:r>
              <a:rPr lang="zh-CN" altLang="en-US" dirty="0" smtClean="0"/>
              <a:t>十六年（</a:t>
            </a:r>
            <a:r>
              <a:rPr lang="en-US" altLang="zh-CN" dirty="0" smtClean="0"/>
              <a:t>1146</a:t>
            </a:r>
            <a:r>
              <a:rPr lang="zh-CN" altLang="en-US" dirty="0" smtClean="0"/>
              <a:t>），正殿向西扩建为十三间，增建东西廊、西神门，又向西北拓展，增建祭器库、册宝殿。</a:t>
            </a:r>
            <a:endParaRPr lang="en-US" altLang="zh-CN" dirty="0" smtClean="0"/>
          </a:p>
          <a:p>
            <a:r>
              <a:rPr lang="zh-CN" altLang="en-US" dirty="0" smtClean="0"/>
              <a:t>十九年（</a:t>
            </a:r>
            <a:r>
              <a:rPr lang="en-US" altLang="zh-CN" dirty="0" smtClean="0"/>
              <a:t>1149</a:t>
            </a:r>
            <a:r>
              <a:rPr lang="zh-CN" altLang="en-US" dirty="0" smtClean="0"/>
              <a:t>），改建斋殿。</a:t>
            </a:r>
            <a:endParaRPr lang="en-US" altLang="zh-CN" dirty="0" smtClean="0"/>
          </a:p>
          <a:p>
            <a:r>
              <a:rPr lang="zh-CN" altLang="en-US" dirty="0" smtClean="0"/>
              <a:t>淳熙十四年（</a:t>
            </a:r>
            <a:r>
              <a:rPr lang="en-US" altLang="zh-CN" dirty="0" smtClean="0"/>
              <a:t>1187</a:t>
            </a:r>
            <a:r>
              <a:rPr lang="zh-CN" altLang="en-US" dirty="0" smtClean="0"/>
              <a:t>），正殿向东扩建为十四间，斋殿两廊、南东神门也随之略作调整。</a:t>
            </a:r>
            <a:endParaRPr lang="en-US" altLang="zh-CN" dirty="0" smtClean="0"/>
          </a:p>
          <a:p>
            <a:r>
              <a:rPr lang="zh-CN" altLang="en-US" dirty="0" smtClean="0"/>
              <a:t>绍熙五年（</a:t>
            </a:r>
            <a:r>
              <a:rPr lang="en-US" altLang="zh-CN" dirty="0" smtClean="0"/>
              <a:t>1194</a:t>
            </a:r>
            <a:r>
              <a:rPr lang="zh-CN" altLang="en-US" dirty="0" smtClean="0"/>
              <a:t>），庙制改革，于正殿之西建四祖殿。</a:t>
            </a:r>
            <a:endParaRPr lang="en-US" altLang="zh-CN" dirty="0" smtClean="0"/>
          </a:p>
          <a:p>
            <a:r>
              <a:rPr lang="zh-CN" altLang="en-US" dirty="0" smtClean="0"/>
              <a:t>嘉泰四年（</a:t>
            </a:r>
            <a:r>
              <a:rPr lang="en-US" altLang="zh-CN" dirty="0" smtClean="0"/>
              <a:t>1204</a:t>
            </a:r>
            <a:r>
              <a:rPr lang="zh-CN" altLang="en-US" dirty="0" smtClean="0"/>
              <a:t>），太庙南墙外失火，廊屋受损，随后修葺之。</a:t>
            </a:r>
            <a:endParaRPr lang="en-US" altLang="zh-CN" dirty="0" smtClean="0"/>
          </a:p>
          <a:p>
            <a:r>
              <a:rPr lang="zh-CN" altLang="en-US" dirty="0" smtClean="0"/>
              <a:t>绍定四年（</a:t>
            </a:r>
            <a:r>
              <a:rPr lang="en-US" altLang="zh-CN" dirty="0" smtClean="0"/>
              <a:t>1231</a:t>
            </a:r>
            <a:r>
              <a:rPr lang="zh-CN" altLang="en-US" dirty="0" smtClean="0"/>
              <a:t>），临安大火殃及太庙，随后重建，次年成。景定五年（</a:t>
            </a:r>
            <a:r>
              <a:rPr lang="en-US" altLang="zh-CN" dirty="0" smtClean="0"/>
              <a:t>1264</a:t>
            </a:r>
            <a:r>
              <a:rPr lang="zh-CN" altLang="en-US" dirty="0" smtClean="0"/>
              <a:t>），于南墙外新建致斋阁子，并将庙堧南拓至粮料院、白马庙旧址。</a:t>
            </a:r>
            <a:endParaRPr lang="zh-CN" alt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smtClean="0"/>
              <a:t>3·2·2·3</a:t>
            </a:r>
            <a:r>
              <a:rPr lang="zh-CN" altLang="en-US" dirty="0" smtClean="0"/>
              <a:t>、范围与布局</a:t>
            </a:r>
            <a:endParaRPr lang="zh-CN" altLang="en-US" dirty="0"/>
          </a:p>
        </p:txBody>
      </p:sp>
      <p:sp>
        <p:nvSpPr>
          <p:cNvPr id="3" name="内容占位符 2"/>
          <p:cNvSpPr>
            <a:spLocks noGrp="1"/>
          </p:cNvSpPr>
          <p:nvPr>
            <p:ph idx="1"/>
          </p:nvPr>
        </p:nvSpPr>
        <p:spPr/>
        <p:txBody>
          <a:bodyPr>
            <a:normAutofit lnSpcReduction="10000"/>
          </a:bodyPr>
          <a:lstStyle/>
          <a:p>
            <a:r>
              <a:rPr lang="zh-CN" altLang="en-US" dirty="0" smtClean="0"/>
              <a:t>太庙遗址两次发掘较为重要的收获是东围墙（</a:t>
            </a:r>
            <a:r>
              <a:rPr lang="en-US" altLang="zh-CN" dirty="0" smtClean="0"/>
              <a:t>Q1</a:t>
            </a:r>
            <a:r>
              <a:rPr lang="zh-CN" altLang="en-US" dirty="0" smtClean="0"/>
              <a:t>）、东门（</a:t>
            </a:r>
            <a:r>
              <a:rPr lang="en-US" altLang="zh-CN" dirty="0" smtClean="0"/>
              <a:t>M1</a:t>
            </a:r>
            <a:r>
              <a:rPr lang="zh-CN" altLang="en-US" dirty="0" smtClean="0"/>
              <a:t>）和正殿后墙基础（</a:t>
            </a:r>
            <a:r>
              <a:rPr lang="en-US" altLang="zh-CN" dirty="0" smtClean="0"/>
              <a:t>F5</a:t>
            </a:r>
            <a:r>
              <a:rPr lang="zh-CN" altLang="en-US" dirty="0" smtClean="0"/>
              <a:t>）的发现。由正殿后墙基础向北到察院前巷北侧，距离约 </a:t>
            </a:r>
            <a:r>
              <a:rPr lang="en-US" altLang="zh-CN" dirty="0" smtClean="0"/>
              <a:t>31.25 </a:t>
            </a:r>
            <a:r>
              <a:rPr lang="zh-CN" altLang="en-US" dirty="0" smtClean="0"/>
              <a:t>米，与别庙地块或祭器库、册宝殿地块南北长度大致。相合。看来以察院前巷作为太庙北界是比较可靠的。由东围墙向西到太庙巷，距离约 </a:t>
            </a:r>
            <a:r>
              <a:rPr lang="en-US" altLang="zh-CN" dirty="0" smtClean="0"/>
              <a:t>148.75</a:t>
            </a:r>
            <a:r>
              <a:rPr lang="zh-CN" altLang="en-US" dirty="0" smtClean="0"/>
              <a:t>米，足以容纳正殿、斋殿、四祖殿三组建筑并列排布。所以太庙西界不会越过太庙巷。</a:t>
            </a:r>
          </a:p>
          <a:p>
            <a:endParaRPr lang="zh-CN" alt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smtClean="0"/>
              <a:t>3·2·3</a:t>
            </a:r>
            <a:r>
              <a:rPr lang="zh-CN" altLang="en-US" dirty="0" smtClean="0"/>
              <a:t>、城城垣</a:t>
            </a:r>
            <a:endParaRPr lang="zh-CN" altLang="en-US" dirty="0"/>
          </a:p>
        </p:txBody>
      </p:sp>
      <p:sp>
        <p:nvSpPr>
          <p:cNvPr id="3" name="内容占位符 2"/>
          <p:cNvSpPr>
            <a:spLocks noGrp="1"/>
          </p:cNvSpPr>
          <p:nvPr>
            <p:ph idx="1"/>
          </p:nvPr>
        </p:nvSpPr>
        <p:spPr/>
        <p:txBody>
          <a:bodyPr/>
          <a:lstStyle/>
          <a:p>
            <a:r>
              <a:rPr lang="zh-CN" altLang="en-US" dirty="0" smtClean="0"/>
              <a:t>郎旭峰在其</a:t>
            </a:r>
            <a:r>
              <a:rPr lang="en-US" altLang="zh-CN" dirty="0" smtClean="0"/>
              <a:t>《</a:t>
            </a:r>
            <a:r>
              <a:rPr lang="zh-CN" altLang="en-US" dirty="0" smtClean="0"/>
              <a:t>南宋临安城城垣若干问题研究</a:t>
            </a:r>
            <a:r>
              <a:rPr lang="en-US" altLang="zh-CN" dirty="0" smtClean="0"/>
              <a:t>》</a:t>
            </a:r>
            <a:r>
              <a:rPr lang="zh-CN" altLang="en-US" dirty="0" smtClean="0"/>
              <a:t>一文中，对于临安城城垣南城墙走向、东南段城墙扩建、城门式样、城墙结构等若干问题进行研究和探讨。</a:t>
            </a:r>
          </a:p>
          <a:p>
            <a:endParaRPr lang="zh-CN" altLang="en-US" dirty="0" smtClean="0"/>
          </a:p>
          <a:p>
            <a:endParaRPr lang="zh-CN" alt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a:t>
            </a:r>
            <a:r>
              <a:rPr lang="zh-CN" altLang="en-US" dirty="0" smtClean="0"/>
              <a:t>咸淳临安志</a:t>
            </a:r>
            <a:r>
              <a:rPr lang="en-US" altLang="zh-CN" dirty="0" smtClean="0"/>
              <a:t>》</a:t>
            </a:r>
            <a:endParaRPr lang="zh-CN" altLang="en-US" dirty="0"/>
          </a:p>
        </p:txBody>
      </p:sp>
      <p:pic>
        <p:nvPicPr>
          <p:cNvPr id="4098" name="Picture 2"/>
          <p:cNvPicPr>
            <a:picLocks noGrp="1" noChangeAspect="1" noChangeArrowheads="1"/>
          </p:cNvPicPr>
          <p:nvPr>
            <p:ph idx="1"/>
          </p:nvPr>
        </p:nvPicPr>
        <p:blipFill>
          <a:blip r:embed="rId2"/>
          <a:srcRect/>
          <a:stretch>
            <a:fillRect/>
          </a:stretch>
        </p:blipFill>
        <p:spPr bwMode="auto">
          <a:xfrm>
            <a:off x="1118280" y="1600200"/>
            <a:ext cx="6907440" cy="4525963"/>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en-US" altLang="zh-CN" dirty="0" smtClean="0"/>
              <a:t>1·1</a:t>
            </a:r>
            <a:r>
              <a:rPr lang="zh-CN" altLang="en-US" dirty="0" smtClean="0"/>
              <a:t>、考古资料</a:t>
            </a:r>
            <a:endParaRPr lang="zh-CN" altLang="en-US" dirty="0"/>
          </a:p>
        </p:txBody>
      </p:sp>
      <p:sp>
        <p:nvSpPr>
          <p:cNvPr id="3" name="副标题 2"/>
          <p:cNvSpPr>
            <a:spLocks noGrp="1"/>
          </p:cNvSpPr>
          <p:nvPr>
            <p:ph type="subTitle" idx="1"/>
          </p:nvPr>
        </p:nvSpPr>
        <p:spPr/>
        <p:txBody>
          <a:bodyPr/>
          <a:lstStyle/>
          <a:p>
            <a:endParaRPr lang="zh-CN" alt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smtClean="0"/>
              <a:t>3·2·3·1</a:t>
            </a:r>
            <a:r>
              <a:rPr lang="zh-CN" altLang="en-US" dirty="0" smtClean="0"/>
              <a:t>、临安城南城墙走向</a:t>
            </a:r>
            <a:r>
              <a:rPr lang="en-US" altLang="zh-CN" dirty="0" smtClean="0"/>
              <a:t>·</a:t>
            </a:r>
            <a:r>
              <a:rPr lang="zh-CN" altLang="en-US" dirty="0" smtClean="0"/>
              <a:t>临安城城垣范围图</a:t>
            </a:r>
            <a:endParaRPr lang="zh-CN" altLang="en-US" dirty="0"/>
          </a:p>
        </p:txBody>
      </p:sp>
      <p:pic>
        <p:nvPicPr>
          <p:cNvPr id="5122" name="Picture 2"/>
          <p:cNvPicPr>
            <a:picLocks noGrp="1" noChangeAspect="1" noChangeArrowheads="1"/>
          </p:cNvPicPr>
          <p:nvPr>
            <p:ph idx="1"/>
          </p:nvPr>
        </p:nvPicPr>
        <p:blipFill>
          <a:blip r:embed="rId2"/>
          <a:srcRect/>
          <a:stretch>
            <a:fillRect/>
          </a:stretch>
        </p:blipFill>
        <p:spPr bwMode="auto">
          <a:xfrm rot="16200000">
            <a:off x="2061305" y="10341"/>
            <a:ext cx="4929222" cy="7480260"/>
          </a:xfrm>
          <a:prstGeom prst="rect">
            <a:avLst/>
          </a:prstGeom>
          <a:noFill/>
          <a:ln w="9525">
            <a:noFill/>
            <a:miter lim="800000"/>
            <a:headEnd/>
            <a:tailEnd/>
          </a:ln>
          <a:effec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smtClean="0"/>
              <a:t>3·2·3·2</a:t>
            </a:r>
            <a:r>
              <a:rPr lang="zh-CN" altLang="en-US" dirty="0" smtClean="0"/>
              <a:t>、城垣东南外城扩建问题</a:t>
            </a:r>
            <a:endParaRPr lang="zh-CN" altLang="en-US" dirty="0"/>
          </a:p>
        </p:txBody>
      </p:sp>
      <p:sp>
        <p:nvSpPr>
          <p:cNvPr id="3" name="内容占位符 2"/>
          <p:cNvSpPr>
            <a:spLocks noGrp="1"/>
          </p:cNvSpPr>
          <p:nvPr>
            <p:ph idx="1"/>
          </p:nvPr>
        </p:nvSpPr>
        <p:spPr/>
        <p:txBody>
          <a:bodyPr>
            <a:normAutofit/>
          </a:bodyPr>
          <a:lstStyle/>
          <a:p>
            <a:pPr lvl="0"/>
            <a:r>
              <a:rPr lang="zh-CN" altLang="en-US" dirty="0" smtClean="0">
                <a:solidFill>
                  <a:prstClr val="black"/>
                </a:solidFill>
              </a:rPr>
              <a:t>结合文献、历史地理坐标和考古发现，凤山路西发现的城墙遗址应该是绍兴年间临安城新增筑城墙，再往西侧应该是北宋城墙的遗迹。扩建后的临安城东南城墙大致从候潮门开始，经过凤山路江城路口折向凤山路，沿凤山路经南星桥铁路货场向西至凤凰山南翼的嘉会门。</a:t>
            </a:r>
          </a:p>
          <a:p>
            <a:endParaRPr lang="zh-CN" altLang="en-US" dirty="0" smtClean="0"/>
          </a:p>
          <a:p>
            <a:endParaRPr lang="zh-CN" alt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3200" dirty="0" smtClean="0"/>
              <a:t>3·2·3·3</a:t>
            </a:r>
            <a:r>
              <a:rPr lang="zh-CN" altLang="en-US" sz="3200" dirty="0" smtClean="0"/>
              <a:t>、临安城城门的形制</a:t>
            </a:r>
            <a:endParaRPr lang="zh-CN" altLang="en-US" sz="3200" dirty="0"/>
          </a:p>
        </p:txBody>
      </p:sp>
      <p:sp>
        <p:nvSpPr>
          <p:cNvPr id="4" name="文本占位符 3"/>
          <p:cNvSpPr>
            <a:spLocks noGrp="1"/>
          </p:cNvSpPr>
          <p:nvPr>
            <p:ph type="body" sz="half" idx="2"/>
          </p:nvPr>
        </p:nvSpPr>
        <p:spPr/>
        <p:txBody>
          <a:bodyPr>
            <a:normAutofit fontScale="70000" lnSpcReduction="20000"/>
          </a:bodyPr>
          <a:lstStyle/>
          <a:p>
            <a:pPr marL="342900" lvl="0" indent="-342900">
              <a:buFont typeface="Arial" pitchFamily="34" charset="0"/>
              <a:buChar char="•"/>
            </a:pPr>
            <a:r>
              <a:rPr lang="en-US" altLang="zh-CN" sz="3400" dirty="0" smtClean="0">
                <a:solidFill>
                  <a:prstClr val="black"/>
                </a:solidFill>
              </a:rPr>
              <a:t>2010</a:t>
            </a:r>
            <a:r>
              <a:rPr lang="zh-CN" altLang="en-US" sz="3400" dirty="0" smtClean="0">
                <a:solidFill>
                  <a:prstClr val="black"/>
                </a:solidFill>
              </a:rPr>
              <a:t>年，杭州市文物考古研究所对钱塘门遗址所在地进行了考古发掘。发现了门道、门洞侧壁基础、城墙夯土等遗迹。</a:t>
            </a:r>
            <a:endParaRPr lang="en-US" altLang="zh-CN" sz="3400" dirty="0" smtClean="0">
              <a:solidFill>
                <a:prstClr val="black"/>
              </a:solidFill>
            </a:endParaRPr>
          </a:p>
          <a:p>
            <a:pPr marL="342900" lvl="0" indent="-342900">
              <a:buFont typeface="Arial" pitchFamily="34" charset="0"/>
              <a:buChar char="•"/>
            </a:pPr>
            <a:r>
              <a:rPr lang="zh-CN" altLang="en-US" sz="3400" dirty="0" smtClean="0">
                <a:solidFill>
                  <a:prstClr val="black"/>
                </a:solidFill>
              </a:rPr>
              <a:t>至于南宋早期是否采用排叉柱门道，亦或其他城门采用排叉柱门道的形式还有待于今后其他城门的考古发掘。</a:t>
            </a:r>
          </a:p>
          <a:p>
            <a:pPr marL="342900" lvl="0" indent="-342900">
              <a:buFont typeface="Arial" pitchFamily="34" charset="0"/>
              <a:buChar char="•"/>
            </a:pPr>
            <a:endParaRPr lang="zh-CN" altLang="en-US" sz="3200" dirty="0" smtClean="0">
              <a:solidFill>
                <a:prstClr val="black"/>
              </a:solidFill>
            </a:endParaRPr>
          </a:p>
          <a:p>
            <a:endParaRPr lang="zh-CN" altLang="en-US" dirty="0"/>
          </a:p>
        </p:txBody>
      </p:sp>
      <p:pic>
        <p:nvPicPr>
          <p:cNvPr id="6148" name="Picture 4"/>
          <p:cNvPicPr>
            <a:picLocks noGrp="1" noChangeAspect="1" noChangeArrowheads="1"/>
          </p:cNvPicPr>
          <p:nvPr>
            <p:ph idx="1"/>
          </p:nvPr>
        </p:nvPicPr>
        <p:blipFill>
          <a:blip r:embed="rId2"/>
          <a:srcRect/>
          <a:stretch>
            <a:fillRect/>
          </a:stretch>
        </p:blipFill>
        <p:spPr bwMode="auto">
          <a:xfrm>
            <a:off x="3616325" y="1237456"/>
            <a:ext cx="5029200" cy="3924300"/>
          </a:xfrm>
          <a:prstGeom prst="rect">
            <a:avLst/>
          </a:prstGeom>
          <a:noFill/>
          <a:ln w="9525">
            <a:noFill/>
            <a:miter lim="800000"/>
            <a:headEnd/>
            <a:tailEnd/>
          </a:ln>
          <a:effec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smtClean="0"/>
              <a:t>3·2·3·4</a:t>
            </a:r>
            <a:r>
              <a:rPr lang="zh-CN" altLang="en-US" dirty="0" smtClean="0"/>
              <a:t>、临安城垣结构做法</a:t>
            </a:r>
            <a:endParaRPr lang="zh-CN" altLang="en-US" dirty="0"/>
          </a:p>
        </p:txBody>
      </p:sp>
      <p:sp>
        <p:nvSpPr>
          <p:cNvPr id="3" name="内容占位符 2"/>
          <p:cNvSpPr>
            <a:spLocks noGrp="1"/>
          </p:cNvSpPr>
          <p:nvPr>
            <p:ph idx="1"/>
          </p:nvPr>
        </p:nvSpPr>
        <p:spPr/>
        <p:txBody>
          <a:bodyPr>
            <a:normAutofit/>
          </a:bodyPr>
          <a:lstStyle/>
          <a:p>
            <a:r>
              <a:rPr lang="zh-CN" altLang="en-US" dirty="0" smtClean="0"/>
              <a:t>相关问题文献记载稀少。只能依赖于考古发现。</a:t>
            </a:r>
            <a:endParaRPr lang="en-US" altLang="zh-CN" dirty="0" smtClean="0"/>
          </a:p>
          <a:p>
            <a:r>
              <a:rPr lang="zh-CN" altLang="en-US" dirty="0" smtClean="0"/>
              <a:t>临安城西城墙和北城墙的位置被元明清时期城墙和现代城市道路所叠压，考古勘探发掘难度较大。</a:t>
            </a:r>
            <a:endParaRPr lang="en-US" altLang="zh-CN" dirty="0" smtClean="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smtClean="0"/>
              <a:t>近年来的考古发现</a:t>
            </a:r>
            <a:endParaRPr lang="zh-CN" altLang="en-US" dirty="0"/>
          </a:p>
        </p:txBody>
      </p:sp>
      <p:sp>
        <p:nvSpPr>
          <p:cNvPr id="3" name="内容占位符 2"/>
          <p:cNvSpPr>
            <a:spLocks noGrp="1"/>
          </p:cNvSpPr>
          <p:nvPr>
            <p:ph idx="1"/>
          </p:nvPr>
        </p:nvSpPr>
        <p:spPr/>
        <p:txBody>
          <a:bodyPr>
            <a:normAutofit fontScale="92500"/>
          </a:bodyPr>
          <a:lstStyle/>
          <a:p>
            <a:pPr>
              <a:buNone/>
            </a:pPr>
            <a:r>
              <a:rPr lang="en-US" altLang="zh-CN" dirty="0" smtClean="0"/>
              <a:t>    2006 </a:t>
            </a:r>
            <a:r>
              <a:rPr lang="zh-CN" altLang="en-US" dirty="0" smtClean="0"/>
              <a:t>年，直吉祥巷东侧原杭州家具厂地块发现了南宋城墙基础。</a:t>
            </a:r>
            <a:endParaRPr lang="en-US" altLang="zh-CN" dirty="0" smtClean="0"/>
          </a:p>
          <a:p>
            <a:pPr>
              <a:buNone/>
            </a:pPr>
            <a:r>
              <a:rPr lang="en-US" altLang="zh-CN" dirty="0" smtClean="0"/>
              <a:t>    2011 </a:t>
            </a:r>
            <a:r>
              <a:rPr lang="zh-CN" altLang="en-US" dirty="0" smtClean="0"/>
              <a:t>年，在城头巷（市三医院段）东侧发现城墙遗迹，因部分叠压于现代道路下，未探明其整体宽度，已知部分宽度为 </a:t>
            </a:r>
            <a:r>
              <a:rPr lang="en-US" altLang="zh-CN" dirty="0" smtClean="0"/>
              <a:t>6.35 </a:t>
            </a:r>
            <a:r>
              <a:rPr lang="zh-CN" altLang="en-US" dirty="0" smtClean="0"/>
              <a:t>米。</a:t>
            </a:r>
            <a:endParaRPr lang="en-US" altLang="zh-CN" dirty="0" smtClean="0"/>
          </a:p>
          <a:p>
            <a:pPr>
              <a:buNone/>
            </a:pPr>
            <a:r>
              <a:rPr lang="en-US" altLang="zh-CN" dirty="0" smtClean="0"/>
              <a:t>    2014 </a:t>
            </a:r>
            <a:r>
              <a:rPr lang="zh-CN" altLang="en-US" dirty="0" smtClean="0"/>
              <a:t>年，在江城路（上仓桥段）西侧发现城墙遗迹，整体呈南北向，其结构从东向西分布着外侧护坡、城墙包砖及外侧大石块基础、填土和内侧大石基础，总宽度 </a:t>
            </a:r>
            <a:r>
              <a:rPr lang="en-US" altLang="zh-CN" dirty="0" smtClean="0"/>
              <a:t>13.2 </a:t>
            </a:r>
            <a:r>
              <a:rPr lang="zh-CN" altLang="en-US" dirty="0" smtClean="0"/>
              <a:t>米。</a:t>
            </a:r>
            <a:endParaRPr lang="zh-CN" alt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sp>
        <p:nvSpPr>
          <p:cNvPr id="3" name="内容占位符 2"/>
          <p:cNvSpPr>
            <a:spLocks noGrp="1"/>
          </p:cNvSpPr>
          <p:nvPr>
            <p:ph idx="1"/>
          </p:nvPr>
        </p:nvSpPr>
        <p:spPr/>
        <p:txBody>
          <a:bodyPr>
            <a:normAutofit/>
          </a:bodyPr>
          <a:lstStyle/>
          <a:p>
            <a:r>
              <a:rPr lang="zh-CN" altLang="en-US" dirty="0" smtClean="0"/>
              <a:t>临安城城垣从唐末一直延续到南宋末年，经过多次修缮，都采用了因地制宜原则。南城墙经过凤凰山山地，以基岩为基础，对基础的处理相对简单，除了内外两侧包砖以外，中间填土主要是含小石子的山地泥土。西城墙临近西湖，土质松软，城墙主体依照传统营建做法用含碎石块的夯土分层夯筑，基础部分做法可能与东城墙较为接近。</a:t>
            </a:r>
          </a:p>
          <a:p>
            <a:endParaRPr lang="zh-CN" altLang="en-US" dirty="0" smtClean="0"/>
          </a:p>
          <a:p>
            <a:endParaRPr lang="zh-CN" alt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、参考文献</a:t>
            </a:r>
            <a:endParaRPr lang="zh-CN" altLang="en-US" dirty="0"/>
          </a:p>
        </p:txBody>
      </p:sp>
      <p:sp>
        <p:nvSpPr>
          <p:cNvPr id="3" name="内容占位符 2"/>
          <p:cNvSpPr>
            <a:spLocks noGrp="1"/>
          </p:cNvSpPr>
          <p:nvPr>
            <p:ph idx="1"/>
          </p:nvPr>
        </p:nvSpPr>
        <p:spPr/>
        <p:txBody>
          <a:bodyPr>
            <a:normAutofit fontScale="55000" lnSpcReduction="20000"/>
          </a:bodyPr>
          <a:lstStyle/>
          <a:p>
            <a:r>
              <a:rPr lang="zh-CN" altLang="en-US" dirty="0" smtClean="0"/>
              <a:t>丘刚：</a:t>
            </a:r>
            <a:r>
              <a:rPr lang="en-US" altLang="zh-CN" dirty="0" smtClean="0"/>
              <a:t>《</a:t>
            </a:r>
            <a:r>
              <a:rPr lang="zh-CN" altLang="en-US" dirty="0" smtClean="0"/>
              <a:t>启（开）封故城遗址的初步勘探与试掘</a:t>
            </a:r>
            <a:r>
              <a:rPr lang="en-US" altLang="zh-CN" dirty="0" smtClean="0"/>
              <a:t>》</a:t>
            </a:r>
            <a:r>
              <a:rPr lang="zh-CN" altLang="en-US" dirty="0" smtClean="0"/>
              <a:t>，</a:t>
            </a:r>
            <a:r>
              <a:rPr lang="en-US" altLang="zh-CN" dirty="0" smtClean="0"/>
              <a:t>《</a:t>
            </a:r>
            <a:r>
              <a:rPr lang="zh-CN" altLang="en-US" dirty="0" smtClean="0"/>
              <a:t>中原文物</a:t>
            </a:r>
            <a:r>
              <a:rPr lang="en-US" altLang="zh-CN" dirty="0" smtClean="0"/>
              <a:t>》</a:t>
            </a:r>
            <a:r>
              <a:rPr lang="zh-CN" altLang="en-US" dirty="0" smtClean="0"/>
              <a:t>，</a:t>
            </a:r>
            <a:r>
              <a:rPr lang="en-US" altLang="zh-CN" dirty="0" smtClean="0"/>
              <a:t>1994·04·30</a:t>
            </a:r>
            <a:r>
              <a:rPr lang="zh-CN" altLang="en-US" dirty="0" smtClean="0"/>
              <a:t>。</a:t>
            </a:r>
            <a:endParaRPr lang="en-US" altLang="zh-CN" dirty="0" smtClean="0"/>
          </a:p>
          <a:p>
            <a:r>
              <a:rPr lang="zh-CN" altLang="en-US" dirty="0" smtClean="0"/>
              <a:t>丘刚：</a:t>
            </a:r>
            <a:r>
              <a:rPr lang="en-US" altLang="zh-CN" dirty="0" smtClean="0"/>
              <a:t>《</a:t>
            </a:r>
            <a:r>
              <a:rPr lang="zh-CN" altLang="en-US" dirty="0" smtClean="0"/>
              <a:t>开封宋城考古综述</a:t>
            </a:r>
            <a:r>
              <a:rPr lang="en-US" altLang="zh-CN" dirty="0" smtClean="0"/>
              <a:t>》</a:t>
            </a:r>
            <a:r>
              <a:rPr lang="zh-CN" altLang="en-US" dirty="0" smtClean="0"/>
              <a:t>，</a:t>
            </a:r>
            <a:r>
              <a:rPr lang="en-US" altLang="zh-CN" dirty="0" smtClean="0"/>
              <a:t>《</a:t>
            </a:r>
            <a:r>
              <a:rPr lang="zh-CN" altLang="en-US" dirty="0" smtClean="0"/>
              <a:t>中国古都研究（第十六辑）</a:t>
            </a:r>
            <a:r>
              <a:rPr lang="en-US" altLang="zh-CN" dirty="0" smtClean="0"/>
              <a:t>——</a:t>
            </a:r>
            <a:r>
              <a:rPr lang="zh-CN" altLang="en-US" dirty="0" smtClean="0"/>
              <a:t>中国古都学会第十六届年会暨莒文化研讨会论文集 </a:t>
            </a:r>
            <a:r>
              <a:rPr lang="en-US" altLang="zh-CN" dirty="0" smtClean="0"/>
              <a:t>》</a:t>
            </a:r>
            <a:r>
              <a:rPr lang="zh-CN" altLang="en-US" dirty="0" smtClean="0"/>
              <a:t>，</a:t>
            </a:r>
            <a:r>
              <a:rPr lang="en-US" altLang="zh-CN" dirty="0" smtClean="0"/>
              <a:t>1999·10·01</a:t>
            </a:r>
            <a:r>
              <a:rPr lang="zh-CN" altLang="en-US" dirty="0" smtClean="0"/>
              <a:t>。</a:t>
            </a:r>
            <a:endParaRPr lang="en-US" altLang="zh-CN" dirty="0" smtClean="0"/>
          </a:p>
          <a:p>
            <a:r>
              <a:rPr lang="zh-CN" altLang="en-US" dirty="0" smtClean="0"/>
              <a:t>丘刚：</a:t>
            </a:r>
            <a:r>
              <a:rPr lang="en-US" altLang="zh-CN" dirty="0" smtClean="0"/>
              <a:t>《</a:t>
            </a:r>
            <a:r>
              <a:rPr lang="zh-CN" altLang="en-US" dirty="0" smtClean="0"/>
              <a:t>北宋东京三城的营建和发展</a:t>
            </a:r>
            <a:r>
              <a:rPr lang="en-US" altLang="zh-CN" dirty="0" smtClean="0"/>
              <a:t>》</a:t>
            </a:r>
            <a:r>
              <a:rPr lang="zh-CN" altLang="en-US" dirty="0" smtClean="0"/>
              <a:t>，</a:t>
            </a:r>
            <a:r>
              <a:rPr lang="en-US" altLang="zh-CN" dirty="0" smtClean="0"/>
              <a:t>《</a:t>
            </a:r>
            <a:r>
              <a:rPr lang="zh-CN" altLang="en-US" dirty="0" smtClean="0"/>
              <a:t>中原文物</a:t>
            </a:r>
            <a:r>
              <a:rPr lang="en-US" altLang="zh-CN" dirty="0" smtClean="0"/>
              <a:t>》</a:t>
            </a:r>
            <a:r>
              <a:rPr lang="zh-CN" altLang="en-US" dirty="0" smtClean="0"/>
              <a:t>，</a:t>
            </a:r>
            <a:r>
              <a:rPr lang="en-US" altLang="zh-CN" dirty="0" smtClean="0"/>
              <a:t>1990</a:t>
            </a:r>
            <a:r>
              <a:rPr lang="zh-CN" altLang="en-US" dirty="0" smtClean="0"/>
              <a:t>年第</a:t>
            </a:r>
            <a:r>
              <a:rPr lang="en-US" altLang="zh-CN" dirty="0" smtClean="0"/>
              <a:t>04</a:t>
            </a:r>
            <a:r>
              <a:rPr lang="zh-CN" altLang="en-US" dirty="0" smtClean="0"/>
              <a:t>期。</a:t>
            </a:r>
            <a:endParaRPr lang="en-US" altLang="zh-CN" dirty="0" smtClean="0"/>
          </a:p>
          <a:p>
            <a:r>
              <a:rPr lang="zh-CN" altLang="en-US" dirty="0" smtClean="0"/>
              <a:t>丘刚；董祥：</a:t>
            </a:r>
            <a:r>
              <a:rPr lang="en-US" altLang="zh-CN" dirty="0" smtClean="0"/>
              <a:t>《</a:t>
            </a:r>
            <a:r>
              <a:rPr lang="zh-CN" altLang="en-US" dirty="0" smtClean="0"/>
              <a:t>明周王府紫禁城的初步勘探与发掘</a:t>
            </a:r>
            <a:r>
              <a:rPr lang="en-US" altLang="zh-CN" dirty="0" smtClean="0"/>
              <a:t>》</a:t>
            </a:r>
            <a:r>
              <a:rPr lang="zh-CN" altLang="en-US" dirty="0" smtClean="0"/>
              <a:t>，</a:t>
            </a:r>
            <a:r>
              <a:rPr lang="en-US" altLang="zh-CN" dirty="0" smtClean="0"/>
              <a:t>《</a:t>
            </a:r>
            <a:r>
              <a:rPr lang="zh-CN" altLang="en-US" dirty="0" smtClean="0"/>
              <a:t>文物</a:t>
            </a:r>
            <a:r>
              <a:rPr lang="en-US" altLang="zh-CN" dirty="0" smtClean="0"/>
              <a:t>》</a:t>
            </a:r>
            <a:r>
              <a:rPr lang="zh-CN" altLang="en-US" dirty="0" smtClean="0"/>
              <a:t>，</a:t>
            </a:r>
            <a:r>
              <a:rPr lang="en-US" altLang="zh-CN" dirty="0" smtClean="0"/>
              <a:t>1999</a:t>
            </a:r>
            <a:r>
              <a:rPr lang="zh-CN" altLang="en-US" dirty="0" smtClean="0"/>
              <a:t>第</a:t>
            </a:r>
            <a:r>
              <a:rPr lang="en-US" altLang="zh-CN" dirty="0" smtClean="0"/>
              <a:t>12</a:t>
            </a:r>
            <a:r>
              <a:rPr lang="zh-CN" altLang="en-US" dirty="0" smtClean="0"/>
              <a:t>期。</a:t>
            </a:r>
            <a:endParaRPr lang="en-US" altLang="zh-CN" dirty="0" smtClean="0"/>
          </a:p>
          <a:p>
            <a:r>
              <a:rPr lang="zh-CN" altLang="en-US" dirty="0" smtClean="0"/>
              <a:t>李中翔：</a:t>
            </a:r>
            <a:r>
              <a:rPr lang="en-US" altLang="zh-CN" dirty="0" smtClean="0"/>
              <a:t>《</a:t>
            </a:r>
            <a:r>
              <a:rPr lang="zh-CN" altLang="en-US" dirty="0" smtClean="0"/>
              <a:t>佑国寺塔建筑构件的保护研究</a:t>
            </a:r>
            <a:r>
              <a:rPr lang="en-US" altLang="zh-CN" dirty="0" smtClean="0"/>
              <a:t>》</a:t>
            </a:r>
            <a:r>
              <a:rPr lang="zh-CN" altLang="en-US" dirty="0" smtClean="0"/>
              <a:t>，</a:t>
            </a:r>
            <a:r>
              <a:rPr lang="en-US" altLang="zh-CN" dirty="0" smtClean="0"/>
              <a:t>《</a:t>
            </a:r>
            <a:r>
              <a:rPr lang="zh-CN" altLang="en-US" dirty="0" smtClean="0"/>
              <a:t>中原文物</a:t>
            </a:r>
            <a:r>
              <a:rPr lang="en-US" altLang="zh-CN" dirty="0" smtClean="0"/>
              <a:t>》</a:t>
            </a:r>
            <a:r>
              <a:rPr lang="zh-CN" altLang="en-US" dirty="0" smtClean="0"/>
              <a:t>，</a:t>
            </a:r>
            <a:r>
              <a:rPr lang="en-US" altLang="zh-CN" dirty="0" smtClean="0"/>
              <a:t>1996</a:t>
            </a:r>
            <a:r>
              <a:rPr lang="zh-CN" altLang="en-US" dirty="0" smtClean="0"/>
              <a:t>第</a:t>
            </a:r>
            <a:r>
              <a:rPr lang="en-US" altLang="zh-CN" dirty="0" smtClean="0"/>
              <a:t>03</a:t>
            </a:r>
            <a:r>
              <a:rPr lang="zh-CN" altLang="en-US" dirty="0" smtClean="0"/>
              <a:t>期。</a:t>
            </a:r>
          </a:p>
          <a:p>
            <a:r>
              <a:rPr lang="zh-CN" altLang="en-US" dirty="0" smtClean="0"/>
              <a:t>开封市文物工作队：</a:t>
            </a:r>
            <a:r>
              <a:rPr lang="en-US" altLang="zh-CN" dirty="0" smtClean="0"/>
              <a:t>《</a:t>
            </a:r>
            <a:r>
              <a:rPr lang="zh-CN" altLang="en-US" dirty="0" smtClean="0"/>
              <a:t>开封考古发现与研究</a:t>
            </a:r>
            <a:r>
              <a:rPr lang="en-US" altLang="zh-CN" dirty="0" smtClean="0"/>
              <a:t>》</a:t>
            </a:r>
            <a:r>
              <a:rPr lang="zh-CN" altLang="en-US" dirty="0" smtClean="0"/>
              <a:t>，中州古籍出版社，</a:t>
            </a:r>
            <a:r>
              <a:rPr lang="en-US" altLang="zh-CN" dirty="0" smtClean="0"/>
              <a:t>1998</a:t>
            </a:r>
            <a:r>
              <a:rPr lang="zh-CN" altLang="en-US" dirty="0" smtClean="0"/>
              <a:t>年。</a:t>
            </a:r>
            <a:endParaRPr lang="en-US" altLang="zh-CN" dirty="0" smtClean="0"/>
          </a:p>
          <a:p>
            <a:r>
              <a:rPr lang="zh-CN" altLang="en-US" dirty="0" smtClean="0"/>
              <a:t>李孝聪：</a:t>
            </a:r>
            <a:r>
              <a:rPr lang="en-US" altLang="zh-CN" dirty="0" smtClean="0"/>
              <a:t>《</a:t>
            </a:r>
            <a:r>
              <a:rPr lang="zh-CN" altLang="en-US" dirty="0" smtClean="0"/>
              <a:t>宋代开封的拐子城</a:t>
            </a:r>
            <a:r>
              <a:rPr lang="en-US" altLang="zh-CN" dirty="0" smtClean="0"/>
              <a:t>》</a:t>
            </a:r>
            <a:r>
              <a:rPr lang="zh-CN" altLang="en-US" dirty="0" smtClean="0"/>
              <a:t>，</a:t>
            </a:r>
            <a:r>
              <a:rPr lang="en-US" altLang="zh-CN" dirty="0" smtClean="0"/>
              <a:t>《</a:t>
            </a:r>
            <a:r>
              <a:rPr lang="zh-CN" altLang="en-US" dirty="0" smtClean="0"/>
              <a:t>史学月刊</a:t>
            </a:r>
            <a:r>
              <a:rPr lang="en-US" altLang="zh-CN" dirty="0" smtClean="0"/>
              <a:t>》</a:t>
            </a:r>
            <a:r>
              <a:rPr lang="zh-CN" altLang="en-US" dirty="0" smtClean="0"/>
              <a:t>，</a:t>
            </a:r>
            <a:r>
              <a:rPr lang="en-US" altLang="zh-CN" dirty="0" smtClean="0"/>
              <a:t>1985</a:t>
            </a:r>
            <a:r>
              <a:rPr lang="zh-CN" altLang="en-US" dirty="0" smtClean="0"/>
              <a:t>年第</a:t>
            </a:r>
            <a:r>
              <a:rPr lang="en-US" altLang="zh-CN" dirty="0" smtClean="0"/>
              <a:t>03</a:t>
            </a:r>
            <a:r>
              <a:rPr lang="zh-CN" altLang="en-US" dirty="0" smtClean="0"/>
              <a:t>期。</a:t>
            </a:r>
            <a:endParaRPr lang="en-US" altLang="zh-CN" dirty="0" smtClean="0"/>
          </a:p>
          <a:p>
            <a:r>
              <a:rPr lang="zh-CN" altLang="en-US" dirty="0" smtClean="0"/>
              <a:t>李合群：</a:t>
            </a:r>
            <a:r>
              <a:rPr lang="en-US" altLang="zh-CN" dirty="0" smtClean="0"/>
              <a:t>《</a:t>
            </a:r>
            <a:r>
              <a:rPr lang="zh-CN" altLang="en-US" dirty="0" smtClean="0"/>
              <a:t>北宋东京布局研究</a:t>
            </a:r>
            <a:r>
              <a:rPr lang="en-US" altLang="zh-CN" dirty="0" smtClean="0"/>
              <a:t>》</a:t>
            </a:r>
            <a:r>
              <a:rPr lang="zh-CN" altLang="en-US" dirty="0" smtClean="0"/>
              <a:t>，郑州大学博士论文，</a:t>
            </a:r>
            <a:r>
              <a:rPr lang="en-US" altLang="zh-CN" dirty="0" smtClean="0"/>
              <a:t>2005</a:t>
            </a:r>
            <a:r>
              <a:rPr lang="zh-CN" altLang="en-US" dirty="0" smtClean="0"/>
              <a:t>年。</a:t>
            </a:r>
            <a:endParaRPr lang="en-US" altLang="zh-CN" dirty="0" smtClean="0"/>
          </a:p>
          <a:p>
            <a:r>
              <a:rPr lang="zh-CN" altLang="en-US" dirty="0" smtClean="0"/>
              <a:t>刘春迎：</a:t>
            </a:r>
            <a:r>
              <a:rPr lang="en-US" altLang="zh-CN" dirty="0" smtClean="0"/>
              <a:t>《</a:t>
            </a:r>
            <a:r>
              <a:rPr lang="zh-CN" altLang="en-US" dirty="0" smtClean="0"/>
              <a:t>北宋东京城的桥梁</a:t>
            </a:r>
            <a:r>
              <a:rPr lang="en-US" altLang="zh-CN" dirty="0" smtClean="0"/>
              <a:t>》</a:t>
            </a:r>
            <a:r>
              <a:rPr lang="zh-CN" altLang="en-US" dirty="0" smtClean="0"/>
              <a:t>，中国古都研究（第十六辑）</a:t>
            </a:r>
            <a:r>
              <a:rPr lang="en-US" altLang="zh-CN" dirty="0" smtClean="0"/>
              <a:t>——</a:t>
            </a:r>
            <a:r>
              <a:rPr lang="zh-CN" altLang="en-US" dirty="0" smtClean="0"/>
              <a:t>中国古都学会第十六届年会暨莒文化研讨会论文集 ，</a:t>
            </a:r>
            <a:r>
              <a:rPr lang="en-US" altLang="zh-CN" dirty="0" smtClean="0"/>
              <a:t>1999·10·1</a:t>
            </a:r>
            <a:r>
              <a:rPr lang="zh-CN" altLang="en-US" dirty="0" smtClean="0"/>
              <a:t>。</a:t>
            </a:r>
            <a:endParaRPr lang="en-US" altLang="zh-CN" dirty="0" smtClean="0"/>
          </a:p>
          <a:p>
            <a:r>
              <a:rPr lang="zh-CN" altLang="en-US" dirty="0" smtClean="0"/>
              <a:t>刘未：</a:t>
            </a:r>
            <a:r>
              <a:rPr lang="en-US" altLang="zh-CN" dirty="0" smtClean="0"/>
              <a:t>《</a:t>
            </a:r>
            <a:r>
              <a:rPr lang="zh-CN" altLang="en-US" dirty="0" smtClean="0"/>
              <a:t>南宋德寿宫址考</a:t>
            </a:r>
            <a:r>
              <a:rPr lang="en-US" altLang="zh-CN" dirty="0" smtClean="0"/>
              <a:t>》</a:t>
            </a:r>
            <a:r>
              <a:rPr lang="zh-CN" altLang="en-US" dirty="0" smtClean="0"/>
              <a:t>，</a:t>
            </a:r>
            <a:r>
              <a:rPr lang="en-US" altLang="zh-CN" dirty="0" smtClean="0"/>
              <a:t>《</a:t>
            </a:r>
            <a:r>
              <a:rPr lang="zh-CN" altLang="en-US" dirty="0" smtClean="0"/>
              <a:t>浙江学刊</a:t>
            </a:r>
            <a:r>
              <a:rPr lang="en-US" altLang="zh-CN" dirty="0" smtClean="0"/>
              <a:t>》</a:t>
            </a:r>
            <a:r>
              <a:rPr lang="zh-CN" altLang="en-US" dirty="0" smtClean="0"/>
              <a:t>，</a:t>
            </a:r>
            <a:r>
              <a:rPr lang="en-US" altLang="zh-CN" dirty="0" smtClean="0"/>
              <a:t>2016</a:t>
            </a:r>
            <a:r>
              <a:rPr lang="zh-CN" altLang="en-US" dirty="0" smtClean="0"/>
              <a:t>年第</a:t>
            </a:r>
            <a:r>
              <a:rPr lang="en-US" altLang="zh-CN" dirty="0" smtClean="0"/>
              <a:t>03</a:t>
            </a:r>
            <a:r>
              <a:rPr lang="zh-CN" altLang="en-US" dirty="0" smtClean="0"/>
              <a:t>期。</a:t>
            </a:r>
            <a:endParaRPr lang="en-US" altLang="zh-CN" dirty="0" smtClean="0"/>
          </a:p>
          <a:p>
            <a:r>
              <a:rPr lang="zh-CN" altLang="en-US" dirty="0" smtClean="0"/>
              <a:t>刘未：</a:t>
            </a:r>
            <a:r>
              <a:rPr lang="en-US" altLang="zh-CN" dirty="0" smtClean="0"/>
              <a:t>《</a:t>
            </a:r>
            <a:r>
              <a:rPr lang="zh-CN" altLang="en-US" dirty="0" smtClean="0"/>
              <a:t>南宋太庙址考</a:t>
            </a:r>
            <a:r>
              <a:rPr lang="en-US" altLang="zh-CN" dirty="0" smtClean="0"/>
              <a:t>》</a:t>
            </a:r>
            <a:r>
              <a:rPr lang="zh-CN" altLang="en-US" dirty="0" smtClean="0"/>
              <a:t>，</a:t>
            </a:r>
            <a:r>
              <a:rPr lang="en-US" altLang="zh-CN" dirty="0" smtClean="0"/>
              <a:t>《</a:t>
            </a:r>
            <a:r>
              <a:rPr lang="zh-CN" altLang="en-US" dirty="0" smtClean="0"/>
              <a:t>江汉考古</a:t>
            </a:r>
            <a:r>
              <a:rPr lang="en-US" altLang="zh-CN" dirty="0" smtClean="0"/>
              <a:t>》</a:t>
            </a:r>
            <a:r>
              <a:rPr lang="zh-CN" altLang="en-US" dirty="0" smtClean="0"/>
              <a:t>，</a:t>
            </a:r>
            <a:r>
              <a:rPr lang="en-US" altLang="zh-CN" dirty="0" smtClean="0"/>
              <a:t>2016</a:t>
            </a:r>
            <a:r>
              <a:rPr lang="zh-CN" altLang="en-US" dirty="0" smtClean="0"/>
              <a:t>年第</a:t>
            </a:r>
            <a:r>
              <a:rPr lang="en-US" altLang="zh-CN" dirty="0" smtClean="0"/>
              <a:t>02</a:t>
            </a:r>
            <a:r>
              <a:rPr lang="zh-CN" altLang="en-US" dirty="0" smtClean="0"/>
              <a:t>期。</a:t>
            </a:r>
            <a:endParaRPr lang="en-US" altLang="zh-CN" dirty="0" smtClean="0"/>
          </a:p>
          <a:p>
            <a:r>
              <a:rPr lang="zh-CN" altLang="en-US" dirty="0" smtClean="0"/>
              <a:t>郎旭峰：</a:t>
            </a:r>
            <a:r>
              <a:rPr lang="en-US" altLang="zh-CN" dirty="0" smtClean="0"/>
              <a:t>《</a:t>
            </a:r>
            <a:r>
              <a:rPr lang="zh-CN" altLang="en-US" dirty="0" smtClean="0"/>
              <a:t>南宋临安城城垣若干问题研究</a:t>
            </a:r>
            <a:r>
              <a:rPr lang="en-US" altLang="zh-CN" dirty="0" smtClean="0"/>
              <a:t>》</a:t>
            </a:r>
            <a:r>
              <a:rPr lang="zh-CN" altLang="en-US" dirty="0" smtClean="0"/>
              <a:t>，</a:t>
            </a:r>
            <a:r>
              <a:rPr lang="en-US" altLang="zh-CN" dirty="0" smtClean="0"/>
              <a:t>《</a:t>
            </a:r>
            <a:r>
              <a:rPr lang="zh-CN" altLang="en-US" dirty="0" smtClean="0"/>
              <a:t>东方文博</a:t>
            </a:r>
            <a:r>
              <a:rPr lang="en-US" altLang="zh-CN" dirty="0" smtClean="0"/>
              <a:t>》</a:t>
            </a:r>
            <a:r>
              <a:rPr lang="zh-CN" altLang="en-US" dirty="0" smtClean="0"/>
              <a:t>，</a:t>
            </a:r>
            <a:r>
              <a:rPr lang="en-US" altLang="zh-CN" dirty="0" smtClean="0"/>
              <a:t>2015·12·31</a:t>
            </a:r>
            <a:r>
              <a:rPr lang="zh-CN" altLang="en-US" dirty="0" smtClean="0"/>
              <a: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1·1·1</a:t>
            </a:r>
            <a:r>
              <a:rPr lang="zh-CN" altLang="en-US" dirty="0" smtClean="0"/>
              <a:t>、北宋东京城</a:t>
            </a:r>
            <a:endParaRPr lang="zh-CN" altLang="en-US" dirty="0"/>
          </a:p>
        </p:txBody>
      </p:sp>
      <p:sp>
        <p:nvSpPr>
          <p:cNvPr id="3" name="内容占位符 2"/>
          <p:cNvSpPr>
            <a:spLocks noGrp="1"/>
          </p:cNvSpPr>
          <p:nvPr>
            <p:ph idx="1"/>
          </p:nvPr>
        </p:nvSpPr>
        <p:spPr/>
        <p:txBody>
          <a:bodyPr>
            <a:normAutofit fontScale="92500" lnSpcReduction="20000"/>
          </a:bodyPr>
          <a:lstStyle/>
          <a:p>
            <a:r>
              <a:rPr lang="zh-CN" altLang="en-US" dirty="0" smtClean="0"/>
              <a:t>丘刚：</a:t>
            </a:r>
            <a:r>
              <a:rPr lang="en-US" altLang="zh-CN" dirty="0" smtClean="0"/>
              <a:t>《</a:t>
            </a:r>
            <a:r>
              <a:rPr lang="zh-CN" altLang="en-US" dirty="0" smtClean="0"/>
              <a:t>启</a:t>
            </a:r>
            <a:r>
              <a:rPr lang="zh-CN" altLang="en-US" dirty="0"/>
              <a:t>（</a:t>
            </a:r>
            <a:r>
              <a:rPr lang="zh-CN" altLang="en-US" dirty="0" smtClean="0"/>
              <a:t>开</a:t>
            </a:r>
            <a:r>
              <a:rPr lang="zh-CN" altLang="en-US" dirty="0"/>
              <a:t>）</a:t>
            </a:r>
            <a:r>
              <a:rPr lang="zh-CN" altLang="en-US" dirty="0" smtClean="0"/>
              <a:t>封故城遗址的初步勘探与试掘</a:t>
            </a:r>
            <a:r>
              <a:rPr lang="en-US" altLang="zh-CN" dirty="0" smtClean="0"/>
              <a:t>》</a:t>
            </a:r>
            <a:r>
              <a:rPr lang="zh-CN" altLang="en-US" dirty="0" smtClean="0"/>
              <a:t>，</a:t>
            </a:r>
            <a:r>
              <a:rPr lang="en-US" altLang="zh-CN" dirty="0" smtClean="0"/>
              <a:t>《</a:t>
            </a:r>
            <a:r>
              <a:rPr lang="zh-CN" altLang="en-US" dirty="0" smtClean="0"/>
              <a:t>中原文物</a:t>
            </a:r>
            <a:r>
              <a:rPr lang="en-US" altLang="zh-CN" dirty="0" smtClean="0"/>
              <a:t>》</a:t>
            </a:r>
            <a:r>
              <a:rPr lang="zh-CN" altLang="en-US" dirty="0" smtClean="0"/>
              <a:t>，</a:t>
            </a:r>
            <a:r>
              <a:rPr lang="en-US" altLang="zh-CN" dirty="0" smtClean="0"/>
              <a:t>1994·04·30</a:t>
            </a:r>
            <a:r>
              <a:rPr lang="zh-CN" altLang="en-US" dirty="0" smtClean="0"/>
              <a:t>。</a:t>
            </a:r>
            <a:endParaRPr lang="en-US" altLang="zh-CN" dirty="0" smtClean="0"/>
          </a:p>
          <a:p>
            <a:r>
              <a:rPr lang="zh-CN" altLang="en-US" dirty="0" smtClean="0"/>
              <a:t>李中翔：</a:t>
            </a:r>
            <a:r>
              <a:rPr lang="en-US" altLang="zh-CN" dirty="0" smtClean="0"/>
              <a:t>《</a:t>
            </a:r>
            <a:r>
              <a:rPr lang="zh-CN" altLang="en-US" dirty="0" smtClean="0"/>
              <a:t>佑国寺塔建筑构件的保护研究</a:t>
            </a:r>
            <a:r>
              <a:rPr lang="en-US" altLang="zh-CN" dirty="0" smtClean="0"/>
              <a:t>》</a:t>
            </a:r>
            <a:r>
              <a:rPr lang="zh-CN" altLang="en-US" dirty="0" smtClean="0"/>
              <a:t>，</a:t>
            </a:r>
            <a:r>
              <a:rPr lang="en-US" altLang="zh-CN" dirty="0" smtClean="0"/>
              <a:t>《</a:t>
            </a:r>
            <a:r>
              <a:rPr lang="zh-CN" altLang="en-US" dirty="0" smtClean="0"/>
              <a:t>中原文物</a:t>
            </a:r>
            <a:r>
              <a:rPr lang="en-US" altLang="zh-CN" dirty="0" smtClean="0"/>
              <a:t>》</a:t>
            </a:r>
            <a:r>
              <a:rPr lang="zh-CN" altLang="en-US" dirty="0" smtClean="0"/>
              <a:t>，</a:t>
            </a:r>
            <a:r>
              <a:rPr lang="en-US" altLang="zh-CN" dirty="0" smtClean="0"/>
              <a:t>1996</a:t>
            </a:r>
            <a:r>
              <a:rPr lang="zh-CN" altLang="en-US" dirty="0" smtClean="0"/>
              <a:t>第</a:t>
            </a:r>
            <a:r>
              <a:rPr lang="en-US" altLang="zh-CN" dirty="0" smtClean="0"/>
              <a:t>03</a:t>
            </a:r>
            <a:r>
              <a:rPr lang="zh-CN" altLang="en-US" dirty="0" smtClean="0"/>
              <a:t>期。</a:t>
            </a:r>
            <a:endParaRPr lang="en-US" altLang="zh-CN" dirty="0" smtClean="0"/>
          </a:p>
          <a:p>
            <a:r>
              <a:rPr lang="zh-CN" altLang="en-US" dirty="0" smtClean="0"/>
              <a:t>开封市文物工作队：</a:t>
            </a:r>
            <a:r>
              <a:rPr lang="en-US" altLang="zh-CN" dirty="0" smtClean="0"/>
              <a:t>《</a:t>
            </a:r>
            <a:r>
              <a:rPr lang="zh-CN" altLang="en-US" dirty="0" smtClean="0"/>
              <a:t>开封考古发现与研究</a:t>
            </a:r>
            <a:r>
              <a:rPr lang="en-US" altLang="zh-CN" dirty="0" smtClean="0"/>
              <a:t>》</a:t>
            </a:r>
            <a:r>
              <a:rPr lang="zh-CN" altLang="en-US" dirty="0" smtClean="0"/>
              <a:t>，中州古籍出版社，</a:t>
            </a:r>
            <a:r>
              <a:rPr lang="en-US" altLang="zh-CN" dirty="0" smtClean="0"/>
              <a:t>1998</a:t>
            </a:r>
            <a:r>
              <a:rPr lang="zh-CN" altLang="en-US" dirty="0" smtClean="0"/>
              <a:t>年。</a:t>
            </a:r>
            <a:endParaRPr lang="en-US" altLang="zh-CN" dirty="0" smtClean="0"/>
          </a:p>
          <a:p>
            <a:r>
              <a:rPr lang="zh-CN" altLang="en-US" dirty="0" smtClean="0"/>
              <a:t>丘</a:t>
            </a:r>
            <a:r>
              <a:rPr lang="zh-CN" altLang="en-US" dirty="0"/>
              <a:t>刚</a:t>
            </a:r>
            <a:r>
              <a:rPr lang="zh-CN" altLang="en-US" dirty="0" smtClean="0"/>
              <a:t>：</a:t>
            </a:r>
            <a:r>
              <a:rPr lang="en-US" altLang="zh-CN" dirty="0" smtClean="0"/>
              <a:t>《</a:t>
            </a:r>
            <a:r>
              <a:rPr lang="zh-CN" altLang="en-US" dirty="0" smtClean="0"/>
              <a:t>开封</a:t>
            </a:r>
            <a:r>
              <a:rPr lang="zh-CN" altLang="en-US" dirty="0"/>
              <a:t>宋城考古</a:t>
            </a:r>
            <a:r>
              <a:rPr lang="zh-CN" altLang="en-US" dirty="0" smtClean="0"/>
              <a:t>综述</a:t>
            </a:r>
            <a:r>
              <a:rPr lang="en-US" altLang="zh-CN" dirty="0" smtClean="0"/>
              <a:t>》</a:t>
            </a:r>
            <a:r>
              <a:rPr lang="zh-CN" altLang="en-US" dirty="0" smtClean="0"/>
              <a:t>，</a:t>
            </a:r>
            <a:r>
              <a:rPr lang="en-US" altLang="zh-CN" dirty="0"/>
              <a:t>《</a:t>
            </a:r>
            <a:r>
              <a:rPr lang="zh-CN" altLang="en-US" dirty="0" smtClean="0"/>
              <a:t>中国古都研究（第十六辑）</a:t>
            </a:r>
            <a:r>
              <a:rPr lang="en-US" altLang="zh-CN" dirty="0" smtClean="0"/>
              <a:t>——</a:t>
            </a:r>
            <a:r>
              <a:rPr lang="zh-CN" altLang="en-US" dirty="0" smtClean="0"/>
              <a:t>中国古都学会第十六届年会暨莒文化研讨会论文集 </a:t>
            </a:r>
            <a:r>
              <a:rPr lang="en-US" altLang="zh-CN" dirty="0" smtClean="0"/>
              <a:t>》</a:t>
            </a:r>
            <a:r>
              <a:rPr lang="zh-CN" altLang="en-US" dirty="0" smtClean="0"/>
              <a:t>，</a:t>
            </a:r>
            <a:r>
              <a:rPr lang="en-US" altLang="zh-CN" dirty="0" smtClean="0"/>
              <a:t>1999·10·01</a:t>
            </a:r>
            <a:r>
              <a:rPr lang="zh-CN" altLang="en-US" dirty="0" smtClean="0"/>
              <a:t>。</a:t>
            </a:r>
            <a:endParaRPr lang="en-US" altLang="zh-CN" dirty="0" smtClean="0"/>
          </a:p>
          <a:p>
            <a:r>
              <a:rPr lang="zh-CN" altLang="en-US" dirty="0" smtClean="0"/>
              <a:t>丘刚；董祥：</a:t>
            </a:r>
            <a:r>
              <a:rPr lang="en-US" altLang="zh-CN" dirty="0" smtClean="0"/>
              <a:t>《</a:t>
            </a:r>
            <a:r>
              <a:rPr lang="zh-CN" altLang="en-US" dirty="0" smtClean="0"/>
              <a:t>明周王府紫禁城的初步勘探与发掘</a:t>
            </a:r>
            <a:r>
              <a:rPr lang="en-US" altLang="zh-CN" dirty="0" smtClean="0"/>
              <a:t>》</a:t>
            </a:r>
            <a:r>
              <a:rPr lang="zh-CN" altLang="en-US" dirty="0" smtClean="0"/>
              <a:t>，</a:t>
            </a:r>
            <a:r>
              <a:rPr lang="en-US" altLang="zh-CN" dirty="0" smtClean="0"/>
              <a:t>《</a:t>
            </a:r>
            <a:r>
              <a:rPr lang="zh-CN" altLang="en-US" dirty="0" smtClean="0"/>
              <a:t>文物</a:t>
            </a:r>
            <a:r>
              <a:rPr lang="en-US" altLang="zh-CN" dirty="0" smtClean="0"/>
              <a:t>》</a:t>
            </a:r>
            <a:r>
              <a:rPr lang="zh-CN" altLang="en-US" dirty="0" smtClean="0"/>
              <a:t>，</a:t>
            </a:r>
            <a:r>
              <a:rPr lang="en-US" altLang="zh-CN" dirty="0" smtClean="0"/>
              <a:t>1999</a:t>
            </a:r>
            <a:r>
              <a:rPr lang="zh-CN" altLang="en-US" dirty="0" smtClean="0"/>
              <a:t>第</a:t>
            </a:r>
            <a:r>
              <a:rPr lang="en-US" altLang="zh-CN" dirty="0" smtClean="0"/>
              <a:t>12</a:t>
            </a:r>
            <a:r>
              <a:rPr lang="zh-CN" altLang="en-US" dirty="0" smtClean="0"/>
              <a:t>期。</a:t>
            </a:r>
          </a:p>
          <a:p>
            <a:endParaRPr lang="zh-CN" altLang="en-US" dirty="0"/>
          </a:p>
          <a:p>
            <a:endParaRPr lang="zh-CN" alt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en-US" dirty="0" smtClean="0"/>
              <a:t>考古工作困难重重：北宋都城被洪水淹没三次；地下水位高，可能达到二十米左右；出于黄河沿岸，黄河地上河。</a:t>
            </a:r>
            <a:endParaRPr lang="en-US" altLang="zh-CN" dirty="0" smtClean="0"/>
          </a:p>
          <a:p>
            <a:endParaRPr lang="zh-CN" alt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1·1·2</a:t>
            </a:r>
            <a:r>
              <a:rPr lang="zh-CN" altLang="en-US" dirty="0" smtClean="0"/>
              <a:t>、南宋临安城</a:t>
            </a:r>
            <a:endParaRPr lang="zh-CN" altLang="en-US" dirty="0"/>
          </a:p>
        </p:txBody>
      </p:sp>
      <p:sp>
        <p:nvSpPr>
          <p:cNvPr id="3" name="内容占位符 2"/>
          <p:cNvSpPr>
            <a:spLocks noGrp="1"/>
          </p:cNvSpPr>
          <p:nvPr>
            <p:ph idx="1"/>
          </p:nvPr>
        </p:nvSpPr>
        <p:spPr/>
        <p:txBody>
          <a:bodyPr/>
          <a:lstStyle/>
          <a:p>
            <a:r>
              <a:rPr lang="zh-CN" altLang="en-US" dirty="0" smtClean="0"/>
              <a:t>唐俊杰；杜正贤编：</a:t>
            </a:r>
            <a:r>
              <a:rPr lang="en-US" altLang="zh-CN" dirty="0" smtClean="0"/>
              <a:t>《</a:t>
            </a:r>
            <a:r>
              <a:rPr lang="zh-CN" altLang="en-US" dirty="0" smtClean="0"/>
              <a:t>南宋临安城考古</a:t>
            </a:r>
            <a:r>
              <a:rPr lang="en-US" altLang="zh-CN" dirty="0" smtClean="0"/>
              <a:t>》</a:t>
            </a:r>
            <a:r>
              <a:rPr lang="zh-CN" altLang="en-US" dirty="0" smtClean="0"/>
              <a:t>，杭州出版社，</a:t>
            </a:r>
            <a:r>
              <a:rPr lang="en-US" altLang="zh-CN" dirty="0" smtClean="0"/>
              <a:t>2008</a:t>
            </a:r>
            <a:r>
              <a:rPr lang="zh-CN" altLang="en-US" dirty="0" smtClean="0"/>
              <a:t>年。</a:t>
            </a:r>
            <a:endParaRPr lang="en-US" altLang="zh-CN" dirty="0" smtClean="0"/>
          </a:p>
          <a:p>
            <a:endParaRPr lang="zh-CN" alt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en-US" dirty="0" smtClean="0"/>
              <a:t>南宋临安城主要配合基建工作发掘。</a:t>
            </a:r>
            <a:endParaRPr lang="en-US" altLang="zh-CN" dirty="0" smtClean="0"/>
          </a:p>
          <a:p>
            <a:r>
              <a:rPr lang="zh-CN" altLang="en-US" dirty="0" smtClean="0"/>
              <a:t>德寿宫，太上皇高宗的别宫、住宅。</a:t>
            </a:r>
            <a:endParaRPr lang="zh-CN" alt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411</TotalTime>
  <Words>5143</Words>
  <Application>Microsoft Office PowerPoint</Application>
  <PresentationFormat>全屏显示(4:3)</PresentationFormat>
  <Paragraphs>176</Paragraphs>
  <Slides>56</Slides>
  <Notes>0</Notes>
  <HiddenSlides>0</HiddenSlides>
  <MMClips>0</MMClips>
  <ScaleCrop>false</ScaleCrop>
  <HeadingPairs>
    <vt:vector size="6" baseType="variant">
      <vt:variant>
        <vt:lpstr>已用的字体</vt:lpstr>
      </vt:variant>
      <vt:variant>
        <vt:i4>3</vt:i4>
      </vt:variant>
      <vt:variant>
        <vt:lpstr>主题</vt:lpstr>
      </vt:variant>
      <vt:variant>
        <vt:i4>1</vt:i4>
      </vt:variant>
      <vt:variant>
        <vt:lpstr>幻灯片标题</vt:lpstr>
      </vt:variant>
      <vt:variant>
        <vt:i4>56</vt:i4>
      </vt:variant>
    </vt:vector>
  </HeadingPairs>
  <TitlesOfParts>
    <vt:vector size="60" baseType="lpstr">
      <vt:lpstr>宋体</vt:lpstr>
      <vt:lpstr>Arial</vt:lpstr>
      <vt:lpstr>Calibri</vt:lpstr>
      <vt:lpstr>Office 主题</vt:lpstr>
      <vt:lpstr>两宋都城</vt:lpstr>
      <vt:lpstr>1、研究资料</vt:lpstr>
      <vt:lpstr>PowerPoint 演示文稿</vt:lpstr>
      <vt:lpstr>PowerPoint 演示文稿</vt:lpstr>
      <vt:lpstr>1·1、考古资料</vt:lpstr>
      <vt:lpstr>1·1·1、北宋东京城</vt:lpstr>
      <vt:lpstr>PowerPoint 演示文稿</vt:lpstr>
      <vt:lpstr>1·1·2、南宋临安城</vt:lpstr>
      <vt:lpstr>PowerPoint 演示文稿</vt:lpstr>
      <vt:lpstr>1·2、文献资料</vt:lpstr>
      <vt:lpstr>PowerPoint 演示文稿</vt:lpstr>
      <vt:lpstr>1·2·1、东京城：</vt:lpstr>
      <vt:lpstr>1·2·2、临安城</vt:lpstr>
      <vt:lpstr>2、两宋京城特点</vt:lpstr>
      <vt:lpstr>2·1、北宋东京城</vt:lpstr>
      <vt:lpstr>2·2、南宋临安城</vt:lpstr>
      <vt:lpstr>3、相关研究</vt:lpstr>
      <vt:lpstr>3·1、北宋东京城</vt:lpstr>
      <vt:lpstr>3·1·1、城摞城</vt:lpstr>
      <vt:lpstr>3·1·2、城墙</vt:lpstr>
      <vt:lpstr>3·1·2·1、城壕</vt:lpstr>
      <vt:lpstr>3·1·2·2、外城</vt:lpstr>
      <vt:lpstr>3·1·2·3、内城</vt:lpstr>
      <vt:lpstr>3·1·2·4、皇城</vt:lpstr>
      <vt:lpstr>3·1·2·5、拐子城</vt:lpstr>
      <vt:lpstr>PowerPoint 演示文稿</vt:lpstr>
      <vt:lpstr>3·1·3、城门</vt:lpstr>
      <vt:lpstr>PowerPoint 演示文稿</vt:lpstr>
      <vt:lpstr>PowerPoint 演示文稿</vt:lpstr>
      <vt:lpstr>PowerPoint 演示文稿</vt:lpstr>
      <vt:lpstr>3·1·4、中轴线</vt:lpstr>
      <vt:lpstr>3·1·5、桥梁</vt:lpstr>
      <vt:lpstr>3·1·6、明周王府紫禁城的初步勘探与发掘</vt:lpstr>
      <vt:lpstr>明周王府紫禁城城门与缺口</vt:lpstr>
      <vt:lpstr>PowerPoint 演示文稿</vt:lpstr>
      <vt:lpstr>来自李合群博士论文《北宋东京布局研究》</vt:lpstr>
      <vt:lpstr>3·2、南宋临安城</vt:lpstr>
      <vt:lpstr>3·2·1、德寿宫遗址</vt:lpstr>
      <vt:lpstr>3·2·1·1、建置始末</vt:lpstr>
      <vt:lpstr>3·2·1·2、宫址范围</vt:lpstr>
      <vt:lpstr>摘自刘未《南宋德寿宫址考》</vt:lpstr>
      <vt:lpstr>3·2·2、太庙遗址</vt:lpstr>
      <vt:lpstr>3·2·2·1、考古发现</vt:lpstr>
      <vt:lpstr>太庙遗址探方位置图</vt:lpstr>
      <vt:lpstr>太庙遗址遗迹平面图</vt:lpstr>
      <vt:lpstr>3·2·2·2、建置始末</vt:lpstr>
      <vt:lpstr>3·2·2·3、范围与布局</vt:lpstr>
      <vt:lpstr>3·2·3、城城垣</vt:lpstr>
      <vt:lpstr>《咸淳临安志》</vt:lpstr>
      <vt:lpstr>3·2·3·1、临安城南城墙走向·临安城城垣范围图</vt:lpstr>
      <vt:lpstr>3·2·3·2、城垣东南外城扩建问题</vt:lpstr>
      <vt:lpstr>3·2·3·3、临安城城门的形制</vt:lpstr>
      <vt:lpstr>3·2·3·4、临安城垣结构做法</vt:lpstr>
      <vt:lpstr>近年来的考古发现</vt:lpstr>
      <vt:lpstr>PowerPoint 演示文稿</vt:lpstr>
      <vt:lpstr>4、参考文献</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两宋都城</dc:title>
  <dc:creator>Dell</dc:creator>
  <cp:lastModifiedBy>think</cp:lastModifiedBy>
  <cp:revision>43</cp:revision>
  <dcterms:created xsi:type="dcterms:W3CDTF">2016-06-10T14:13:57Z</dcterms:created>
  <dcterms:modified xsi:type="dcterms:W3CDTF">2016-11-15T04:50:26Z</dcterms:modified>
</cp:coreProperties>
</file>