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57" r:id="rId4"/>
    <p:sldId id="299" r:id="rId5"/>
    <p:sldId id="300" r:id="rId6"/>
    <p:sldId id="301" r:id="rId7"/>
    <p:sldId id="302" r:id="rId8"/>
    <p:sldId id="305" r:id="rId9"/>
    <p:sldId id="304" r:id="rId10"/>
    <p:sldId id="303" r:id="rId11"/>
    <p:sldId id="316" r:id="rId12"/>
    <p:sldId id="306" r:id="rId13"/>
    <p:sldId id="310" r:id="rId14"/>
    <p:sldId id="309" r:id="rId15"/>
    <p:sldId id="261" r:id="rId16"/>
    <p:sldId id="312" r:id="rId17"/>
    <p:sldId id="263" r:id="rId18"/>
    <p:sldId id="286" r:id="rId19"/>
    <p:sldId id="274" r:id="rId20"/>
    <p:sldId id="270" r:id="rId21"/>
    <p:sldId id="284" r:id="rId22"/>
    <p:sldId id="358" r:id="rId23"/>
    <p:sldId id="359" r:id="rId24"/>
    <p:sldId id="287" r:id="rId25"/>
    <p:sldId id="269" r:id="rId26"/>
    <p:sldId id="313" r:id="rId27"/>
    <p:sldId id="345" r:id="rId28"/>
    <p:sldId id="314" r:id="rId29"/>
    <p:sldId id="289" r:id="rId30"/>
    <p:sldId id="315" r:id="rId31"/>
    <p:sldId id="281" r:id="rId32"/>
    <p:sldId id="262" r:id="rId33"/>
    <p:sldId id="271" r:id="rId34"/>
    <p:sldId id="318" r:id="rId35"/>
    <p:sldId id="294" r:id="rId36"/>
    <p:sldId id="319" r:id="rId37"/>
    <p:sldId id="293" r:id="rId38"/>
    <p:sldId id="320" r:id="rId39"/>
    <p:sldId id="323" r:id="rId40"/>
    <p:sldId id="325" r:id="rId41"/>
    <p:sldId id="326" r:id="rId42"/>
    <p:sldId id="328" r:id="rId43"/>
    <p:sldId id="273" r:id="rId44"/>
    <p:sldId id="317" r:id="rId45"/>
    <p:sldId id="265" r:id="rId46"/>
    <p:sldId id="285" r:id="rId47"/>
    <p:sldId id="275" r:id="rId48"/>
    <p:sldId id="331" r:id="rId49"/>
    <p:sldId id="282" r:id="rId50"/>
    <p:sldId id="330" r:id="rId51"/>
    <p:sldId id="277" r:id="rId52"/>
    <p:sldId id="290" r:id="rId53"/>
    <p:sldId id="291" r:id="rId54"/>
    <p:sldId id="332" r:id="rId55"/>
    <p:sldId id="333" r:id="rId56"/>
    <p:sldId id="266" r:id="rId57"/>
    <p:sldId id="335" r:id="rId58"/>
    <p:sldId id="334" r:id="rId59"/>
    <p:sldId id="336" r:id="rId60"/>
    <p:sldId id="338" r:id="rId61"/>
    <p:sldId id="340" r:id="rId62"/>
    <p:sldId id="283" r:id="rId63"/>
    <p:sldId id="337" r:id="rId64"/>
    <p:sldId id="296" r:id="rId65"/>
    <p:sldId id="295" r:id="rId66"/>
    <p:sldId id="267" r:id="rId67"/>
    <p:sldId id="342" r:id="rId68"/>
    <p:sldId id="341" r:id="rId69"/>
    <p:sldId id="264" r:id="rId70"/>
    <p:sldId id="343" r:id="rId71"/>
    <p:sldId id="344" r:id="rId72"/>
    <p:sldId id="339" r:id="rId73"/>
    <p:sldId id="347" r:id="rId74"/>
    <p:sldId id="350" r:id="rId75"/>
    <p:sldId id="352" r:id="rId76"/>
    <p:sldId id="353" r:id="rId77"/>
    <p:sldId id="349" r:id="rId78"/>
    <p:sldId id="279" r:id="rId79"/>
    <p:sldId id="354" r:id="rId80"/>
    <p:sldId id="355" r:id="rId81"/>
    <p:sldId id="292" r:id="rId82"/>
    <p:sldId id="357" r:id="rId83"/>
    <p:sldId id="356" r:id="rId8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7628" autoAdjust="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E1B4-B511-4F4D-8C83-CEF3746DE758}" type="datetimeFigureOut">
              <a:rPr lang="zh-CN" altLang="en-US"/>
              <a:pPr>
                <a:defRPr/>
              </a:pPr>
              <a:t>2014-6-19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E868-7C65-41B0-BF03-86B2E69B62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C7AE-F1B2-4C3B-8AD2-312F368C2068}" type="datetimeFigureOut">
              <a:rPr lang="zh-CN" altLang="en-US"/>
              <a:pPr>
                <a:defRPr/>
              </a:pPr>
              <a:t>2014-6-19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F04F-9DAD-4531-BFB8-9E4C690784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38C1-C8DB-446B-8DC8-112FC8F9279D}" type="datetimeFigureOut">
              <a:rPr lang="zh-CN" altLang="en-US"/>
              <a:pPr>
                <a:defRPr/>
              </a:pPr>
              <a:t>2014-6-19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8A911-4108-436A-AD51-3B8C6F8503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6D0F-EB5A-4FA7-9BC6-99945D80E4B0}" type="datetimeFigureOut">
              <a:rPr lang="zh-CN" altLang="en-US"/>
              <a:pPr>
                <a:defRPr/>
              </a:pPr>
              <a:t>2014-6-19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9F93-A594-4D49-BBFD-9DBAC42B21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069C-920B-4FA5-AA4E-593B77280536}" type="datetimeFigureOut">
              <a:rPr lang="zh-CN" altLang="en-US"/>
              <a:pPr>
                <a:defRPr/>
              </a:pPr>
              <a:t>2014-6-19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ED55-CDFA-4D5D-B355-63869B9E72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3FD95-BD47-4BE6-8628-AFEBD285ED19}" type="datetimeFigureOut">
              <a:rPr lang="zh-CN" altLang="en-US"/>
              <a:pPr>
                <a:defRPr/>
              </a:pPr>
              <a:t>2014-6-19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17031-2234-48EA-9434-DA3778FBC3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61F1-3D69-4AC5-9376-3BD5B41A3D31}" type="datetimeFigureOut">
              <a:rPr lang="zh-CN" altLang="en-US"/>
              <a:pPr>
                <a:defRPr/>
              </a:pPr>
              <a:t>2014-6-19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9E4B7-1C15-44B0-8D76-218C6D83DB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291E-5B18-4007-BE61-D4E3E5A216C2}" type="datetimeFigureOut">
              <a:rPr lang="zh-CN" altLang="en-US"/>
              <a:pPr>
                <a:defRPr/>
              </a:pPr>
              <a:t>2014-6-19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DD57-FA06-442A-9F57-31BE73AA48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98C0-436A-4D0C-AB34-793CD7C53306}" type="datetimeFigureOut">
              <a:rPr lang="zh-CN" altLang="en-US"/>
              <a:pPr>
                <a:defRPr/>
              </a:pPr>
              <a:t>2014-6-19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E1C58-BE71-4F3A-96F5-CBBFF28BAC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F9AE6-470B-4835-97AB-C20A9C7359C9}" type="datetimeFigureOut">
              <a:rPr lang="zh-CN" altLang="en-US"/>
              <a:pPr>
                <a:defRPr/>
              </a:pPr>
              <a:t>2014-6-19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AE1-3AD5-498C-BD7E-2D79FE203E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FCF5-737B-4DDD-8825-ABDBD1B03065}" type="datetimeFigureOut">
              <a:rPr lang="zh-CN" altLang="en-US"/>
              <a:pPr>
                <a:defRPr/>
              </a:pPr>
              <a:t>2014-6-19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13A11-5FEE-4615-9208-A027F153B0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>
            <a:lum bright="12000" contrast="40000"/>
          </a:blip>
          <a:srcRect/>
          <a:stretch>
            <a:fillRect/>
          </a:stretch>
        </p:blipFill>
        <p:spPr bwMode="auto">
          <a:xfrm>
            <a:off x="6667500" y="4914900"/>
            <a:ext cx="2476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3" name="图片 8"/>
          <p:cNvPicPr>
            <a:picLocks noChangeAspect="1"/>
          </p:cNvPicPr>
          <p:nvPr/>
        </p:nvPicPr>
        <p:blipFill>
          <a:blip r:embed="rId14">
            <a:lum bright="34000" contrast="40000"/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1A49B0-C750-411F-BEF0-95A749377FFE}" type="datetimeFigureOut">
              <a:rPr lang="zh-CN" altLang="en-US"/>
              <a:pPr>
                <a:defRPr/>
              </a:pPr>
              <a:t>2014-6-19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8DD56E-48E8-4510-90AD-ACF3C635B0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3" r:id="rId2"/>
    <p:sldLayoutId id="214748385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隶书" pitchFamily="49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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³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itchFamily="18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itchFamily="18" charset="2"/>
        <a:buChar char="¯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214313" y="928688"/>
            <a:ext cx="8715375" cy="2643187"/>
          </a:xfrm>
        </p:spPr>
        <p:txBody>
          <a:bodyPr/>
          <a:lstStyle/>
          <a:p>
            <a:pPr algn="ctr" eaLnBrk="1" hangingPunct="1"/>
            <a:r>
              <a:rPr lang="zh-CN" altLang="en-US" sz="8000" b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微軟正黑體"/>
              </a:rPr>
              <a:t>鞏義</a:t>
            </a:r>
            <a:r>
              <a:rPr lang="zh-TW" altLang="en-US" sz="8000" b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微軟正黑體"/>
              </a:rPr>
              <a:t>宋陵</a:t>
            </a:r>
            <a:r>
              <a:rPr lang="en-US" altLang="zh-TW" sz="8000" b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微軟正黑體"/>
              </a:rPr>
              <a:t/>
            </a:r>
            <a:br>
              <a:rPr lang="en-US" altLang="zh-TW" sz="8000" b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微軟正黑體"/>
              </a:rPr>
            </a:br>
            <a:r>
              <a:rPr lang="zh-TW" altLang="en-US" sz="8000" b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微軟正黑體"/>
              </a:rPr>
              <a:t>的</a:t>
            </a:r>
            <a:r>
              <a:rPr lang="zh-CN" altLang="en-US" sz="8000" b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微軟正黑體"/>
              </a:rPr>
              <a:t>特點及其</a:t>
            </a:r>
            <a:r>
              <a:rPr lang="zh-TW" altLang="en-US" sz="8000" b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微軟正黑體"/>
              </a:rPr>
              <a:t>影響</a:t>
            </a:r>
            <a:endParaRPr lang="zh-CN" altLang="en-US" sz="800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微軟正黑體"/>
            </a:endParaRPr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428625" y="4071938"/>
            <a:ext cx="8215313" cy="1071562"/>
          </a:xfrm>
        </p:spPr>
        <p:txBody>
          <a:bodyPr/>
          <a:lstStyle/>
          <a:p>
            <a:pPr algn="ctr" eaLnBrk="1" hangingPunct="1"/>
            <a:r>
              <a:rPr lang="zh-CN" altLang="en-US" sz="6600" smtClean="0">
                <a:solidFill>
                  <a:srgbClr val="002060"/>
                </a:solidFill>
              </a:rPr>
              <a:t>南开大学  劉毅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2"/>
          <p:cNvSpPr>
            <a:spLocks noGrp="1"/>
          </p:cNvSpPr>
          <p:nvPr>
            <p:ph idx="4294967295"/>
          </p:nvPr>
        </p:nvSpPr>
        <p:spPr>
          <a:xfrm>
            <a:off x="-214313" y="0"/>
            <a:ext cx="9358313" cy="6126163"/>
          </a:xfrm>
        </p:spPr>
        <p:txBody>
          <a:bodyPr/>
          <a:lstStyle/>
          <a:p>
            <a:r>
              <a:rPr lang="zh-CN" altLang="en-US" sz="2800" smtClean="0"/>
              <a:t>堪舆术对宋陵选址、建筑设计、平面布局的影响极大。</a:t>
            </a:r>
            <a:r>
              <a:rPr lang="en-US" sz="2800" smtClean="0">
                <a:ea typeface="华文楷体" pitchFamily="2" charset="-122"/>
              </a:rPr>
              <a:t>“</a:t>
            </a:r>
            <a:r>
              <a:rPr lang="zh-CN" altLang="en-US" sz="2800" smtClean="0"/>
              <a:t>五音姓利</a:t>
            </a:r>
            <a:r>
              <a:rPr lang="en-US" sz="2800" smtClean="0">
                <a:ea typeface="华文楷体" pitchFamily="2" charset="-122"/>
              </a:rPr>
              <a:t>”</a:t>
            </a:r>
            <a:r>
              <a:rPr lang="zh-CN" altLang="en-US" sz="2800" smtClean="0"/>
              <a:t>对于宋陵选址、定穴以及构筑的影响，是堪舆术对宋陵影响最为显著的方面。其基本理论是把诸姓按五音分为五类，再与</a:t>
            </a:r>
            <a:r>
              <a:rPr lang="en-US" sz="2800" smtClean="0">
                <a:ea typeface="华文楷体" pitchFamily="2" charset="-122"/>
              </a:rPr>
              <a:t>“</a:t>
            </a:r>
            <a:r>
              <a:rPr lang="zh-CN" altLang="en-US" sz="2800" smtClean="0"/>
              <a:t>五行</a:t>
            </a:r>
            <a:r>
              <a:rPr lang="en-US" sz="2800" smtClean="0">
                <a:ea typeface="华文楷体" pitchFamily="2" charset="-122"/>
              </a:rPr>
              <a:t>”</a:t>
            </a:r>
            <a:r>
              <a:rPr lang="zh-CN" altLang="en-US" sz="2800" smtClean="0"/>
              <a:t>相对应，从而得出某姓所利的阴阳宅方位、地势走向。赵姓属角音，角音所利为壬、丙两向，即南略偏东和北而略偏西，所利的地势走向首为东高西低、次为南高北低。宋太祖曾筹划迁都洛阳，所以陵区选在了都城的正东偏南，后来迁都虽未实现，但洛阳一直是北宋的西京。按照</a:t>
            </a:r>
            <a:r>
              <a:rPr lang="en-US" sz="2800" smtClean="0">
                <a:ea typeface="华文楷体" pitchFamily="2" charset="-122"/>
              </a:rPr>
              <a:t>“</a:t>
            </a:r>
            <a:r>
              <a:rPr lang="zh-CN" altLang="en-US" sz="2800" smtClean="0"/>
              <a:t>音利</a:t>
            </a:r>
            <a:r>
              <a:rPr lang="en-US" sz="2800" smtClean="0">
                <a:ea typeface="华文楷体" pitchFamily="2" charset="-122"/>
              </a:rPr>
              <a:t>”</a:t>
            </a:r>
            <a:r>
              <a:rPr lang="zh-CN" altLang="en-US" sz="2800" smtClean="0"/>
              <a:t>的标准来衡量，北宋陵区东南有山来，西北有水来，东南高，西北低，确为上吉之穴。就每座陵墓而言，在构建时也都不是正南北（子午）朝向，而是丙壬朝向，</a:t>
            </a:r>
            <a:r>
              <a:rPr lang="en-US" sz="2800" smtClean="0">
                <a:ea typeface="华文楷体" pitchFamily="2" charset="-122"/>
              </a:rPr>
              <a:t>“</a:t>
            </a:r>
            <a:r>
              <a:rPr lang="zh-CN" altLang="en-US" sz="2800" smtClean="0"/>
              <a:t>诸陵南北轴线，率正北偏西约六度</a:t>
            </a:r>
            <a:r>
              <a:rPr lang="en-US" sz="2800" smtClean="0">
                <a:ea typeface="华文楷体" pitchFamily="2" charset="-122"/>
              </a:rPr>
              <a:t>”</a:t>
            </a:r>
            <a:r>
              <a:rPr lang="zh-CN" altLang="en-US" sz="2800" smtClean="0"/>
              <a:t>；各陵地势南高北低，由鹊台至陵台地平面是下坡，“尤其是永定、永昭陵，陵台顶面竟不高于鹊台处地面</a:t>
            </a:r>
            <a:r>
              <a:rPr lang="en-US" sz="2800" smtClean="0">
                <a:ea typeface="华文楷体" pitchFamily="2" charset="-122"/>
              </a:rPr>
              <a:t>”</a:t>
            </a:r>
            <a:r>
              <a:rPr lang="zh-CN" altLang="en-US" sz="2800" smtClean="0"/>
              <a:t>，这在中国历代建筑中是十分罕见的。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istrator\桌面\01北宋皇陵谷歌图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7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F:\陵寝20120328\陵寝讲座\《皇陵制度讲座》图示2013\3五代宋辽夏金皇陵\2北宋皇陵\08永昭陵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321050"/>
            <a:ext cx="4714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:\Documents and Settings\Administrator\桌面\图片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86688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3"/>
          <p:cNvSpPr>
            <a:spLocks noGrp="1"/>
          </p:cNvSpPr>
          <p:nvPr>
            <p:ph idx="4294967295"/>
          </p:nvPr>
        </p:nvSpPr>
        <p:spPr>
          <a:xfrm>
            <a:off x="0" y="214313"/>
            <a:ext cx="6572250" cy="6357937"/>
          </a:xfrm>
        </p:spPr>
        <p:txBody>
          <a:bodyPr/>
          <a:lstStyle/>
          <a:p>
            <a:r>
              <a:rPr lang="zh-CN" altLang="en-US" sz="2800" smtClean="0"/>
              <a:t>注重国姓音利，通常是宋朝选定陵穴的第一重要标准，如果局部地势不利，则须通过填筑等方式来弥补。</a:t>
            </a:r>
            <a:r>
              <a:rPr lang="en-US" altLang="zh-CN" sz="2800" smtClean="0"/>
              <a:t>《</a:t>
            </a:r>
            <a:r>
              <a:rPr lang="zh-CN" altLang="en-US" sz="2800" smtClean="0"/>
              <a:t>宋会要辑稿</a:t>
            </a:r>
            <a:r>
              <a:rPr lang="en-US" altLang="zh-CN" sz="2800" smtClean="0"/>
              <a:t>》</a:t>
            </a:r>
            <a:r>
              <a:rPr lang="zh-CN" altLang="en-US" sz="2800" smtClean="0"/>
              <a:t>记载，元丰四年（</a:t>
            </a:r>
            <a:r>
              <a:rPr lang="en-US" altLang="zh-CN" sz="2800" smtClean="0"/>
              <a:t>1081</a:t>
            </a:r>
            <a:r>
              <a:rPr lang="zh-CN" altLang="en-US" sz="2800" smtClean="0"/>
              <a:t>年）七月二十四日保章正、冯士安、魏成象等奏请：</a:t>
            </a:r>
            <a:r>
              <a:rPr lang="en-US" sz="2800" smtClean="0">
                <a:ea typeface="华文楷体" pitchFamily="2" charset="-122"/>
              </a:rPr>
              <a:t>“</a:t>
            </a:r>
            <a:r>
              <a:rPr lang="zh-CN" altLang="en-US" sz="2800" smtClean="0"/>
              <a:t>闻祖宗朝尝于永熙陵东西三男位筑堤以镇土，已获感应。今可于永厚陵及濮安懿王园东寅、卯、辰三位天柱寿山行镇土之术，仍乞于镇上堤逐方位以珍宝玉石为兽埋之</a:t>
            </a:r>
            <a:r>
              <a:rPr lang="en-US" sz="2800" smtClean="0">
                <a:ea typeface="华文楷体" pitchFamily="2" charset="-122"/>
              </a:rPr>
              <a:t>”</a:t>
            </a:r>
            <a:r>
              <a:rPr lang="zh-CN" altLang="en-US" sz="2800" smtClean="0"/>
              <a:t>。永裕、永泰二陵皇后陵的陵园四周地下</a:t>
            </a:r>
            <a:r>
              <a:rPr lang="en-US" altLang="zh-CN" sz="2800" smtClean="0"/>
              <a:t>1</a:t>
            </a:r>
            <a:r>
              <a:rPr lang="zh-CN" altLang="en-US" sz="2800" smtClean="0"/>
              <a:t>米处曾发现石十二时形象的石雕，永定陵西神墙外也曾发现过石狗，这些东西就是当年瘗埋的风水镇物。</a:t>
            </a:r>
          </a:p>
        </p:txBody>
      </p:sp>
      <p:pic>
        <p:nvPicPr>
          <p:cNvPr id="16387" name="Picture 2" descr="C:\Documents and Settings\Administrator\桌面\图片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0"/>
            <a:ext cx="2357437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Administrator\桌面\图片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3455988"/>
            <a:ext cx="2357437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/>
          <p:cNvSpPr>
            <a:spLocks noGrp="1"/>
          </p:cNvSpPr>
          <p:nvPr>
            <p:ph idx="4294967295"/>
          </p:nvPr>
        </p:nvSpPr>
        <p:spPr>
          <a:xfrm>
            <a:off x="0" y="142875"/>
            <a:ext cx="9001125" cy="5983288"/>
          </a:xfrm>
        </p:spPr>
        <p:txBody>
          <a:bodyPr/>
          <a:lstStyle/>
          <a:p>
            <a:r>
              <a:rPr lang="zh-CN" altLang="en-US" sz="3600" smtClean="0"/>
              <a:t>宋代处在中国古代帝王陵墓制度发展的徘徊时期，承袭汉唐之制而大为简化，并不是新制度的创始期；但作为一个王朝的重要礼制建筑群，巩义宋陵的传递作用却同样不容忽视。北宋“陵区制”、帝后分葬各建陵园等特征对于同期的西夏和后来的金、明、清等朝皇陵有直接影响；其陵园结构是明初凤阳皇陵、泗州祖陵的设计参照；在神道石刻制度、皇陵寺院建置等方面对于后代的传承也很明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42875" y="142875"/>
            <a:ext cx="9286875" cy="67151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sz="4200" b="1" dirty="0" smtClean="0"/>
              <a:t>1</a:t>
            </a:r>
            <a:r>
              <a:rPr lang="zh-CN" altLang="en-US" sz="4200" b="1" dirty="0" smtClean="0"/>
              <a:t>、“陵区制”的确立</a:t>
            </a:r>
            <a:endParaRPr lang="en-US" altLang="zh-CN" sz="42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CN" altLang="en-US" sz="3300" dirty="0" smtClean="0"/>
              <a:t>巩义宋陵是典型的陵区制，也是陵区制的最终确立时期。宋陵区域旧属巩县，景德元年（</a:t>
            </a:r>
            <a:r>
              <a:rPr lang="en-US" sz="3300" dirty="0" smtClean="0"/>
              <a:t>1004</a:t>
            </a:r>
            <a:r>
              <a:rPr lang="zh-CN" altLang="en-US" sz="3300" dirty="0" smtClean="0"/>
              <a:t>年），真宗诏置永安军以专奉陵寝，景德四年析巩、偃师、缑氏、登封四县之地设永安县，隶河南府。永安八陵不像汉唐帝陵那样可望不可及地分散，而是相对集中，在整体上属于嵩山山系西北、洛河东南的同一个自然地理区域。北宋各陵虽然各自独立，但在整体布局等方面却可以明显看出彼此之间的先后主从关系，按照</a:t>
            </a:r>
            <a:r>
              <a:rPr lang="en-US" sz="3300" dirty="0" smtClean="0"/>
              <a:t>“</a:t>
            </a:r>
            <a:r>
              <a:rPr lang="zh-CN" altLang="en-US" sz="3300" dirty="0" smtClean="0"/>
              <a:t>五音姓利</a:t>
            </a:r>
            <a:r>
              <a:rPr lang="en-US" sz="3300" dirty="0" smtClean="0"/>
              <a:t>”</a:t>
            </a:r>
            <a:r>
              <a:rPr lang="zh-CN" altLang="en-US" sz="3300" dirty="0" smtClean="0"/>
              <a:t>的原则，墓主以辈份和身份而定尊卑，自东南向西北递降，从总体上设定了子孙序列。陵区中首为西村三陵，自东南而西北依次为追封宣祖安陵、太祖永昌陵、太宗永熙陵；次为西村区北部的芝田镇真宗永定陵；再向东北为孝义（今巩义市区）仁宗永昭陵、英宗永厚陵；尊卑、世次，一目了然。西南部神宗永裕陵、哲宗永泰陵虽有另辟墓区的倾向，但从总体上看是附于诸陵之次位。</a:t>
            </a:r>
            <a:endParaRPr lang="zh-CN" alt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陵寝20120328\陵寝讲座\《皇陵制度讲座》图示2013\1秦汉皇陵\2西漢皇陵陵園制度\西汉十一陵分布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0"/>
            <a:ext cx="6072187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F:\陵寝20120328\陵寝讲座\《皇陵制度讲座》图示2013\2唐代皇陵\1關中十八陵概況\01唐关中十八陵分布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0"/>
            <a:ext cx="57102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Administrator\桌面\图片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114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2"/>
          <p:cNvSpPr>
            <a:spLocks noGrp="1"/>
          </p:cNvSpPr>
          <p:nvPr>
            <p:ph idx="4294967295"/>
          </p:nvPr>
        </p:nvSpPr>
        <p:spPr>
          <a:xfrm>
            <a:off x="-142875" y="214313"/>
            <a:ext cx="9286875" cy="6643687"/>
          </a:xfrm>
        </p:spPr>
        <p:txBody>
          <a:bodyPr/>
          <a:lstStyle/>
          <a:p>
            <a:pPr eaLnBrk="1" hangingPunct="1"/>
            <a:r>
              <a:rPr lang="zh-CN" altLang="en-US" smtClean="0"/>
              <a:t>陵区葬法既成制度，后世嗣皇帝若另择墓地便被疑为“非法”，这种行为往往被谏阻。宋仁宗驾崩后，英宗和皇太后都因考虑风水因素，曾拟在永安陵区之外别择佳穴卜建山陵。司马光对此明确反对，他上疏说：“夫阴阳之书，使人拘而多畏，至于丧葬，为害犹甚”；“国家自宣祖以来葬于永安百有余年，官私储偫，素皆有备，今改卜宅所，不惟县邑官司更须创置，亦恐大行皇帝神灵眷恋祖宗，未敢即安于新陵也”。可见，到北宋中期陵区制的观念已经颇有影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陵寝20120328\陵寝讲座\《皇陵制度讲座》图示2013\3五代宋辽夏金皇陵\2北宋皇陵\08永昭陵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桌面\08永昭陵后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内容占位符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929688" cy="3857625"/>
          </a:xfrm>
        </p:spPr>
        <p:txBody>
          <a:bodyPr/>
          <a:lstStyle/>
          <a:p>
            <a:r>
              <a:rPr lang="zh-CN" altLang="en-US" sz="3600" smtClean="0"/>
              <a:t>北宋皇陵卜建于洛河东南，嵩山、少室山之阴，今属河南省巩义市，在市区南部和西南。北宋皇陵制度有两个比较突出的特点，一是在总体上继承汉唐等前朝之制，鲜见创新；二是选址、定穴以及建筑设计十分尊崇以“五音姓利”说为代表的风水术。</a:t>
            </a:r>
          </a:p>
        </p:txBody>
      </p:sp>
      <p:pic>
        <p:nvPicPr>
          <p:cNvPr id="5123" name="Picture 3" descr="C:\Documents and Settings\Administrator\桌面\05永昌陵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9425"/>
            <a:ext cx="9144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/>
          </p:cNvSpPr>
          <p:nvPr>
            <p:ph idx="4294967295"/>
          </p:nvPr>
        </p:nvSpPr>
        <p:spPr>
          <a:xfrm>
            <a:off x="-285750" y="0"/>
            <a:ext cx="4643438" cy="6643688"/>
          </a:xfrm>
        </p:spPr>
        <p:txBody>
          <a:bodyPr/>
          <a:lstStyle/>
          <a:p>
            <a:pPr eaLnBrk="1" hangingPunct="1"/>
            <a:r>
              <a:rPr lang="zh-CN" altLang="en-US" sz="2800" smtClean="0"/>
              <a:t>和两宋并立的西夏诸王皆归葬于贺兰山下，见诸史载的有追尊太祖裕陵和太宗嘉陵，还有景宗（元昊）泰陵、毅宗安陵、惠宗献陵、崇宗显陵、仁宗寿陵、桓宗庄陵、襄宗康陵，神宗、献宗、末帝陵名失考。西夏王陵在今宁夏银川西北贺兰山中段东麓，南北长</a:t>
            </a:r>
            <a:r>
              <a:rPr lang="en-US" altLang="zh-CN" sz="2800" smtClean="0"/>
              <a:t>10</a:t>
            </a:r>
            <a:r>
              <a:rPr lang="zh-CN" altLang="en-US" sz="2800" smtClean="0"/>
              <a:t>余公里，总面积将近</a:t>
            </a:r>
            <a:r>
              <a:rPr lang="en-US" altLang="zh-CN" sz="2800" smtClean="0"/>
              <a:t>50</a:t>
            </a:r>
            <a:r>
              <a:rPr lang="zh-CN" altLang="en-US" sz="2800" smtClean="0"/>
              <a:t>平方公里。西夏王陵也是比较典型的陵区制；甚至有研究者认为，西夏诸陵也按角音所利，实行昭穆鱼贯式排葬。</a:t>
            </a:r>
          </a:p>
        </p:txBody>
      </p:sp>
      <p:pic>
        <p:nvPicPr>
          <p:cNvPr id="23555" name="Picture 2" descr="E:\陵寝20110518\陵寝讲座\《皇陵制度讲座》图示2011\3五代宋辽夏金皇陵\6西夏王陵\01西夏诸陵分布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0" y="0"/>
            <a:ext cx="4921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istrator\My Documents\陵寝论文\A已经发表陵寝\嵩山之阴的皇朝记忆\图6：西夏3号陵南神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9142413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内容占位符 2"/>
          <p:cNvSpPr>
            <a:spLocks noGrp="1"/>
          </p:cNvSpPr>
          <p:nvPr>
            <p:ph idx="4294967295"/>
          </p:nvPr>
        </p:nvSpPr>
        <p:spPr>
          <a:xfrm>
            <a:off x="4429125" y="357188"/>
            <a:ext cx="4714875" cy="5768975"/>
          </a:xfrm>
        </p:spPr>
        <p:txBody>
          <a:bodyPr/>
          <a:lstStyle/>
          <a:p>
            <a:r>
              <a:rPr lang="zh-CN" altLang="en-US" smtClean="0"/>
              <a:t>高宗南渡，偏安江左，皇陵局促于绍兴宝山，最终形成了南北两片墓葬区域，各陵墓规模甚小、规制简陋，称为“</a:t>
            </a:r>
            <a:r>
              <a:rPr lang="zh-TW" altLang="en-US" smtClean="0"/>
              <a:t>欑</a:t>
            </a:r>
            <a:r>
              <a:rPr lang="zh-CN" altLang="en-US" smtClean="0"/>
              <a:t>宫”，也是典型的陵区制。</a:t>
            </a:r>
          </a:p>
          <a:p>
            <a:endParaRPr lang="zh-CN" altLang="en-US" smtClean="0"/>
          </a:p>
        </p:txBody>
      </p:sp>
      <p:pic>
        <p:nvPicPr>
          <p:cNvPr id="25603" name="Picture 2" descr="F:\陵寝20120328\陵寝讲座\《皇陵制度讲座》图示2013\3五代宋辽夏金皇陵\3南宋皇陵\09南宋攒宫位次示意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8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陵寝20120328\陵寝讲座\《皇陵制度讲座》图示2013\3五代宋辽夏金皇陵\3南宋皇陵\01南宋皇陵南陵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150"/>
            <a:ext cx="91440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内容占位符 2"/>
          <p:cNvSpPr>
            <a:spLocks noGrp="1"/>
          </p:cNvSpPr>
          <p:nvPr>
            <p:ph idx="4294967295"/>
          </p:nvPr>
        </p:nvSpPr>
        <p:spPr>
          <a:xfrm>
            <a:off x="-357188" y="0"/>
            <a:ext cx="4143376" cy="6858000"/>
          </a:xfrm>
        </p:spPr>
        <p:txBody>
          <a:bodyPr/>
          <a:lstStyle/>
          <a:p>
            <a:pPr eaLnBrk="1" hangingPunct="1"/>
            <a:r>
              <a:rPr lang="zh-CN" altLang="en-US" sz="2800" smtClean="0"/>
              <a:t>金海陵王迁都燕京以后，又把历代祖宗陵墓自上京（今黑龙江阿城）迁到中都城西南的大房山。迁葬金陵在今北京市西南房山区西北</a:t>
            </a:r>
            <a:r>
              <a:rPr lang="en-US" altLang="zh-CN" sz="2800" smtClean="0"/>
              <a:t>10</a:t>
            </a:r>
            <a:r>
              <a:rPr lang="zh-CN" altLang="en-US" sz="2800" smtClean="0"/>
              <a:t>公里云峰山下，有太祖睿陵、太宗恭陵、世宗兴陵、章宗道陵等陵墓所在的主陵区，还有追封十帝之陵以及诸王陵区。其中主陵区各墓也是毗邻而葬，各陵间距不过旬丈之间，有明显的主从位次关系，也是典型的陵区制。</a:t>
            </a:r>
          </a:p>
        </p:txBody>
      </p:sp>
      <p:pic>
        <p:nvPicPr>
          <p:cNvPr id="27651" name="Picture 4" descr="C:\Documents and Settings\Administrator\桌面\图片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75" y="9525"/>
            <a:ext cx="538162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user\桌面\02睿陵01正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/>
          </p:cNvSpPr>
          <p:nvPr>
            <p:ph idx="4294967295"/>
          </p:nvPr>
        </p:nvSpPr>
        <p:spPr>
          <a:xfrm>
            <a:off x="-142875" y="0"/>
            <a:ext cx="5286375" cy="6126163"/>
          </a:xfrm>
        </p:spPr>
        <p:txBody>
          <a:bodyPr/>
          <a:lstStyle/>
          <a:p>
            <a:r>
              <a:rPr lang="zh-CN" altLang="en-US" smtClean="0"/>
              <a:t>明太祖自卜寿藏（孝陵）于钟山独龙阜，洪武十五年（</a:t>
            </a:r>
            <a:r>
              <a:rPr lang="en-US" altLang="zh-CN" smtClean="0"/>
              <a:t>1382</a:t>
            </a:r>
            <a:r>
              <a:rPr lang="zh-CN" altLang="en-US" smtClean="0"/>
              <a:t>年）九月先葬入当年八月病故的孝慈马皇后。洪武二十五年（</a:t>
            </a:r>
            <a:r>
              <a:rPr lang="en-US" altLang="zh-CN" smtClean="0"/>
              <a:t>1392</a:t>
            </a:r>
            <a:r>
              <a:rPr lang="zh-CN" altLang="en-US" smtClean="0"/>
              <a:t>年）八月，又将年未不惑即卒的懿文皇太子朱标葬于孝陵之东；随即立太子之子允炆为皇太孙，子孙昭穆，孝陵肇建伊始即已见总体排列规则的设想；但“靖难”之变改变了皇家统系，使明太祖最初的设想化为泡影。</a:t>
            </a:r>
          </a:p>
        </p:txBody>
      </p:sp>
      <p:pic>
        <p:nvPicPr>
          <p:cNvPr id="29699" name="Picture 3" descr="C:\Documents and Settings\Administrator\桌面\明孝陵平面示意图（江苏文物地图集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0"/>
            <a:ext cx="407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陵寝20120328\陵寝讲座\《皇陵制度讲座》图示2013\4明代皇陵\2－1南京孝陵\孝陵08享殿02东南角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0"/>
            <a:ext cx="628650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Administrator\桌面\图4：明东陵享殿前门、丹陛桥及享殿基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70275"/>
            <a:ext cx="644366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/>
          </p:cNvSpPr>
          <p:nvPr>
            <p:ph idx="4294967295"/>
          </p:nvPr>
        </p:nvSpPr>
        <p:spPr>
          <a:xfrm>
            <a:off x="-285750" y="0"/>
            <a:ext cx="4572000" cy="6429375"/>
          </a:xfrm>
        </p:spPr>
        <p:txBody>
          <a:bodyPr/>
          <a:lstStyle/>
          <a:p>
            <a:r>
              <a:rPr lang="zh-CN" altLang="en-US" sz="2800" smtClean="0"/>
              <a:t>明成祖奠定了明朝列帝共一陵区于昌平的基础，仁宗本意未必愿意随父葬北京，宣宗葬于长陵之东，昌平陵区乃正式确立。明十三陵以长陵为中心，子孙祔葬于同一兆域，有些设神道以达长陵，有些则自宗陵分之。除长陵外，其余诸陵均无望柱、石像生、龙凤门等设施，各陵属于自身的部分实际只有陵宫及神库、神厨等附属建筑，相对独立性远不如巩义宋陵。</a:t>
            </a:r>
          </a:p>
        </p:txBody>
      </p:sp>
      <p:pic>
        <p:nvPicPr>
          <p:cNvPr id="31747" name="Picture 2" descr="C:\Documents and Settings\Administrator\桌面\图片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6225" y="0"/>
            <a:ext cx="50577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陵寝20120328\陵寝讲座\《皇陵制度讲座》图示2013\5清代皇陵\2關內九陵陵園制度\03清代绘东陵陵寝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48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内容占位符 3"/>
          <p:cNvSpPr>
            <a:spLocks noGrp="1"/>
          </p:cNvSpPr>
          <p:nvPr>
            <p:ph idx="4294967295"/>
          </p:nvPr>
        </p:nvSpPr>
        <p:spPr>
          <a:xfrm>
            <a:off x="5857875" y="142875"/>
            <a:ext cx="3286125" cy="5983288"/>
          </a:xfrm>
        </p:spPr>
        <p:txBody>
          <a:bodyPr/>
          <a:lstStyle/>
          <a:p>
            <a:r>
              <a:rPr lang="zh-CN" altLang="en-US" smtClean="0"/>
              <a:t>清朝入关后继承了明朝昌平诸陵式的陵区制。清世祖亲卜遵化昌瑞山兆域，后即其地建成孝陵，圣祖随之而葬于东翼景陵，遵化陵区制开始确立。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4294967295"/>
          </p:nvPr>
        </p:nvSpPr>
        <p:spPr>
          <a:xfrm>
            <a:off x="4857750" y="0"/>
            <a:ext cx="4286250" cy="6643688"/>
          </a:xfrm>
        </p:spPr>
        <p:txBody>
          <a:bodyPr/>
          <a:lstStyle/>
          <a:p>
            <a:pPr eaLnBrk="1" hangingPunct="1"/>
            <a:r>
              <a:rPr lang="zh-CN" altLang="en-US" smtClean="0"/>
              <a:t>北宋皇陵兆域内分为四个墓葬区：东南部西村区三陵，为追尊宣祖安陵、太祖永昌陵、太宗永熙陵；中部芝田镇一陵，为真宗永定陵；东北部孝义镇二陵，为仁宗永昭陵、英宗永厚陵；西南部八陵羽林二陵，为神宗永裕陵、哲宗永泰陵；有“七帝八陵”之称。</a:t>
            </a:r>
          </a:p>
        </p:txBody>
      </p:sp>
      <p:pic>
        <p:nvPicPr>
          <p:cNvPr id="6147" name="Picture 4" descr="C:\Documents and Settings\Administrator\桌面\图片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7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/>
          </p:cNvSpPr>
          <p:nvPr>
            <p:ph idx="4294967295"/>
          </p:nvPr>
        </p:nvSpPr>
        <p:spPr>
          <a:xfrm>
            <a:off x="-142875" y="0"/>
            <a:ext cx="9286875" cy="6858000"/>
          </a:xfrm>
        </p:spPr>
        <p:txBody>
          <a:bodyPr/>
          <a:lstStyle/>
          <a:p>
            <a:r>
              <a:rPr lang="zh-CN" altLang="en-US" sz="2800" smtClean="0"/>
              <a:t>清世宗对遵化附近卜选万年吉地的风水不满意，由怡亲王允祥、总督高其倬等人在易州泰宁山太平峪选择了寿陵址，但不敢贸然开工，让文武官员讨论另处建陵“与古帝王规制典礼有无未合之处”。于是大学士九卿会议上奏：“易州及遵化州皆与京师密迩，实未为遥远”。皇帝“心始安”，乃开始在易州营建陵寝。清高宗即位后，考虑到若自己和后世子孙皆随父祖而建陵于易州陵区，则与遵化东陵之“孝陵、景陵日远日疏，不足以展孝思而申爱慕”，于是将自己的寿陵卜定于东陵界内。嘉庆元年（</a:t>
            </a:r>
            <a:r>
              <a:rPr lang="en-US" altLang="zh-CN" sz="2800" smtClean="0"/>
              <a:t>1796</a:t>
            </a:r>
            <a:r>
              <a:rPr lang="zh-CN" altLang="en-US" sz="2800" smtClean="0"/>
              <a:t>年），身为太上皇的高宗又念及“若嗣皇帝及孙曾辈因朕吉地，在东择建，则又与泰陵疏隔，亦非似续相继之意”，于是命将仁宗万年吉地卜于西陵界内。并预嘱：“至朕孙缵承统绪时，其吉地又当建在东陵界内。我朝景运庞鸿，庆衍瓜瓞，承承继继，各依昭穆次序，迭分东西，一脉相联，不致递推递远”。从而确定了清朝皇帝父子异陵区的祧葬之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陵寝20110518\陵寝讲座\《皇陵制度讲座》图示2011\5清代皇陵\2關內九陵陵園制度\04清东陵诸陵分布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25" y="0"/>
            <a:ext cx="55403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E:\陵寝20110518\陵寝讲座\《皇陵制度讲座》图示2011\5清代皇陵\2關內九陵陵園制度\05清西陵诸陵分布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90813"/>
            <a:ext cx="5857875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内容占位符 2"/>
          <p:cNvSpPr>
            <a:spLocks noGrp="1"/>
          </p:cNvSpPr>
          <p:nvPr>
            <p:ph idx="4294967295"/>
          </p:nvPr>
        </p:nvSpPr>
        <p:spPr>
          <a:xfrm>
            <a:off x="0" y="142875"/>
            <a:ext cx="9144000" cy="5983288"/>
          </a:xfrm>
        </p:spPr>
        <p:txBody>
          <a:bodyPr/>
          <a:lstStyle/>
          <a:p>
            <a:pPr eaLnBrk="1" hangingPunct="1"/>
            <a:r>
              <a:rPr lang="en-US" altLang="zh-CN" sz="3600" b="1" smtClean="0"/>
              <a:t>2</a:t>
            </a:r>
            <a:r>
              <a:rPr lang="zh-CN" altLang="en-US" sz="3600" b="1" smtClean="0"/>
              <a:t>、</a:t>
            </a:r>
            <a:r>
              <a:rPr lang="zh-CN" altLang="en-US" b="1" smtClean="0"/>
              <a:t>明中都皇陵、泗州祖陵中的巩义宋陵因素</a:t>
            </a:r>
            <a:endParaRPr lang="en-US" altLang="zh-CN" b="1" smtClean="0"/>
          </a:p>
          <a:p>
            <a:pPr eaLnBrk="1" hangingPunct="1"/>
            <a:r>
              <a:rPr lang="zh-CN" altLang="en-US" sz="2800" smtClean="0"/>
              <a:t>凤阳皇陵是明太祖父母之墓，在明中都城西南</a:t>
            </a:r>
            <a:r>
              <a:rPr lang="en-US" altLang="zh-CN" sz="2800" smtClean="0"/>
              <a:t>5</a:t>
            </a:r>
            <a:r>
              <a:rPr lang="zh-CN" altLang="en-US" sz="2800" smtClean="0"/>
              <a:t>公里的太平乡，陵冢东北距凤阳市约</a:t>
            </a:r>
            <a:r>
              <a:rPr lang="en-US" altLang="zh-CN" sz="2800" smtClean="0"/>
              <a:t>8</a:t>
            </a:r>
            <a:r>
              <a:rPr lang="zh-CN" altLang="en-US" sz="2800" smtClean="0"/>
              <a:t>公里。根据明代所修</a:t>
            </a:r>
            <a:r>
              <a:rPr lang="en-US" altLang="zh-CN" sz="2800" smtClean="0"/>
              <a:t>《</a:t>
            </a:r>
            <a:r>
              <a:rPr lang="zh-CN" altLang="en-US" sz="2800" smtClean="0"/>
              <a:t>大明会典</a:t>
            </a:r>
            <a:r>
              <a:rPr lang="en-US" altLang="zh-CN" sz="2800" smtClean="0"/>
              <a:t>》</a:t>
            </a:r>
            <a:r>
              <a:rPr lang="zh-CN" altLang="en-US" sz="2800" smtClean="0"/>
              <a:t>、</a:t>
            </a:r>
            <a:r>
              <a:rPr lang="en-US" altLang="zh-CN" sz="2800" smtClean="0"/>
              <a:t>《</a:t>
            </a:r>
            <a:r>
              <a:rPr lang="zh-CN" altLang="en-US" sz="2800" smtClean="0"/>
              <a:t>中都志</a:t>
            </a:r>
            <a:r>
              <a:rPr lang="en-US" altLang="zh-CN" sz="2800" smtClean="0"/>
              <a:t>》</a:t>
            </a:r>
            <a:r>
              <a:rPr lang="zh-CN" altLang="en-US" sz="2800" smtClean="0"/>
              <a:t>、</a:t>
            </a:r>
            <a:r>
              <a:rPr lang="en-US" altLang="zh-CN" sz="2800" smtClean="0"/>
              <a:t>《</a:t>
            </a:r>
            <a:r>
              <a:rPr lang="zh-CN" altLang="en-US" sz="2800" smtClean="0"/>
              <a:t>帝乡纪略</a:t>
            </a:r>
            <a:r>
              <a:rPr lang="en-US" altLang="zh-CN" sz="2800" smtClean="0"/>
              <a:t>》</a:t>
            </a:r>
            <a:r>
              <a:rPr lang="zh-CN" altLang="en-US" sz="2800" smtClean="0"/>
              <a:t>、</a:t>
            </a:r>
            <a:r>
              <a:rPr lang="en-US" altLang="zh-CN" sz="2800" smtClean="0"/>
              <a:t>《</a:t>
            </a:r>
            <a:r>
              <a:rPr lang="zh-CN" altLang="en-US" sz="2800" smtClean="0"/>
              <a:t>凤阳新书</a:t>
            </a:r>
            <a:r>
              <a:rPr lang="en-US" altLang="zh-CN" sz="2800" smtClean="0"/>
              <a:t>》</a:t>
            </a:r>
            <a:r>
              <a:rPr lang="zh-CN" altLang="en-US" sz="2800" smtClean="0"/>
              <a:t>等文献记载，凤阳皇陵座南朝北，自外而内由土城、砖城和内皇城共三重城垣构成。土城平面呈正方形，城周二十八里。砖城又名“皇陵城”，夯土胎芯，里外包砖，城周六里一百二十八步（明代一步准五尺），高二丈。砖城内部中央为内皇城，砖砌、外涂朱红。</a:t>
            </a:r>
            <a:r>
              <a:rPr lang="en-US" altLang="zh-CN" sz="2800" smtClean="0"/>
              <a:t>《</a:t>
            </a:r>
            <a:r>
              <a:rPr lang="zh-CN" altLang="en-US" sz="2800" smtClean="0"/>
              <a:t>中都志</a:t>
            </a:r>
            <a:r>
              <a:rPr lang="en-US" altLang="zh-CN" sz="2800" smtClean="0"/>
              <a:t>》</a:t>
            </a:r>
            <a:r>
              <a:rPr lang="zh-CN" altLang="en-US" sz="2800" smtClean="0"/>
              <a:t>记其制度云：“内皇城一座，周七十五丈，正殿九间，金门五间，东西庑各十一间，左、右角门二座，后红门三座，左、右角门二座。燎炉一座，碑亭二座。御桥正三座、左、右石桥二座，金水河一道”。今实测凤阳遗址皇陵土城平面为正方形，周长</a:t>
            </a:r>
            <a:r>
              <a:rPr lang="en-US" altLang="zh-CN" sz="2800" smtClean="0"/>
              <a:t>14.4</a:t>
            </a:r>
            <a:r>
              <a:rPr lang="zh-CN" altLang="en-US" sz="2800" smtClean="0"/>
              <a:t>公里；砖城南北长</a:t>
            </a:r>
            <a:r>
              <a:rPr lang="en-US" altLang="zh-CN" sz="2800" smtClean="0"/>
              <a:t>1100</a:t>
            </a:r>
            <a:r>
              <a:rPr lang="zh-CN" altLang="en-US" sz="2800" smtClean="0"/>
              <a:t>米、东西宽</a:t>
            </a:r>
            <a:r>
              <a:rPr lang="en-US" altLang="zh-CN" sz="2800" smtClean="0"/>
              <a:t>750</a:t>
            </a:r>
            <a:r>
              <a:rPr lang="zh-CN" altLang="en-US" sz="2800" smtClean="0"/>
              <a:t>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F:\陵寝20120328\陵寝讲座\《皇陵制度讲座》图示2013\4明代皇陵\1－1鳳陽皇陵\01鳳陽皇陵平面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内容占位符 2"/>
          <p:cNvSpPr>
            <a:spLocks noGrp="1"/>
          </p:cNvSpPr>
          <p:nvPr>
            <p:ph idx="4294967295"/>
          </p:nvPr>
        </p:nvSpPr>
        <p:spPr>
          <a:xfrm>
            <a:off x="-142875" y="214313"/>
            <a:ext cx="9144000" cy="5911850"/>
          </a:xfrm>
        </p:spPr>
        <p:txBody>
          <a:bodyPr/>
          <a:lstStyle/>
          <a:p>
            <a:r>
              <a:rPr lang="zh-CN" altLang="en-US" sz="2800" smtClean="0"/>
              <a:t>凤阳皇陵和巩义诸陵一样，建于平地，而不同于南京孝陵及以后有明诸陵卜建于山前，只是它与宋陵的风水凭依观念全然不同，</a:t>
            </a:r>
            <a:r>
              <a:rPr lang="en-US" sz="2800" smtClean="0">
                <a:ea typeface="华文楷体" pitchFamily="2" charset="-122"/>
              </a:rPr>
              <a:t>“</a:t>
            </a:r>
            <a:r>
              <a:rPr lang="zh-CN" altLang="en-US" sz="2800" smtClean="0"/>
              <a:t>五音姓利</a:t>
            </a:r>
            <a:r>
              <a:rPr lang="en-US" sz="2800" smtClean="0">
                <a:ea typeface="华文楷体" pitchFamily="2" charset="-122"/>
              </a:rPr>
              <a:t>”</a:t>
            </a:r>
            <a:r>
              <a:rPr lang="zh-CN" altLang="en-US" sz="2800" smtClean="0"/>
              <a:t>说在明初已无市场。身为佣佃的明太祖父母贫病而死，得田主宗兄惠地一块方得入土，因而凤阳皇陵没有、当时也不可能依风水术卜址。明太祖发达后，这里被附会为风水宝地，官府添建和改建也尽可能与同时的风水宗尚相吻合。皇陵封土以北约</a:t>
            </a:r>
            <a:r>
              <a:rPr lang="en-US" altLang="zh-CN" sz="2800" smtClean="0"/>
              <a:t>10</a:t>
            </a:r>
            <a:r>
              <a:rPr lang="zh-CN" altLang="en-US" sz="2800" smtClean="0"/>
              <a:t>公里有凤凰山，在中都城修建以前可以遥指为皇陵的龙脉所自来；中都城占据优越的地理位置拔地而起，却阻断了皇陵的龙脉。作为补救，只好使皇陵转向，凭依南侧大约</a:t>
            </a:r>
            <a:r>
              <a:rPr lang="en-US" altLang="zh-CN" sz="2800" smtClean="0"/>
              <a:t>10</a:t>
            </a:r>
            <a:r>
              <a:rPr lang="zh-CN" altLang="en-US" sz="2800" smtClean="0"/>
              <a:t>公里以外肉眼难于望见的善山、青山、离山诸小山，后来善山最终被确认是皇陵所凭依之山，并于嘉靖十年（</a:t>
            </a:r>
            <a:r>
              <a:rPr lang="en-US" altLang="zh-CN" sz="2800" smtClean="0"/>
              <a:t>1531</a:t>
            </a:r>
            <a:r>
              <a:rPr lang="zh-CN" altLang="en-US" sz="2800" smtClean="0"/>
              <a:t>年）封为“翔圣山”，从祀方泽坛。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C:\Documents and Settings\Administrator\桌面\图品片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60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C:\Documents and Settings\Administrator\桌面\图片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775" y="0"/>
            <a:ext cx="4975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内容占位符 2"/>
          <p:cNvSpPr>
            <a:spLocks noGrp="1"/>
          </p:cNvSpPr>
          <p:nvPr>
            <p:ph idx="4294967295"/>
          </p:nvPr>
        </p:nvSpPr>
        <p:spPr>
          <a:xfrm>
            <a:off x="-142875" y="0"/>
            <a:ext cx="9144000" cy="6858000"/>
          </a:xfrm>
        </p:spPr>
        <p:txBody>
          <a:bodyPr/>
          <a:lstStyle/>
          <a:p>
            <a:r>
              <a:rPr lang="zh-CN" altLang="en-US" sz="2800" smtClean="0"/>
              <a:t>从陵园的总体平面布局来看，凤阳明皇陵的方形城垣、城门四开、方形封土等是直接继承自巩义宋陵制度；但凤阳皇陵建筑物的具体排列与之也有明显的不同。首先，凤阳皇陵陵冢位于内皇城之外、整个陵园的后部，虽然还在纵轴线上，但却偏离了横轴线，最内一重城</a:t>
            </a:r>
            <a:r>
              <a:rPr lang="en-US" altLang="zh-CN" sz="2800" smtClean="0"/>
              <a:t>――</a:t>
            </a:r>
            <a:r>
              <a:rPr lang="zh-CN" altLang="en-US" sz="2800" smtClean="0"/>
              <a:t>内皇城的核心建筑是“皇堂”即享殿或献殿。其次，从三重城垣的功用来看，凤阳皇陵最外围的土城相当于宋陵的封域，也就是陵园的最外界限。中间的砖城亦即“皇陵城”包纳了封土和献殿，平面呈正方形，四面正中辟门，相当于宋陵四面神墙以内的“宫城”，但其规模大于北宋诸陵，并且砖城中又包含了神道石刻，显然也是一种变异。最里面内皇城中的建筑只有享殿和东西两庑，其实际功用仅相当于明孝陵以后诸陵陵宫中的一进庭院。凤阳皇陵与巩义宋陵相同，封土呈覆斗状，但现存封土底边平面为长方形，东西长约</a:t>
            </a:r>
            <a:r>
              <a:rPr lang="en-US" altLang="zh-CN" sz="2800" smtClean="0"/>
              <a:t>50</a:t>
            </a:r>
            <a:r>
              <a:rPr lang="zh-CN" altLang="en-US" sz="2800" smtClean="0"/>
              <a:t>、南北宽约</a:t>
            </a:r>
            <a:r>
              <a:rPr lang="en-US" altLang="zh-CN" sz="2800" smtClean="0"/>
              <a:t>30</a:t>
            </a:r>
            <a:r>
              <a:rPr lang="zh-CN" altLang="en-US" sz="2800" smtClean="0"/>
              <a:t>米，四角混圆，残高约</a:t>
            </a:r>
            <a:r>
              <a:rPr lang="en-US" altLang="zh-CN" sz="2800" smtClean="0"/>
              <a:t>5</a:t>
            </a:r>
            <a:r>
              <a:rPr lang="zh-CN" altLang="en-US" sz="2800" smtClean="0"/>
              <a:t>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F:\陵寝20120328\陵寝讲座\《皇陵制度讲座》图示2013\3五代宋辽夏金皇陵\2北宋皇陵\03宋永昭陵复原示意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 descr="C:\Documents and Settings\Administrator\桌面\图片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52625"/>
            <a:ext cx="27146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" descr="C:\Documents and Settings\Administrator\桌面\图片3－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4313" y="2000250"/>
            <a:ext cx="6389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内容占位符 2"/>
          <p:cNvSpPr>
            <a:spLocks noGrp="1"/>
          </p:cNvSpPr>
          <p:nvPr>
            <p:ph idx="4294967295"/>
          </p:nvPr>
        </p:nvSpPr>
        <p:spPr>
          <a:xfrm>
            <a:off x="-142875" y="357188"/>
            <a:ext cx="9072563" cy="5768975"/>
          </a:xfrm>
        </p:spPr>
        <p:txBody>
          <a:bodyPr/>
          <a:lstStyle/>
          <a:p>
            <a:r>
              <a:rPr lang="zh-CN" altLang="en-US" smtClean="0"/>
              <a:t>凤阳明皇陵主神道南北向、直而无弯，两旁设置石像生，与巩义宋陵完全一致，石像生的内容和装饰特征亦明显可见宋陵因素。凤阳皇陵石像生中保留了宋陵的虎和羊，马仍配以控马，但控马中却新添了长须文官的形象；取消了象及驯象奴、瑞禽浮雕、角端、蕃部客使等，宋陵南神门外的镇陵将军和神城内的内侍石像改置于神道；新增加了麒麟、狮子（巩义诸宋陵只有门狮）；石刻的形象和装饰均明显脱胎自巩义宋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Documents and Settings\user\桌面\0\明凤阳皇陵20041212\凤阳皇陵36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35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C:\Documents and Settings\user\桌面\0\宋永定陵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0"/>
            <a:ext cx="4214812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矩形 3"/>
          <p:cNvSpPr>
            <a:spLocks noChangeArrowheads="1"/>
          </p:cNvSpPr>
          <p:nvPr/>
        </p:nvSpPr>
        <p:spPr bwMode="auto">
          <a:xfrm>
            <a:off x="5929313" y="0"/>
            <a:ext cx="321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宋真宗永定陵文官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3"/>
          <p:cNvSpPr>
            <a:spLocks noGrp="1"/>
          </p:cNvSpPr>
          <p:nvPr>
            <p:ph idx="4294967295"/>
          </p:nvPr>
        </p:nvSpPr>
        <p:spPr>
          <a:xfrm>
            <a:off x="-142875" y="142875"/>
            <a:ext cx="9286875" cy="5983288"/>
          </a:xfrm>
        </p:spPr>
        <p:txBody>
          <a:bodyPr/>
          <a:lstStyle/>
          <a:p>
            <a:r>
              <a:rPr lang="zh-CN" altLang="en-US" sz="3600" smtClean="0"/>
              <a:t>与汉、唐等前代王朝相比，北宋皇陵制度鲜见创新，陵园平面呈方形、神门四开的布局继承了汉代以来的传统，封土为陵、帝后同兆域但异坟异穴异陵宫的做法源自西汉，上下宫分立、献殿设于上宫封土之南、南神门外为主神道等则仿自唐。可以说，从陵园基本布局和建置来看，北宋皇陵是对汉、唐皇陵有关制度的直接继承；就上下宫各自的祭祀功能以及皇陵在朝廷中的政治地位等方面来看，宋陵与唐陵差不多也完全一致，甚至上下宫名称都是沿用自唐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user\桌面\0\明凤阳皇陵20041212\凤阳皇陵38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857750" y="3244850"/>
            <a:ext cx="5715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宋太祖永昌陵武官</a:t>
            </a:r>
          </a:p>
        </p:txBody>
      </p:sp>
      <p:pic>
        <p:nvPicPr>
          <p:cNvPr id="44036" name="Picture 5" descr="C:\Documents and Settings\Administrator\桌面\永昌陵西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25" y="0"/>
            <a:ext cx="382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user\桌面\0\明凤阳皇陵20041212\凤阳皇陵41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4288"/>
            <a:ext cx="4429125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571875" y="2457450"/>
            <a:ext cx="642938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宋神宗永裕陵镇陵将军</a:t>
            </a:r>
          </a:p>
        </p:txBody>
      </p:sp>
      <p:pic>
        <p:nvPicPr>
          <p:cNvPr id="45060" name="Picture 4" descr="C:\Documents and Settings\Administrator\桌面\配图\图8d：宋神宗永裕陵镇陵将军（西列）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4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:\Documents and Settings\user\桌面\0\明凤阳皇陵20041212\凤阳皇陵42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2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5" descr="C:\Documents and Settings\user\桌面\0\6宋英宗永厚陵20051113\永厚陵西0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2863" y="0"/>
            <a:ext cx="4021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643438" y="3244850"/>
            <a:ext cx="571500" cy="3538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宋英宗永厚陵宫人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:\陵寝20110518\陵寝讲座\《皇陵制度讲座》图示2011\4明代皇陵\1－2盱眙祖陵\02明万历《河防一览图》中的祖陵部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F:\陵寝20120328\陵寝讲座\《皇陵制度讲座》图示2013\4明代皇陵\1－2盱眙祖陵\盱眙祖陵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1863" y="0"/>
            <a:ext cx="567213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C:\Documents and Settings\Administrator\桌面\01盱眙祖陵谷歌图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75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-142875" y="142875"/>
            <a:ext cx="9286875" cy="6715125"/>
          </a:xfrm>
          <a:ln>
            <a:solidFill>
              <a:schemeClr val="accent1"/>
            </a:solidFill>
          </a:ln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sz="3800" dirty="0" smtClean="0"/>
              <a:t>3</a:t>
            </a:r>
            <a:r>
              <a:rPr lang="zh-CN" altLang="en-US" sz="3800" dirty="0" smtClean="0"/>
              <a:t>、</a:t>
            </a:r>
            <a:r>
              <a:rPr lang="zh-CN" altLang="en-US" sz="3800" b="1" dirty="0" smtClean="0"/>
              <a:t>帝后分葬制对于清代皇太后陵制的启示</a:t>
            </a:r>
            <a:endParaRPr lang="en-US" altLang="zh-CN" sz="3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CN" altLang="en-US" sz="3300" dirty="0" smtClean="0"/>
              <a:t>宋永安诸陵中除宣祖、昭宪太后合葬于安陵外，其余都是帝后异坟异穴，皇后陵在帝陵北神墙外偏西，下宫之南，多位皇后祔葬者以距帝陵远近别卑尊，后祔葬的非原配皇后等人多葬于下宫之北；妃嫔祔葬制度不详。由于宋代无预建山陵之制，那些先于皇帝而死的皇后因丈夫墓穴未卜，只得祔于先代皇陵之后；若死于皇帝山陵既卜之后则在本夫陵园西北建陵。以宋初三陵为例：安陵玄宫内合葬宣祖和太祖太宗生母杜太后，陵园西北祔葬皇后有太祖贺皇后、王皇后，太宗符皇后、尹皇后；太祖永昌陵西北祔葬太祖宋皇后，真宗潘皇后；太宗永熙陵祔葬太宗元德李皇后、明德李皇后，真宗郭皇后。宋代这种帝后夫妻异陵园而葬的作法为历代皇陵所罕见。皇后祔葬一般不另立陵名，祔于本夫陵园的，即以帝陵名加后陵名之，如“永昌陵后陵”；祔葬先辈陵园者则单称为“某后园陵”。惟祔葬于永昌陵的太宗皇太子（即真宗）亡妻莒国夫人潘氏，于真宗即位后被追册为庄怀皇后（仁宗时改谥曰章怀），另定陵名曰“保泰”，是宋代皇后陵的一个特例。</a:t>
            </a:r>
            <a:endParaRPr lang="zh-CN" alt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Administrator\My Documents\陵寝论文\A已经发表陵寝\嵩山之阴的皇朝记忆\图3：宋真宗永定陵章献刘皇后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4363" y="0"/>
            <a:ext cx="59896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C:\Documents and Settings\Administrator\桌面\图品片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60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user\桌面\10永裕陵后陵（东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内容占位符 2"/>
          <p:cNvSpPr>
            <a:spLocks noGrp="1"/>
          </p:cNvSpPr>
          <p:nvPr>
            <p:ph idx="4294967295"/>
          </p:nvPr>
        </p:nvSpPr>
        <p:spPr>
          <a:xfrm>
            <a:off x="-142875" y="214313"/>
            <a:ext cx="9001125" cy="6072187"/>
          </a:xfrm>
        </p:spPr>
        <p:txBody>
          <a:bodyPr/>
          <a:lstStyle/>
          <a:p>
            <a:r>
              <a:rPr lang="zh-CN" altLang="en-US" sz="2800" smtClean="0"/>
              <a:t>清初太祖、太宗、世祖三朝皆帝后合葬，但其中只有太宗孝端皇后之葬是再启玄宫，其余皆是帝后同时入葬。康熙二十六年（</a:t>
            </a:r>
            <a:r>
              <a:rPr lang="en-US" altLang="zh-CN" sz="2800" smtClean="0"/>
              <a:t>1687</a:t>
            </a:r>
            <a:r>
              <a:rPr lang="zh-CN" altLang="en-US" sz="2800" smtClean="0"/>
              <a:t>年）十二月二十五日，清太宗庄妃、世祖生母、圣祖生祖母孝庄文皇后病故，遗嘱</a:t>
            </a:r>
            <a:r>
              <a:rPr lang="en-US" sz="2800" smtClean="0">
                <a:ea typeface="华文楷体" pitchFamily="2" charset="-122"/>
              </a:rPr>
              <a:t>“</a:t>
            </a:r>
            <a:r>
              <a:rPr lang="zh-CN" altLang="en-US" sz="2800" smtClean="0"/>
              <a:t>务于孝陵近地择吉安厝</a:t>
            </a:r>
            <a:r>
              <a:rPr lang="en-US" sz="2800" smtClean="0">
                <a:ea typeface="华文楷体" pitchFamily="2" charset="-122"/>
              </a:rPr>
              <a:t>”</a:t>
            </a:r>
            <a:r>
              <a:rPr lang="zh-CN" altLang="en-US" sz="2800" smtClean="0"/>
              <a:t>。清圣祖遵嘱，将太皇太后生前喜爱的慈宁宫搬迁至遵化陵区大红门外重建，康熙二十七年四月十九日将孝庄太后样宫暂安于原寝宫改建成的</a:t>
            </a:r>
            <a:r>
              <a:rPr lang="en-US" sz="2800" smtClean="0">
                <a:ea typeface="华文楷体" pitchFamily="2" charset="-122"/>
              </a:rPr>
              <a:t>“</a:t>
            </a:r>
            <a:r>
              <a:rPr lang="zh-CN" altLang="en-US" sz="2800" smtClean="0"/>
              <a:t>宝殿</a:t>
            </a:r>
            <a:r>
              <a:rPr lang="en-US" sz="2800" smtClean="0">
                <a:ea typeface="华文楷体" pitchFamily="2" charset="-122"/>
              </a:rPr>
              <a:t>”</a:t>
            </a:r>
            <a:r>
              <a:rPr lang="zh-CN" altLang="en-US" sz="2800" smtClean="0"/>
              <a:t>中。暂厝之地初称为</a:t>
            </a:r>
            <a:r>
              <a:rPr lang="en-US" sz="2800" smtClean="0">
                <a:ea typeface="华文楷体" pitchFamily="2" charset="-122"/>
              </a:rPr>
              <a:t>“</a:t>
            </a:r>
            <a:r>
              <a:rPr lang="zh-CN" altLang="en-US" sz="2800" smtClean="0"/>
              <a:t>暂行永设地方</a:t>
            </a:r>
            <a:r>
              <a:rPr lang="en-US" sz="2800" smtClean="0">
                <a:ea typeface="华文楷体" pitchFamily="2" charset="-122"/>
              </a:rPr>
              <a:t>”</a:t>
            </a:r>
            <a:r>
              <a:rPr lang="zh-CN" altLang="en-US" sz="2800" smtClean="0"/>
              <a:t>或</a:t>
            </a:r>
            <a:r>
              <a:rPr lang="en-US" sz="2800" smtClean="0">
                <a:ea typeface="华文楷体" pitchFamily="2" charset="-122"/>
              </a:rPr>
              <a:t>“</a:t>
            </a:r>
            <a:r>
              <a:rPr lang="zh-CN" altLang="en-US" sz="2800" smtClean="0"/>
              <a:t>暂行永设殿</a:t>
            </a:r>
            <a:r>
              <a:rPr lang="en-US" sz="2800" smtClean="0">
                <a:ea typeface="华文楷体" pitchFamily="2" charset="-122"/>
              </a:rPr>
              <a:t>”</a:t>
            </a:r>
            <a:r>
              <a:rPr lang="zh-CN" altLang="en-US" sz="2800" smtClean="0"/>
              <a:t>，后定名为</a:t>
            </a:r>
            <a:r>
              <a:rPr lang="en-US" sz="2800" smtClean="0">
                <a:ea typeface="华文楷体" pitchFamily="2" charset="-122"/>
              </a:rPr>
              <a:t>“</a:t>
            </a:r>
            <a:r>
              <a:rPr lang="zh-CN" altLang="en-US" sz="2800" smtClean="0"/>
              <a:t>暂安奉殿</a:t>
            </a:r>
            <a:r>
              <a:rPr lang="en-US" sz="2800" smtClean="0">
                <a:ea typeface="华文楷体" pitchFamily="2" charset="-122"/>
              </a:rPr>
              <a:t>”</a:t>
            </a:r>
            <a:r>
              <a:rPr lang="zh-CN" altLang="en-US" sz="2800" smtClean="0"/>
              <a:t>。雍正三年（</a:t>
            </a:r>
            <a:r>
              <a:rPr lang="en-US" altLang="zh-CN" sz="2800" smtClean="0"/>
              <a:t>1725</a:t>
            </a:r>
            <a:r>
              <a:rPr lang="zh-CN" altLang="en-US" sz="2800" smtClean="0"/>
              <a:t>年）二月，清世宗下令</a:t>
            </a:r>
            <a:r>
              <a:rPr lang="en-US" sz="2800" smtClean="0">
                <a:ea typeface="华文楷体" pitchFamily="2" charset="-122"/>
              </a:rPr>
              <a:t>“</a:t>
            </a:r>
            <a:r>
              <a:rPr lang="zh-CN" altLang="en-US" sz="2800" smtClean="0"/>
              <a:t>即暂安奉殿建为昭西陵</a:t>
            </a:r>
            <a:r>
              <a:rPr lang="en-US" sz="2800" smtClean="0">
                <a:ea typeface="华文楷体" pitchFamily="2" charset="-122"/>
              </a:rPr>
              <a:t>”</a:t>
            </a:r>
            <a:r>
              <a:rPr lang="zh-CN" altLang="en-US" sz="2800" smtClean="0"/>
              <a:t>。昭西陵之设彻底解决了孝庄文皇后的丧葬问题。建陵于东陵风水围墙外，命名为</a:t>
            </a:r>
            <a:r>
              <a:rPr lang="en-US" sz="2800" smtClean="0">
                <a:ea typeface="华文楷体" pitchFamily="2" charset="-122"/>
              </a:rPr>
              <a:t>“</a:t>
            </a:r>
            <a:r>
              <a:rPr lang="zh-CN" altLang="en-US" sz="2800" smtClean="0"/>
              <a:t>昭西陵</a:t>
            </a:r>
            <a:r>
              <a:rPr lang="en-US" sz="2800" smtClean="0">
                <a:ea typeface="华文楷体" pitchFamily="2" charset="-122"/>
              </a:rPr>
              <a:t>”</a:t>
            </a:r>
            <a:r>
              <a:rPr lang="zh-CN" altLang="en-US" sz="2800" smtClean="0"/>
              <a:t>，表明虽近在咫尺，却与孝陵、景陵不相统属；虽远去千里，却与盛京太宗昭陵仍属一体。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Administrator\My Documents\陵寝论文\A已经发表陵寝\嵩山之阴的皇朝记忆\图12：清孝庄文皇后昭西陵宫门、明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Documents and Settings\Administrator\桌面\图片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51138"/>
            <a:ext cx="5500688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Administrator\桌面\阳陵封土南面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0"/>
            <a:ext cx="6929437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内容占位符 2"/>
          <p:cNvSpPr>
            <a:spLocks noGrp="1"/>
          </p:cNvSpPr>
          <p:nvPr>
            <p:ph idx="4294967295"/>
          </p:nvPr>
        </p:nvSpPr>
        <p:spPr>
          <a:xfrm>
            <a:off x="-142875" y="642938"/>
            <a:ext cx="9144000" cy="5483225"/>
          </a:xfrm>
        </p:spPr>
        <p:txBody>
          <a:bodyPr/>
          <a:lstStyle/>
          <a:p>
            <a:r>
              <a:rPr lang="zh-CN" altLang="en-US" smtClean="0"/>
              <a:t>昭西陵开启了皇太后别葬的先例，自建暂安奉殿为始，凡皇帝先死并已入葬皇陵，玄宫石门既经封闭便永不再启，皇太后另行单独建陵。皇太后陵名为帝陵名加系方位，所以清朝皇陵之外还有孝东陵、泰东陵、昌西陵、慕东陵、定东陵等皇太后陵。太后陵无大碑楼、石像生、牌楼门等；除昭西陵、定东陵外，诸后陵不设神道碑亭；陵宫部分比帝陵降煞等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user\桌面\清孝东陵2011－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C:\Documents and Settings\Administrator\桌面\清泰东陵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75" y="0"/>
            <a:ext cx="4556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2" descr="F:\陵寝20120328\陵寝讲座\《皇陵制度讲座》图示2013\5清代皇陵\2關內九陵陵園制度\2－3泰陵\00清代绘泰陵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0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:\陵寝20120328\陵寝讲座\《皇陵制度讲座》图示2013\5清代皇陵\2關內九陵陵園制度\2－7定陵\定东陵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63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内容占位符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929688" cy="2928937"/>
          </a:xfrm>
        </p:spPr>
        <p:txBody>
          <a:bodyPr/>
          <a:lstStyle/>
          <a:p>
            <a:r>
              <a:rPr lang="zh-CN" altLang="en-US" smtClean="0"/>
              <a:t>清朝列帝妃嫔皆集中建园寝，各祔于所奉帝陵左右。关内九陵，七陵有妃园寝（或名“妃衙门”），孝、慕二陵没有妃衙门，但在孝东、慕东二座太后陵中兼葬诸妃嫔。清朝这种帝后妃嫔集中而葬的做法，应该是远法西汉而近效北宋。</a:t>
            </a:r>
          </a:p>
        </p:txBody>
      </p:sp>
      <p:pic>
        <p:nvPicPr>
          <p:cNvPr id="58371" name="Picture 2" descr="C:\Documents and Settings\Administrator\桌面\图13：清景陵妃园寝宝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2950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 descr="C:\Documents and Settings\Administrator\桌面\图片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913188"/>
            <a:ext cx="600075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6" descr="C:\Documents and Settings\Administrator\桌面\图16：清泰陵妃园寝宫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13"/>
            <a:ext cx="564356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7" descr="C:\Documents and Settings\Administrator\桌面\图片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8580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-214313" y="0"/>
            <a:ext cx="9358313" cy="6858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b="1" dirty="0" smtClean="0"/>
              <a:t>4</a:t>
            </a:r>
            <a:r>
              <a:rPr lang="zh-CN" altLang="en-US" b="1" dirty="0" smtClean="0"/>
              <a:t>、陵区寺院之制承先启后</a:t>
            </a:r>
            <a:endParaRPr lang="en-US" altLang="zh-CN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CN" altLang="en-US" sz="3300" dirty="0" smtClean="0"/>
              <a:t>据</a:t>
            </a:r>
            <a:r>
              <a:rPr lang="en-US" altLang="zh-CN" sz="3300" dirty="0" smtClean="0"/>
              <a:t>《</a:t>
            </a:r>
            <a:r>
              <a:rPr lang="zh-CN" altLang="en-US" sz="3300" dirty="0" smtClean="0"/>
              <a:t>洛阳伽蓝记</a:t>
            </a:r>
            <a:r>
              <a:rPr lang="en-US" altLang="zh-CN" sz="3300" dirty="0" smtClean="0"/>
              <a:t>》</a:t>
            </a:r>
            <a:r>
              <a:rPr lang="zh-CN" altLang="en-US" sz="3300" dirty="0" smtClean="0"/>
              <a:t>记载：一些东汉陵墓附近建有佛教寺院，“明帝崩，起祗洹于陵上，自此以后，百姓冢上或作浮屠焉”。这是关于皇家陵寝附建佛寺的最早记载，但尚未得考古资料实证。南朝梁三代皇陵以北建有佛寺则应该是事实。大同十年（</a:t>
            </a:r>
            <a:r>
              <a:rPr lang="en-US" sz="3300" dirty="0" smtClean="0"/>
              <a:t>544</a:t>
            </a:r>
            <a:r>
              <a:rPr lang="zh-CN" altLang="en-US" sz="3300" dirty="0" smtClean="0"/>
              <a:t>年）三月，梁武帝回乡祭陵，祭建陵（文帝）、修陵（已葬梁武帝皇后）毕，“于皇基寺设法会”。皇基寺在清代方志中名曰“皇业寺”，直到</a:t>
            </a:r>
            <a:r>
              <a:rPr lang="en-US" sz="3300" dirty="0" smtClean="0"/>
              <a:t>1950</a:t>
            </a:r>
            <a:r>
              <a:rPr lang="zh-CN" altLang="en-US" sz="3300" dirty="0" smtClean="0"/>
              <a:t>年代中期犹存，“离庄陵、修陵不过半里”。</a:t>
            </a:r>
            <a:endParaRPr lang="en-US" altLang="zh-CN" sz="33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CN" altLang="en-US" sz="3300" dirty="0" smtClean="0"/>
              <a:t>北宋永安陵区建寺院以追荐祖先形成定制。永安禅院，为安、昌、熙三陵所建；永定昭孝禅院奉供定、昭、厚三陵，一说在永定陵东南有罗汉寺，昭、厚二陵西北有昭孝寺；宁神寺则为裕、泰二陵所建。这些寺院皆在各帝陵的封域之外，一般都在本陵西北方。英宗落葬永厚陵，朝廷“赐英宗皇帝石记文于昭孝禅院”。这些寺院有赐田，房资，每年还有一至数个剃度名额，其职任就是于帝后忌、诞等日及节日作道场追荐功德、祈资冥福，不同于普通寺院。</a:t>
            </a:r>
            <a:endParaRPr lang="en-US" altLang="zh-CN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:\陵寝20120328\陵寝讲座\《皇陵制度讲座》图示2013\1三国南北朝参考\02南朝参考\08南朝梁武帝修陵麒麟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7875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内容占位符 2"/>
          <p:cNvSpPr>
            <a:spLocks noGrp="1"/>
          </p:cNvSpPr>
          <p:nvPr>
            <p:ph idx="4294967295"/>
          </p:nvPr>
        </p:nvSpPr>
        <p:spPr>
          <a:xfrm>
            <a:off x="-214313" y="0"/>
            <a:ext cx="9358313" cy="6858000"/>
          </a:xfrm>
        </p:spPr>
        <p:txBody>
          <a:bodyPr/>
          <a:lstStyle/>
          <a:p>
            <a:pPr eaLnBrk="1" hangingPunct="1"/>
            <a:r>
              <a:rPr lang="zh-CN" altLang="en-US" smtClean="0"/>
              <a:t>除明世宗等个案外，明朝帝后并不排斥佛教。明太祖因生活所迫曾在凤阳皇觉寺出家，寺中粮尽又作过游方僧；即位后曾亲注</a:t>
            </a:r>
            <a:r>
              <a:rPr lang="en-US" altLang="zh-CN" smtClean="0"/>
              <a:t>《</a:t>
            </a:r>
            <a:r>
              <a:rPr lang="zh-CN" altLang="en-US" smtClean="0"/>
              <a:t>金刚经</a:t>
            </a:r>
            <a:r>
              <a:rPr lang="en-US" altLang="zh-CN" smtClean="0"/>
              <a:t>》</a:t>
            </a:r>
            <a:r>
              <a:rPr lang="zh-CN" altLang="en-US" smtClean="0"/>
              <a:t>、序</a:t>
            </a:r>
            <a:r>
              <a:rPr lang="en-US" altLang="zh-CN" smtClean="0"/>
              <a:t>《</a:t>
            </a:r>
            <a:r>
              <a:rPr lang="zh-CN" altLang="en-US" smtClean="0"/>
              <a:t>心经</a:t>
            </a:r>
            <a:r>
              <a:rPr lang="en-US" altLang="zh-CN" smtClean="0"/>
              <a:t>》</a:t>
            </a:r>
            <a:r>
              <a:rPr lang="zh-CN" altLang="en-US" smtClean="0"/>
              <a:t>，洪武五年（</a:t>
            </a:r>
            <a:r>
              <a:rPr lang="en-US" altLang="zh-CN" smtClean="0"/>
              <a:t>1372</a:t>
            </a:r>
            <a:r>
              <a:rPr lang="zh-CN" altLang="en-US" smtClean="0"/>
              <a:t>年）正月在钟山大作法会。明朝帝后驾崩，通常都有斋僧荐扬之会，明成祖曾“徵尚师哈立麻于西番，寻命同灌顶大国师哈思巴啰等于灵谷寺建大斋，为高皇帝后资福，又命于山西五台寺资度仁孝皇后”。永乐二十二年（</a:t>
            </a:r>
            <a:r>
              <a:rPr lang="en-US" altLang="zh-CN" smtClean="0"/>
              <a:t>1424</a:t>
            </a:r>
            <a:r>
              <a:rPr lang="zh-CN" altLang="en-US" smtClean="0"/>
              <a:t>年）十月，仁宗“命礼部集僧道于庆寿等寺及灵济宫建荐扬大斋七昼夜，以太宗皇帝晏驾至此百日也”；类似活动曾举行多次。但南京明孝陵、北京十三陵范围内并没有明确的专门效力于皇陵荐福的寺院。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Administrator\桌面\待整理照片\苏沪浙201102资料\19南京灵谷寺20110226\DSC06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:\陵寝20120328\陵寝讲座\《皇陵制度讲座》图示2013\2唐代皇陵\2唐陵陵園結構\2高宗乾陵\高宗乾陵01陵园遗迹平面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97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C:\Documents and Settings\Administrator\桌面\图片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5150" y="0"/>
            <a:ext cx="60388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内容占位符 2"/>
          <p:cNvSpPr>
            <a:spLocks noGrp="1"/>
          </p:cNvSpPr>
          <p:nvPr>
            <p:ph idx="4294967295"/>
          </p:nvPr>
        </p:nvSpPr>
        <p:spPr>
          <a:xfrm>
            <a:off x="-142875" y="142875"/>
            <a:ext cx="9286875" cy="5983288"/>
          </a:xfrm>
        </p:spPr>
        <p:txBody>
          <a:bodyPr/>
          <a:lstStyle/>
          <a:p>
            <a:r>
              <a:rPr lang="zh-CN" altLang="en-US" sz="2800" smtClean="0"/>
              <a:t>清朝东西二陵附近各有一座皇家御用喇嘛寺庙。东陵隆福寺在今天津蓟县孙各庄乡葛山，旧有唐初始建、金泰和三年（</a:t>
            </a:r>
            <a:r>
              <a:rPr lang="en-US" altLang="zh-CN" sz="2800" smtClean="0"/>
              <a:t>1203</a:t>
            </a:r>
            <a:r>
              <a:rPr lang="zh-CN" altLang="en-US" sz="2800" smtClean="0"/>
              <a:t>年）吕卿云重修的寺庙，乾隆九年（</a:t>
            </a:r>
            <a:r>
              <a:rPr lang="en-US" altLang="zh-CN" sz="2800" smtClean="0"/>
              <a:t>1744</a:t>
            </a:r>
            <a:r>
              <a:rPr lang="zh-CN" altLang="en-US" sz="2800" smtClean="0"/>
              <a:t>年）敕令重修并建谒陵行宫于其西北，乾隆四十九年（</a:t>
            </a:r>
            <a:r>
              <a:rPr lang="en-US" altLang="zh-CN" sz="2800" smtClean="0"/>
              <a:t>1784</a:t>
            </a:r>
            <a:r>
              <a:rPr lang="zh-CN" altLang="en-US" sz="2800" smtClean="0"/>
              <a:t>年）再度重修，规模宏敞。北洋政府时期，隆福寺及行宫被破坏殆尽，现仅存遗址。西陵永福寺位于易县梁各庄行宫西旁，始建于乾隆五十二年（</a:t>
            </a:r>
            <a:r>
              <a:rPr lang="en-US" altLang="zh-CN" sz="2800" smtClean="0"/>
              <a:t>1787</a:t>
            </a:r>
            <a:r>
              <a:rPr lang="zh-CN" altLang="en-US" sz="2800" smtClean="0"/>
              <a:t>年），清高宗御制</a:t>
            </a:r>
            <a:r>
              <a:rPr lang="en-US" altLang="zh-CN" sz="2800" smtClean="0"/>
              <a:t>《</a:t>
            </a:r>
            <a:r>
              <a:rPr lang="zh-CN" altLang="en-US" sz="2800" smtClean="0"/>
              <a:t>敕建永福寺碑记</a:t>
            </a:r>
            <a:r>
              <a:rPr lang="en-US" altLang="zh-CN" sz="2800" smtClean="0"/>
              <a:t>》</a:t>
            </a:r>
            <a:r>
              <a:rPr lang="zh-CN" altLang="en-US" sz="2800" smtClean="0"/>
              <a:t>称其“例隆福寺而建也”，其地旧亦有无名小寺一区，新建后“屋凡八十楹”。永福寺今尚保存基本完好，并已修葺一新。其主体建筑为石拱桥及帆杆、山门兼天王殿、钟楼和鼓楼、大雄宝殿、十八级石阶、“福地香林”四柱三阙牌坊、御碑亭、普光明殿、宝云阁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Administrator\桌面\图片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F:\陵寝20120328\陵寝资料\16清代皇陵\清易县西陵200908\16永福寺20090815\永福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5338"/>
            <a:ext cx="9144000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内容占位符 2"/>
          <p:cNvSpPr>
            <a:spLocks noGrp="1"/>
          </p:cNvSpPr>
          <p:nvPr>
            <p:ph idx="4294967295"/>
          </p:nvPr>
        </p:nvSpPr>
        <p:spPr>
          <a:xfrm>
            <a:off x="-142875" y="571500"/>
            <a:ext cx="9286875" cy="3143250"/>
          </a:xfrm>
        </p:spPr>
        <p:txBody>
          <a:bodyPr/>
          <a:lstStyle/>
          <a:p>
            <a:r>
              <a:rPr lang="zh-CN" altLang="en-US" smtClean="0"/>
              <a:t>清代隆福、永福二寺的功能与宋朝陵寺不完全相同。永福寺各殿堂供奉诸佛神位与普通喇嘛庙并无不同，也没有供养帝后神牌以追荐功德。只是其庙中喇嘛凡逢陵上有祭祀活动时，须至隆恩殿西配殿颂经。此外，两寺还有佐助祭陵前斋戒的意义。</a:t>
            </a:r>
          </a:p>
        </p:txBody>
      </p:sp>
      <p:pic>
        <p:nvPicPr>
          <p:cNvPr id="67587" name="Picture 3" descr="F:\陵寝20120328\陵寝资料\16清代皇陵\清遵化东陵201103－04\东陵20110备用\孝7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1488"/>
            <a:ext cx="916622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F:\陵寝20120328\陵寝资料\16清代皇陵\清遵化东陵201103－04\03清景陵20110331\清景陵2011－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9142413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F:\陵寝20120328\陵寝资料\16清代皇陵\清易县西陵200908\07清慕陵20090814\清宣宗慕陵44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5338"/>
            <a:ext cx="9144000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内容占位符 2"/>
          <p:cNvSpPr>
            <a:spLocks noGrp="1"/>
          </p:cNvSpPr>
          <p:nvPr>
            <p:ph idx="4294967295"/>
          </p:nvPr>
        </p:nvSpPr>
        <p:spPr>
          <a:xfrm>
            <a:off x="-142875" y="214313"/>
            <a:ext cx="9286875" cy="6643687"/>
          </a:xfrm>
        </p:spPr>
        <p:txBody>
          <a:bodyPr/>
          <a:lstStyle/>
          <a:p>
            <a:pPr eaLnBrk="1" hangingPunct="1"/>
            <a:r>
              <a:rPr lang="en-US" altLang="zh-CN" smtClean="0"/>
              <a:t>5</a:t>
            </a:r>
            <a:r>
              <a:rPr lang="zh-CN" altLang="en-US" smtClean="0"/>
              <a:t>、</a:t>
            </a:r>
            <a:r>
              <a:rPr lang="zh-CN" altLang="en-US" b="1" smtClean="0"/>
              <a:t>宋陵石像生制度对明清皇陵石像生制度的影响</a:t>
            </a:r>
            <a:endParaRPr lang="en-US" altLang="zh-CN" b="1" smtClean="0"/>
          </a:p>
          <a:p>
            <a:pPr eaLnBrk="1" hangingPunct="1"/>
            <a:r>
              <a:rPr lang="zh-CN" altLang="en-US" smtClean="0"/>
              <a:t>石像生是东汉以来帝王陵墓前的重要标识物，大体上包括石望柱、石兽、石人三类。从有关文献记载来看，东汉帝王、官员的陵墓前已有象征仪仗的石像生。唐高宗乾陵开始石像生制度基本定型，乾陵神道石刻自南而北依次为望柱</a:t>
            </a:r>
            <a:r>
              <a:rPr lang="en-US" altLang="zh-CN" smtClean="0"/>
              <a:t>1</a:t>
            </a:r>
            <a:r>
              <a:rPr lang="zh-CN" altLang="en-US" smtClean="0"/>
              <a:t>对、翼马</a:t>
            </a:r>
            <a:r>
              <a:rPr lang="en-US" altLang="zh-CN" smtClean="0"/>
              <a:t>1</a:t>
            </a:r>
            <a:r>
              <a:rPr lang="zh-CN" altLang="en-US" smtClean="0"/>
              <a:t>对、驼鸟浮雕</a:t>
            </a:r>
            <a:r>
              <a:rPr lang="en-US" altLang="zh-CN" smtClean="0"/>
              <a:t>1</a:t>
            </a:r>
            <a:r>
              <a:rPr lang="zh-CN" altLang="en-US" smtClean="0"/>
              <a:t>对、马及控马</a:t>
            </a:r>
            <a:r>
              <a:rPr lang="en-US" altLang="zh-CN" smtClean="0"/>
              <a:t>5</a:t>
            </a:r>
            <a:r>
              <a:rPr lang="zh-CN" altLang="en-US" smtClean="0"/>
              <a:t>对、石人</a:t>
            </a:r>
            <a:r>
              <a:rPr lang="en-US" altLang="zh-CN" smtClean="0"/>
              <a:t>10</a:t>
            </a:r>
            <a:r>
              <a:rPr lang="zh-CN" altLang="en-US" smtClean="0"/>
              <a:t>对；陵宫朱雀门外还有蕃部客使像</a:t>
            </a:r>
            <a:r>
              <a:rPr lang="en-US" altLang="zh-CN" smtClean="0"/>
              <a:t>61</a:t>
            </a:r>
            <a:r>
              <a:rPr lang="zh-CN" altLang="en-US" smtClean="0"/>
              <a:t>件。此后，唐陵石像生内容及排列次序已经基本固定，即望柱、带翼神兽、朱雀或鸵鸟、石马、石人。从玄宗泰陵开始，石人改为文东武西，文官秉圭或笏，武官拄剑。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C:\Documents and Settings\Administrator\桌面\高宗乾陵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63838"/>
            <a:ext cx="91440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C:\Documents and Settings\Administrator\桌面\高宗乾陵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071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内容占位符 2"/>
          <p:cNvSpPr>
            <a:spLocks noGrp="1"/>
          </p:cNvSpPr>
          <p:nvPr>
            <p:ph idx="4294967295"/>
          </p:nvPr>
        </p:nvSpPr>
        <p:spPr>
          <a:xfrm>
            <a:off x="0" y="214313"/>
            <a:ext cx="9001125" cy="6643687"/>
          </a:xfrm>
        </p:spPr>
        <p:txBody>
          <a:bodyPr/>
          <a:lstStyle/>
          <a:p>
            <a:pPr eaLnBrk="1" hangingPunct="1"/>
            <a:r>
              <a:rPr lang="zh-CN" altLang="en-US" smtClean="0"/>
              <a:t>除追封宣祖的安陵神道石刻件数少、体态小以外，北宋永安诸陵石像生制度基本一致，自南而北依次为望柱一对、象及驯象奴一对、朱雀浮雕一对、角端一对、马及控马官二对、石虎二对、石羊二对、蕃部客使三对、武将二对、文臣二对。比诸唐代，宋陵不仅石兽内容更为丰富，开创了多种石兽立于墓前之制，石人皆以装束分出文武，而且文在武上（更靠近陵宫），蕃使也加入神道石人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F:\陵寝20120328\陵寝讲座\《皇陵制度讲座》图示2013\3五代宋辽夏金皇陵\2北宋皇陵\06永熙陵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5825"/>
            <a:ext cx="9144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/>
          <p:cNvSpPr>
            <a:spLocks noGrp="1"/>
          </p:cNvSpPr>
          <p:nvPr>
            <p:ph idx="4294967295"/>
          </p:nvPr>
        </p:nvSpPr>
        <p:spPr>
          <a:xfrm>
            <a:off x="-285750" y="0"/>
            <a:ext cx="7072313" cy="5786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zh-CN" altLang="en-US" sz="2800" smtClean="0"/>
              <a:t>     永定陵轴线正对少室山主峰，鹊台是陵园第一道门限，其北约</a:t>
            </a:r>
            <a:r>
              <a:rPr lang="en-US" altLang="zh-CN" sz="2800" smtClean="0"/>
              <a:t>140</a:t>
            </a:r>
            <a:r>
              <a:rPr lang="zh-CN" altLang="en-US" sz="2800" smtClean="0"/>
              <a:t>米处为乳台。乳台北为神道石刻，自南而北依次为望柱</a:t>
            </a:r>
            <a:r>
              <a:rPr lang="en-US" altLang="zh-CN" sz="2800" smtClean="0"/>
              <a:t>1</a:t>
            </a:r>
            <a:r>
              <a:rPr lang="zh-CN" altLang="en-US" sz="2800" smtClean="0"/>
              <a:t>对、象与驯象奴</a:t>
            </a:r>
            <a:r>
              <a:rPr lang="en-US" altLang="zh-CN" sz="2800" smtClean="0"/>
              <a:t>1</a:t>
            </a:r>
            <a:r>
              <a:rPr lang="zh-CN" altLang="en-US" sz="2800" smtClean="0"/>
              <a:t>对、瑞禽浮雕</a:t>
            </a:r>
            <a:r>
              <a:rPr lang="en-US" altLang="zh-CN" sz="2800" smtClean="0"/>
              <a:t>1</a:t>
            </a:r>
            <a:r>
              <a:rPr lang="zh-CN" altLang="en-US" sz="2800" smtClean="0"/>
              <a:t>对、角端</a:t>
            </a:r>
            <a:r>
              <a:rPr lang="en-US" altLang="zh-CN" sz="2800" smtClean="0"/>
              <a:t>1</a:t>
            </a:r>
            <a:r>
              <a:rPr lang="zh-CN" altLang="en-US" sz="2800" smtClean="0"/>
              <a:t>对、马与控马</a:t>
            </a:r>
            <a:r>
              <a:rPr lang="en-US" altLang="zh-CN" sz="2800" smtClean="0"/>
              <a:t>2</a:t>
            </a:r>
            <a:r>
              <a:rPr lang="zh-CN" altLang="en-US" sz="2800" smtClean="0"/>
              <a:t>对、虎</a:t>
            </a:r>
            <a:r>
              <a:rPr lang="en-US" altLang="zh-CN" sz="2800" smtClean="0"/>
              <a:t>2</a:t>
            </a:r>
            <a:r>
              <a:rPr lang="zh-CN" altLang="en-US" sz="2800" smtClean="0"/>
              <a:t>对、羊</a:t>
            </a:r>
            <a:r>
              <a:rPr lang="en-US" altLang="zh-CN" sz="2800" smtClean="0"/>
              <a:t>2</a:t>
            </a:r>
            <a:r>
              <a:rPr lang="zh-CN" altLang="en-US" sz="2800" smtClean="0"/>
              <a:t>对、蕃部客使</a:t>
            </a:r>
            <a:r>
              <a:rPr lang="en-US" altLang="zh-CN" sz="2800" smtClean="0"/>
              <a:t>3</a:t>
            </a:r>
            <a:r>
              <a:rPr lang="zh-CN" altLang="en-US" sz="2800" smtClean="0"/>
              <a:t>对，武将</a:t>
            </a:r>
            <a:r>
              <a:rPr lang="en-US" altLang="zh-CN" sz="2800" smtClean="0"/>
              <a:t>2</a:t>
            </a:r>
            <a:r>
              <a:rPr lang="zh-CN" altLang="en-US" sz="2800" smtClean="0"/>
              <a:t>对、文臣</a:t>
            </a:r>
            <a:r>
              <a:rPr lang="en-US" altLang="zh-CN" sz="2800" smtClean="0"/>
              <a:t>2</a:t>
            </a:r>
            <a:r>
              <a:rPr lang="zh-CN" altLang="en-US" sz="2800" smtClean="0"/>
              <a:t>对，总计石人兽</a:t>
            </a:r>
            <a:r>
              <a:rPr lang="en-US" altLang="zh-CN" sz="2800" smtClean="0"/>
              <a:t>16</a:t>
            </a:r>
            <a:r>
              <a:rPr lang="zh-CN" altLang="en-US" sz="2800" smtClean="0"/>
              <a:t>对（组）。乳台至宫墙间距约为</a:t>
            </a:r>
            <a:r>
              <a:rPr lang="en-US" altLang="zh-CN" sz="2800" smtClean="0"/>
              <a:t>140</a:t>
            </a:r>
            <a:r>
              <a:rPr lang="zh-CN" altLang="en-US" sz="2800" smtClean="0"/>
              <a:t>米，石像生横间距</a:t>
            </a:r>
            <a:r>
              <a:rPr lang="en-US" altLang="zh-CN" sz="2800" smtClean="0"/>
              <a:t>42.7</a:t>
            </a:r>
            <a:r>
              <a:rPr lang="zh-CN" altLang="en-US" sz="2800" smtClean="0"/>
              <a:t>米。陵宫城平面呈正方形，边长约</a:t>
            </a:r>
            <a:r>
              <a:rPr lang="en-US" altLang="zh-CN" sz="2800" smtClean="0"/>
              <a:t>230</a:t>
            </a:r>
            <a:r>
              <a:rPr lang="zh-CN" altLang="en-US" sz="2800" smtClean="0"/>
              <a:t>米，四面正中辟门，四隅各建角阙。四神门外各有</a:t>
            </a:r>
            <a:r>
              <a:rPr lang="en-US" altLang="zh-CN" sz="2800" smtClean="0"/>
              <a:t>1</a:t>
            </a:r>
            <a:r>
              <a:rPr lang="zh-CN" altLang="en-US" sz="2800" smtClean="0"/>
              <a:t>对门狮，其中南神门之狮作行走状、狮北近门处另有</a:t>
            </a:r>
            <a:r>
              <a:rPr lang="en-US" altLang="zh-CN" sz="2800" smtClean="0"/>
              <a:t>1</a:t>
            </a:r>
            <a:r>
              <a:rPr lang="zh-CN" altLang="en-US" sz="2800" smtClean="0"/>
              <a:t>对石雕镇陵将军，其余三门狮为蹲坐姿。城内正中为方型覆斗状陵台，底边为正方形，边长约</a:t>
            </a:r>
            <a:r>
              <a:rPr lang="en-US" altLang="zh-CN" sz="2800" smtClean="0"/>
              <a:t>51.7</a:t>
            </a:r>
            <a:r>
              <a:rPr lang="zh-CN" altLang="en-US" sz="2800" smtClean="0"/>
              <a:t>米。南神门内侧和陵台前各置石雕宫人</a:t>
            </a:r>
            <a:r>
              <a:rPr lang="en-US" altLang="zh-CN" sz="2800" smtClean="0"/>
              <a:t>1</a:t>
            </a:r>
            <a:r>
              <a:rPr lang="zh-CN" altLang="en-US" sz="2800" smtClean="0"/>
              <a:t>对，推测其间空地为献殿所在。</a:t>
            </a:r>
          </a:p>
        </p:txBody>
      </p:sp>
      <p:pic>
        <p:nvPicPr>
          <p:cNvPr id="10243" name="Picture 2" descr="C:\Documents and Settings\Administrator\桌面\02宋永定陵陵园平面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75" y="0"/>
            <a:ext cx="252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:\陵寝20120328\陵寝讲座\《皇陵制度讲座》图示2013\3五代宋辽夏金皇陵\2北宋皇陵\08永昭陵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6050"/>
            <a:ext cx="91440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内容占位符 2"/>
          <p:cNvSpPr>
            <a:spLocks noGrp="1"/>
          </p:cNvSpPr>
          <p:nvPr>
            <p:ph idx="4294967295"/>
          </p:nvPr>
        </p:nvSpPr>
        <p:spPr>
          <a:xfrm>
            <a:off x="0" y="142875"/>
            <a:ext cx="8929688" cy="5983288"/>
          </a:xfrm>
        </p:spPr>
        <p:txBody>
          <a:bodyPr/>
          <a:lstStyle/>
          <a:p>
            <a:r>
              <a:rPr lang="zh-CN" altLang="en-US" smtClean="0"/>
              <a:t>明凤阳皇陵石象生制度是对巩义宋陵石象生制度的直接继承和发展，南京明孝陵和中都皇陵一样不再设置翼马、朱雀浮雕、角端、蕃部客使，并且取销了羊、虎；恢复了象、保留了马，但取销了驯象奴和控马；新增加了骆驼、獬豸；保留了明初二陵望柱夹列于石像生之间的排列方式。从孝陵开始，明清皇陵石像生中石兽、石人的基本形式已经固定；确立了石兽每种两对，一对蹲坐或跪卧、另一对伫立的形式。北京长陵石像生中石兽的内容和排列方式源自孝陵，在石人中增列了两对勋爵形象；但恢复了唐宋诸陵以望柱列于石像生之前为导引的做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:\陵寝20120328\陵寝讲座\《皇陵制度讲座》图示2013\4明代皇陵\2－1南京孝陵\明孝陵主体建筑示意图（江苏文物地图集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 descr="C:\Documents and Settings\Administrator\桌面\配图\图7c：明孝陵文官（东列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0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2" descr="C:\Documents and Settings\Administrator\桌面\配图\图8e：明孝陵武将（东列）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0"/>
            <a:ext cx="432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Documents and Settings\Administrator\桌面\配图\图6h：明长陵望柱（自南向北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500313" y="6000750"/>
            <a:ext cx="43576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明太宗长陵神道石刻</a:t>
            </a:r>
            <a:endParaRPr lang="zh-CN" altLang="en-US" sz="3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C:\Documents and Settings\Administrator\桌面\配图\图7d：明长陵文官（东列1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0"/>
            <a:ext cx="3189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7" descr="C:\Documents and Settings\Administrator\桌面\配图\图10：明长陵勋官（西列1）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7725" y="0"/>
            <a:ext cx="3216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2" descr="C:\Documents and Settings\Administrator\桌面\图片2其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06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C:\Documents and Settings\Administrator\桌面\明显陵07神道石刻02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214563" y="142875"/>
            <a:ext cx="48577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明钟祥显陵神道石像生</a:t>
            </a:r>
            <a:endParaRPr lang="zh-CN" altLang="en-US" sz="3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内容占位符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r>
              <a:rPr lang="zh-CN" altLang="en-US" smtClean="0"/>
              <a:t>清朝关内皇陵的石像生制度则以明代为蓝本参酌损益而制定，清世祖孝陵神道石刻，自南而北为望柱</a:t>
            </a:r>
            <a:r>
              <a:rPr lang="en-US" altLang="zh-CN" smtClean="0"/>
              <a:t>1</a:t>
            </a:r>
            <a:r>
              <a:rPr lang="zh-CN" altLang="en-US" smtClean="0"/>
              <a:t>对，狮子、狻猊、骆驼、象、麒麟、马各</a:t>
            </a:r>
            <a:r>
              <a:rPr lang="en-US" altLang="zh-CN" smtClean="0"/>
              <a:t>2</a:t>
            </a:r>
            <a:r>
              <a:rPr lang="zh-CN" altLang="en-US" smtClean="0"/>
              <a:t>对，均前蹲或卧，后立；武将、文臣各</a:t>
            </a:r>
            <a:r>
              <a:rPr lang="en-US" altLang="zh-CN" smtClean="0"/>
              <a:t>3</a:t>
            </a:r>
            <a:r>
              <a:rPr lang="zh-CN" altLang="en-US" smtClean="0"/>
              <a:t>对，总计</a:t>
            </a:r>
            <a:r>
              <a:rPr lang="en-US" altLang="zh-CN" smtClean="0"/>
              <a:t>18</a:t>
            </a:r>
            <a:r>
              <a:rPr lang="zh-CN" altLang="en-US" smtClean="0"/>
              <a:t>对，石人皆着满装。圣祖景陵石象生</a:t>
            </a:r>
            <a:r>
              <a:rPr lang="en-US" altLang="zh-CN" smtClean="0"/>
              <a:t>5</a:t>
            </a:r>
            <a:r>
              <a:rPr lang="zh-CN" altLang="en-US" smtClean="0"/>
              <a:t>对，为狮、象、马、武将、文臣各</a:t>
            </a:r>
            <a:r>
              <a:rPr lang="en-US" altLang="zh-CN" smtClean="0"/>
              <a:t>1</a:t>
            </a:r>
            <a:r>
              <a:rPr lang="zh-CN" altLang="en-US" smtClean="0"/>
              <a:t>对，皆立，前导以望柱。世宗泰陵石象生制度同景陵。高宗裕陵设石像生</a:t>
            </a:r>
            <a:r>
              <a:rPr lang="en-US" altLang="zh-CN" smtClean="0"/>
              <a:t>8</a:t>
            </a:r>
            <a:r>
              <a:rPr lang="zh-CN" altLang="en-US" smtClean="0"/>
              <a:t>对，为狮、狻猊、骆驼、象、麒麟、马、文臣、武将各</a:t>
            </a:r>
            <a:r>
              <a:rPr lang="en-US" altLang="zh-CN" smtClean="0"/>
              <a:t>1</a:t>
            </a:r>
            <a:r>
              <a:rPr lang="zh-CN" altLang="en-US" smtClean="0"/>
              <a:t>对，皆立。仁宗昌陵石象生制度同景陵。宣宗慕陵不设石像生，亦无望柱。文宗定陵石象生制度同景陵。穆宗惠陵、德宗崇陵皆不设石像生，但保留望柱</a:t>
            </a:r>
            <a:r>
              <a:rPr lang="en-US" altLang="zh-CN" smtClean="0"/>
              <a:t>1</a:t>
            </a:r>
            <a:r>
              <a:rPr lang="zh-CN" altLang="en-US" smtClean="0"/>
              <a:t>对。从石像生的内容和排列方式上，可以明显看出宋、明、清三代帝陵一脉传承演化的轨迹。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Documents and Settings\user\桌面\清孝陵2011－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 descr="F:\陵寝20120328\陵寝资料\16清代皇陵\清遵化东陵201103－04\01清孝陵201103－04\孝陵2石像生\清孝陵2011－138西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4" descr="F:\陵寝20120328\陵寝资料\16清代皇陵\清遵化东陵201103－04\01清孝陵201103－04\孝陵2石像生\清孝陵2011－125西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857500" y="0"/>
            <a:ext cx="3429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清世祖孝陵神道石人</a:t>
            </a:r>
            <a:endParaRPr lang="zh-CN" alt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陵寝20120328\陵寝讲座\《皇陵制度讲座》图示2013\3五代宋辽夏金皇陵\2北宋皇陵\07永定陵后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08425"/>
            <a:ext cx="50482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F:\陵寝20120328\陵寝讲座\《皇陵制度讲座》图示2013\3五代宋辽夏金皇陵\2北宋皇陵\07永定陵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0"/>
            <a:ext cx="6929437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F:\陵寝20120328\陵寝资料\16清代皇陵\清遵化东陵201103－04\03清景陵20110331\清景陵2011－16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857500" y="6215063"/>
            <a:ext cx="3643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清圣祖景陵神道石兽</a:t>
            </a:r>
            <a:endParaRPr lang="zh-CN" alt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:\陵寝20120328\陵寝讲座\《皇陵制度讲座》图示2013\5清代皇陵\2關內九陵陵園制度\2－4裕陵\清裕陵2011－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Documents and Settings\Administrator\桌面\清仁宗昌陵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643188" y="500063"/>
            <a:ext cx="40005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清仁宗昌陵神道石刻</a:t>
            </a:r>
            <a:endParaRPr lang="zh-CN" altLang="en-US" sz="32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Documents and Settings\Administrator\桌面\清裕陵2011－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6146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矩形 2"/>
          <p:cNvSpPr>
            <a:spLocks noChangeArrowheads="1"/>
          </p:cNvSpPr>
          <p:nvPr/>
        </p:nvSpPr>
        <p:spPr bwMode="auto">
          <a:xfrm>
            <a:off x="1785938" y="1000125"/>
            <a:ext cx="542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8000" b="1">
                <a:solidFill>
                  <a:srgbClr val="0070C0"/>
                </a:solidFill>
              </a:rPr>
              <a:t>  谢谢各位！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/>
          <p:cNvSpPr>
            <a:spLocks noGrp="1"/>
          </p:cNvSpPr>
          <p:nvPr>
            <p:ph idx="4294967295"/>
          </p:nvPr>
        </p:nvSpPr>
        <p:spPr>
          <a:xfrm>
            <a:off x="-142875" y="0"/>
            <a:ext cx="9429750" cy="6643688"/>
          </a:xfrm>
        </p:spPr>
        <p:txBody>
          <a:bodyPr/>
          <a:lstStyle/>
          <a:p>
            <a:r>
              <a:rPr lang="zh-CN" altLang="en-US" smtClean="0"/>
              <a:t>真宗陵宫西北有三座祔葬皇后陵，分别为章献刘皇后、章懿李皇后和章惠杨皇后。刘皇后陵乳台在帝陵西北角阙以北约</a:t>
            </a:r>
            <a:r>
              <a:rPr lang="en-US" altLang="zh-CN" smtClean="0"/>
              <a:t>100</a:t>
            </a:r>
            <a:r>
              <a:rPr lang="zh-CN" altLang="en-US" smtClean="0"/>
              <a:t>米处，规模约为帝陵的四分之一。乳台至南神门</a:t>
            </a:r>
            <a:r>
              <a:rPr lang="en-US" altLang="zh-CN" smtClean="0"/>
              <a:t>65</a:t>
            </a:r>
            <a:r>
              <a:rPr lang="zh-CN" altLang="en-US" smtClean="0"/>
              <a:t>米，神道石刻有望柱</a:t>
            </a:r>
            <a:r>
              <a:rPr lang="en-US" altLang="zh-CN" smtClean="0"/>
              <a:t>1</a:t>
            </a:r>
            <a:r>
              <a:rPr lang="zh-CN" altLang="en-US" smtClean="0"/>
              <a:t>对、马与控马</a:t>
            </a:r>
            <a:r>
              <a:rPr lang="en-US" altLang="zh-CN" smtClean="0"/>
              <a:t>1</a:t>
            </a:r>
            <a:r>
              <a:rPr lang="zh-CN" altLang="en-US" smtClean="0"/>
              <a:t>对、虎</a:t>
            </a:r>
            <a:r>
              <a:rPr lang="en-US" altLang="zh-CN" smtClean="0"/>
              <a:t>2</a:t>
            </a:r>
            <a:r>
              <a:rPr lang="zh-CN" altLang="en-US" smtClean="0"/>
              <a:t>对、羊</a:t>
            </a:r>
            <a:r>
              <a:rPr lang="en-US" altLang="zh-CN" smtClean="0"/>
              <a:t>2</a:t>
            </a:r>
            <a:r>
              <a:rPr lang="zh-CN" altLang="en-US" smtClean="0"/>
              <a:t>对、武将</a:t>
            </a:r>
            <a:r>
              <a:rPr lang="en-US" altLang="zh-CN" smtClean="0"/>
              <a:t>1</a:t>
            </a:r>
            <a:r>
              <a:rPr lang="zh-CN" altLang="en-US" smtClean="0"/>
              <a:t>对、文臣</a:t>
            </a:r>
            <a:r>
              <a:rPr lang="en-US" altLang="zh-CN" smtClean="0"/>
              <a:t>1</a:t>
            </a:r>
            <a:r>
              <a:rPr lang="zh-CN" altLang="en-US" smtClean="0"/>
              <a:t>对。陵宫城边长约</a:t>
            </a:r>
            <a:r>
              <a:rPr lang="en-US" altLang="zh-CN" smtClean="0"/>
              <a:t>110</a:t>
            </a:r>
            <a:r>
              <a:rPr lang="zh-CN" altLang="en-US" smtClean="0"/>
              <a:t>米，四神门外各有石狮</a:t>
            </a:r>
            <a:r>
              <a:rPr lang="en-US" altLang="zh-CN" smtClean="0"/>
              <a:t>1</a:t>
            </a:r>
            <a:r>
              <a:rPr lang="zh-CN" altLang="en-US" smtClean="0"/>
              <a:t>对，陵台封土底部边长</a:t>
            </a:r>
            <a:r>
              <a:rPr lang="en-US" altLang="zh-CN" smtClean="0"/>
              <a:t>24</a:t>
            </a:r>
            <a:r>
              <a:rPr lang="zh-CN" altLang="en-US" smtClean="0"/>
              <a:t>、高</a:t>
            </a:r>
            <a:r>
              <a:rPr lang="en-US" altLang="zh-CN" smtClean="0"/>
              <a:t>8.9</a:t>
            </a:r>
            <a:r>
              <a:rPr lang="zh-CN" altLang="en-US" smtClean="0"/>
              <a:t>米。</a:t>
            </a:r>
          </a:p>
          <a:p>
            <a:r>
              <a:rPr lang="zh-CN" altLang="en-US" smtClean="0"/>
              <a:t>宋陵上宫为陵宫，是陵墓所在；下宫为寝宫，供奉墓主饮食起居。下宫在帝后陵宫西北方，多位皇后祔葬者有的皇后陵建在下宫以北。永定陵下宫在章献刘皇后陵正北、章懿李皇后和章惠杨皇后二陵以南，现存门狮一对。钻探永定陵下宫平面呈长方形，南北长约</a:t>
            </a:r>
            <a:r>
              <a:rPr lang="en-US" altLang="zh-CN" smtClean="0"/>
              <a:t>170</a:t>
            </a:r>
            <a:r>
              <a:rPr lang="zh-CN" altLang="en-US" smtClean="0"/>
              <a:t>、东西宽约</a:t>
            </a:r>
            <a:r>
              <a:rPr lang="en-US" altLang="zh-CN" smtClean="0"/>
              <a:t>140</a:t>
            </a:r>
            <a:r>
              <a:rPr lang="zh-CN" altLang="en-US" smtClean="0"/>
              <a:t>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3CD5A7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1527</TotalTime>
  <Words>5881</Words>
  <Application>Microsoft Office PowerPoint</Application>
  <PresentationFormat>全屏显示(4:3)</PresentationFormat>
  <Paragraphs>52</Paragraphs>
  <Slides>83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83</vt:i4>
      </vt:variant>
    </vt:vector>
  </HeadingPairs>
  <TitlesOfParts>
    <vt:vector size="94" baseType="lpstr">
      <vt:lpstr>Arial</vt:lpstr>
      <vt:lpstr>宋体</vt:lpstr>
      <vt:lpstr>Maiandra GD</vt:lpstr>
      <vt:lpstr>隶书</vt:lpstr>
      <vt:lpstr>Cambria</vt:lpstr>
      <vt:lpstr>华文楷体</vt:lpstr>
      <vt:lpstr>Wingdings 2</vt:lpstr>
      <vt:lpstr>Calibri</vt:lpstr>
      <vt:lpstr>微軟正黑體</vt:lpstr>
      <vt:lpstr>PMingLiU</vt:lpstr>
      <vt:lpstr>龙腾四海</vt:lpstr>
      <vt:lpstr>鞏義宋陵 的特點及其影響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嵩山之阴的王朝记忆</dc:title>
  <dc:creator>user</dc:creator>
  <cp:lastModifiedBy>user</cp:lastModifiedBy>
  <cp:revision>145</cp:revision>
  <dcterms:created xsi:type="dcterms:W3CDTF">2011-09-24T07:48:44Z</dcterms:created>
  <dcterms:modified xsi:type="dcterms:W3CDTF">2014-06-18T17:21:17Z</dcterms:modified>
</cp:coreProperties>
</file>