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75" r:id="rId4"/>
    <p:sldId id="25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2" r:id="rId18"/>
    <p:sldId id="280" r:id="rId19"/>
    <p:sldId id="277" r:id="rId20"/>
    <p:sldId id="278" r:id="rId21"/>
    <p:sldId id="279" r:id="rId22"/>
    <p:sldId id="281" r:id="rId23"/>
    <p:sldId id="276" r:id="rId24"/>
    <p:sldId id="274" r:id="rId25"/>
    <p:sldId id="273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6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D553-D29D-458B-AF7E-2D322D3E30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C607-E74A-4EED-9668-251CC6A33F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26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D553-D29D-458B-AF7E-2D322D3E30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C607-E74A-4EED-9668-251CC6A33F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9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D553-D29D-458B-AF7E-2D322D3E30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C607-E74A-4EED-9668-251CC6A33F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56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D553-D29D-458B-AF7E-2D322D3E30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C607-E74A-4EED-9668-251CC6A33F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D553-D29D-458B-AF7E-2D322D3E30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C607-E74A-4EED-9668-251CC6A33F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47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D553-D29D-458B-AF7E-2D322D3E30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C607-E74A-4EED-9668-251CC6A33F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33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D553-D29D-458B-AF7E-2D322D3E30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C607-E74A-4EED-9668-251CC6A33F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91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D553-D29D-458B-AF7E-2D322D3E30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C607-E74A-4EED-9668-251CC6A33F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D553-D29D-458B-AF7E-2D322D3E30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C607-E74A-4EED-9668-251CC6A33F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8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D553-D29D-458B-AF7E-2D322D3E30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C607-E74A-4EED-9668-251CC6A33F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94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D553-D29D-458B-AF7E-2D322D3E30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C607-E74A-4EED-9668-251CC6A33F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8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DD553-D29D-458B-AF7E-2D322D3E30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8C607-E74A-4EED-9668-251CC6A33F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3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明初都城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6727" y="4077072"/>
            <a:ext cx="4163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刘毅</a:t>
            </a:r>
            <a:endParaRPr lang="en-US" altLang="zh-CN" sz="4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4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南开大学</a:t>
            </a:r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848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市区功能划分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京城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中基本上以职业分类而居，明确分为手工业区、商业区、官吏富民区、风景游乐区等。</a:t>
            </a:r>
          </a:p>
          <a:p>
            <a:pPr marL="0" indent="0">
              <a:buNone/>
            </a:pP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手工业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区由官府划定街坊地点，多以职业作为坊名，如银作坊、织锦坊等。作坊的定点一定程度上考虑了通风、排污等环境因素。家庭手工业作坊多在住宅内，自产自销匠户多在街市中设店面，官手工业住作匠户的居住区多与工场分开。</a:t>
            </a:r>
          </a:p>
          <a:p>
            <a:pPr marL="0" indent="0">
              <a:buNone/>
            </a:pP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从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商者主要有三类：外地商人，经营规模大，称“铺行”，多沿官街两侧按类分段布置；本城居民，多设小店或摊于居住区内；郊乡农户，营业集中定时，交易地为“市”。工部在城内外建多处塌坊、廊房专供客商存货、经商和居住，官府收取租税。</a:t>
            </a:r>
          </a:p>
          <a:p>
            <a:pPr marL="0" indent="0">
              <a:buNone/>
            </a:pP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官吏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、富民集中生活在沿内秦淮河西半段两岸和广艺街以东区域。</a:t>
            </a:r>
          </a:p>
          <a:p>
            <a:pPr marL="0" indent="0">
              <a:buNone/>
            </a:pP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风景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游乐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区则包括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公共风景区、私家园林、酒楼三类。</a:t>
            </a: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168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7884368" cy="597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0392" y="1196752"/>
            <a:ext cx="461665" cy="51865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洪武京城图志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所示明南京市楼、客馆分布图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799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、军事区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明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南京常年驻扎军卫都在四十卫以上，按军事布置，可分为江防、城防、京卫、宫卫等四个部分。其中皇城内驻有羽林左、右卫，皇城周围驻有锦衣、府库等十卫，其余主要驻扎在皇宫西北方的军事区和城北、沿江一带。各卫中分设军官住房和士兵营房，按各卫承担不同的任务还设有各种军匠工场和各色仓库，不少军卫营中还自设操练场。洪武后期，各卫自建粮仓，多建在本卫营内或附近，各仓都有水路可通。    </a:t>
            </a:r>
          </a:p>
        </p:txBody>
      </p:sp>
    </p:spTree>
    <p:extLst>
      <p:ext uri="{BB962C8B-B14F-4D97-AF65-F5344CB8AC3E}">
        <p14:creationId xmlns:p14="http://schemas.microsoft.com/office/powerpoint/2010/main" val="98013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69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、其他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陵墓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区，基本上都在京城周围的外郭以内地段。墓地分区主要有四处：钟山之阳，以孝陵为主体的皇陵区；钟山之阴，多葬功勋显著的王公国戚；京城之南，明初要员多葬于此；京城之北。重要官员的墓地择区多由皇帝本人或礼部议定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学堂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，分为社学、府学、国学。社学每坊厢各建一处，并作为一坊中举行各种礼仪活动的场所。府学有应天府学和上元、江宁二县学，今夫子庙地段。国学位于鸡鸣山下，自成一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区。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鸡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鸣山祠庙区。广集本朝功臣和历代帝王、圣人庙宇计十一座，以表彰武功、宣扬忠孝道德。南对国学，西濒临军事区要道。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寺观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分工明确，城南聚宝山是从事一般宗教活动的中心，城东寺观专为皇陵需要而设，城西主要接待有关赴京人员，城北沿江寺观则是祭祀江海神灵的场所。另外，洪武年间限制佛道二教，城中未新建寺观，原有寺观重建时迁到城南，城中重点为鸡鸣山祠庙，自建文帝起，才在城中新建庙宇，且多为皇帝敕建。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玄武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湖与黄册库。玄武湖宋神宗熙宁八年废湖为田以来，仅元代挖通江河道及一池，其余军卫田地，元末取土填湖建新宫。朱元璋迁黄册库于湖中并圈占湖滨土地，建墙立石，遂成禁地。</a:t>
            </a:r>
          </a:p>
        </p:txBody>
      </p:sp>
    </p:spTree>
    <p:extLst>
      <p:ext uri="{BB962C8B-B14F-4D97-AF65-F5344CB8AC3E}">
        <p14:creationId xmlns:p14="http://schemas.microsoft.com/office/powerpoint/2010/main" val="520798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68632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（三）小结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明初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南京城的规划摒弃了隋唐以来追求方整规则的城市布局形式，根据当时的地理、经济、军事等因素，结合复杂多变的地形合理布置城市各要素，不仅是都城规划思想上的以此突破，也在建筑史上留下了一个独具风采的城市建设范例。</a:t>
            </a:r>
          </a:p>
        </p:txBody>
      </p:sp>
    </p:spTree>
    <p:extLst>
      <p:ext uri="{BB962C8B-B14F-4D97-AF65-F5344CB8AC3E}">
        <p14:creationId xmlns:p14="http://schemas.microsoft.com/office/powerpoint/2010/main" val="3448635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6512" y="-162272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二、明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都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凤阳府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602128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（一）历史沿革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原名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临濠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，洪武六年改为中立府，洪武七年改为凤阳府。曾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是朱元璋立国之初选择建都地之一。由于一些儒者说：“有天下者非都中原不能控制奸顽”，洪武元年三月平定中原后，朱元璋赶到开封准备建都，考察后发现在经济和交通运输上都不具备建都条件，最终决定以金陵作为京师。但朱元璋认为“朕今新造国家，建都于江左，然去中原颇远，控制良难”，“临濠则前江后淮，以险可恃，以水可漕，朕欲以为中都”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明太祖实录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），于洪武二年九月，下诏将临濠建为中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都，于洪武八年初具规模，四月，朱元璋至中都“验工劳赏”，经过视察后，突然宣布罢作中都，理由是“以劳费罢之”，具体原因难以深究。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罢作后，作为陪都使用，太子、诸王习武练兵、宗室有罪幽禁、勋臣致仕，均去凤阳安置，还驻有八卫一所的军队，只是停止大规模营建，一些工程如皇陵、大龙兴寺等仍有所续建。洪武以后中都才日趋荒废。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3769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（二）城市布局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、城墙与城门    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明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中都有大内宫城、禁垣皇城、中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都城里外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三道城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。宫城洪武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三年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开始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修筑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六年由汤和主持垒砌。城墙底层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铺砌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大方青石、花岗条石数层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以上全部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用大城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砖砌筑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土心甚小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极为坚固。宫城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周长六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里三十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步，加上女墙共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高四丈五尺四寸五分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顶宽实测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6.4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米。宫城有四门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正南午门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三券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左右有掖门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。正东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东华门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正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西西华门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正北玄武门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均三券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砖雕。四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门均有上下马道和城楼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午门为五凤楼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。城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东南、西南、东北、西北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四隅有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角楼。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宫城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北高南低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北部地基海拔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44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米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东南最低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海拔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36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米。城南、东、西三面有护城河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禁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垣皇城亦称周垣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即宫城外垣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与宫城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同时修建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砖石砌筑。按遗址实测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皇城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周长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7670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米，禁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垣援山直上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东北隅绕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万岁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山巅部分全部用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石砌筑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称为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“石垣”，皇城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开四门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均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三券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。正南承天门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正东东安门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正西西安门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正北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北安门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名称与吴王新宫同。</a:t>
            </a:r>
          </a:p>
          <a:p>
            <a:pPr marL="0" indent="0">
              <a:buNone/>
            </a:pP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最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外面的一道是明中都城。据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明实录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记载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洪武五年正月甲戌“定中都城基址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周围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四十五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里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合五十四华里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呈正方形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皇城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居中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东西对称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每边三门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共十二门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。柳瑛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中都志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记载这十二个城门的名称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是洪武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、朝阳、玄武、涂山、父道、子顺、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长春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、长秋、南左甲第、北左甲第、前右甲第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、后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右甲第。</a:t>
            </a: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5285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中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都城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南城墙筑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于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大涧北岸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的斜坡上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利用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自然地形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以涧为濠。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西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城墙外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绵延相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联的群山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 天然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屏障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。北城墙筑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在海拔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米线的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边缘上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再往北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则地势遽然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下降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一内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泻湖方丘湖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能凭水为阻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凤凰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、万岁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、日精、月华诸山都被包绕在中都城的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中部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东城墙则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在修筑的过程中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从原来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设计的位置向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东推展了将近三华里。中都城墙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规划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的这一修改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把独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山包进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了城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内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成为明中都城的形势要害。西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南城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墙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也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突出了一角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包绕了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一座小山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称为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凤凰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咀和凤凰咀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山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成为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西南隅的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城守险要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中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都城于洪武七年筑土城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周围合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华里六十六里又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四十一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丈半。洪武八年开始砌砖。由于罢建中都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仅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砌了北左甲第门两侧和朝阳门两侧两段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。城门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也少筑了三个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北面未筑正北门玄武门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西面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未筑子顺门、长秋门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这样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中都城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实有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九门。为使城门名称对称照应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东面父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道门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改称朝阳门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原朝阳门改为独山门。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为了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控扼城守险要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明太祖把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个方形、皇城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居中的设计方案改成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皇城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略为偏西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而且西南突出了一个角的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不规则的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扁方形方案。这样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虽然城墙不规则了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但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却可凭险据守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城防颇有利。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后来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他又把这个指导思想运用到南京城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的筑造中。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3575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10" y="332656"/>
            <a:ext cx="9036496" cy="5953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、宫阙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明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中都宫阙基本上沿用了吴王新宫的格局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正殿日奉天殿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前为奉天门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殿之后日华盖殿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华盖殿之后日谨身殿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皆翼以廊房。奉天殿之左右各建楼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左日文楼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右日武楼。谨身殿之后为宫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前日乾清宫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后日坤宁宫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六宫以次序列。周以皇城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城之门南日午门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东日东华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西日西华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北日玄武。”宫殿门阙的设计和名称都相沿未改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甚至宫城的金水河道也都按吴王新宫的样子开挖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与此同时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明中都宫阙也借鉴了元大都的一些工程做法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如在午门前增筑了两观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御桥皆琢龙凤、祥云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御道雕百花、蟠龙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殿陛三级绕置龙凤白石阑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花础、彩绘等。因此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明中都宫阙是以吴王新宫为里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以元大都宫阙为表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两者结合的产物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另外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，明中都也有一些新的发展，在建筑布局上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增建了文华段、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武英殿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于东华门、西华门之内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形成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两翼相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辅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的格局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。在建筑标准上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如石雕的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数量、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品种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、质量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都比元大都有了明显的发展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所有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外露的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石构部件全都进行了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精雕细刻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的艺术加工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。皇城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内外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铺砌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了白玉石大街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东华门、西华门、玄武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门门洞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里都有砖雕的花卉。明中都的琉璃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构件也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色彩缤纷。</a:t>
            </a:r>
          </a:p>
          <a:p>
            <a:pPr marL="0" indent="0">
              <a:buNone/>
            </a:pPr>
            <a:endParaRPr lang="zh-CN" altLang="en-US" sz="2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3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0583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71400"/>
            <a:ext cx="9144000" cy="668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、礼制建筑与官署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洪武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三年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建中书省、大都督府、御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史台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明太祖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一反元大都中央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官署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分散城内各处的格局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把它们集中安排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在宫阙午门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前的东西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两翼。洪武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四年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建圜丘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方丘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日、月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社稷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山川坛和太庙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。圜丘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建在南郊隆起的高地上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台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二层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呈圆形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以象天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。方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丘建在北郊大泽南岸的丘岗上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台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二层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呈方形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以象地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。朝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日坛建在东郊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夕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月坛建在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西郊。圜丘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、方丘南北对称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朝日坛、夕月坛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东西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对称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古代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周礼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规定的原则相一致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。山川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坛建在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南郊，凡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建太岁、风、云、雷、雨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、岳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、镇、海、读、先农等共十三坛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南京山川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坛合为一坛不同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。中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都山川坛建在中轴线西侧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圜丘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建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在中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轴线东侧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又互相对称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比南京将就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原有建筑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都偏在东南郊要整齐得多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  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都的规划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布局最为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突出的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太庙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社稷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坛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集中建在午门前的东西两侧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。营建吴王新宫时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太庙建在皇城的东北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社稷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坛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建在宫城的西南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这是符合历代都城左祖右社的总的法则的。营建中都的时候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明太祖认为还“未尽合礼”，于是把太庙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移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到阙门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之左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把社稷坛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移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到阙门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之右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这在历代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都城中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还不曾有过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后来改建南京、营建北京都按照这种模式，遂成定制。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473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一、明南京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（一）历史沿革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（二）城市布局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（三）小结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二、明中都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（一）历史沿革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（二）城市布局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（三）小结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三、参考文献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1741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、街道与中轴线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明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中都城市规划中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最主要的是一条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纵贯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全城的南北向的中轴线和一条横贯于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皇城前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的东西向的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云霁街。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中轴线正南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门洪武门外的凤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阳桥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起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穿洪武门进入中都城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经洪武街、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大明门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、御道进承天门入禁垣皇城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再经端门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、外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金水桥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外五龙桥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、午门入皇城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进奉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天门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至奉天殿。奉天殿是中轴线的中心。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再往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北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经华盖殿、谨身殿入后宫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经乾清宫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、坤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宁宫出后宫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又经玄武门出大内宫城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经苑囿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越凤凰山顶至北安门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出皇城禁垣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下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凤凰山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迳北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直指中都城正北玄武门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全长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十三华里。后因罢建中都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未建玄武门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轴线至禁垣皇城北门北安门即止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长七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华里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半。这是纵贯明中都全城的一条主轴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线。</a:t>
            </a:r>
            <a:endParaRPr lang="zh-CN" altLang="en-US" sz="2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明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中都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东西向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的横街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云霁街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的出现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在我国古代都城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的规划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布局中占有十分重要的地位。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云霁街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东起鼓楼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西至钟楼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全长六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华里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云霁街上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的建筑也都以东西对称的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格局安排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大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明门迤东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为中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都城隍庙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、金水桥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、国子监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、鼓楼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大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明门迤西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为功臣庙、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金水桥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、历代帝王庙、钟楼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这组建筑十分整齐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、壮观。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中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都街坊的设计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都是东西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相对、南北相称的。其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主要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街道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东城有穿过鼓楼南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达南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左甲第门的南北大街左辅街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东出东华门、东安门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直向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东的大街东华街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西城有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穿过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钟楼南达前右甲第门的南北大街右弼街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有西出西华门、西安门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直达涂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山门的东西大街西华街、涂山街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6218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" y="188640"/>
            <a:ext cx="843746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74831" y="1860042"/>
            <a:ext cx="461665" cy="35131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明中都午门以南设计建筑平面图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05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、山景和钟、鼓楼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中都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布局的显著特点是把凤凰山置于城市的中心作为皇城的倚靠，使皇城处于依山临涧的地形中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，明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中都对这些绵延相联的小山进行了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绿化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安排了建筑和园林。独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山顶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上设置了观星台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漩矶、玉衡、铜盘列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置于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山众。日精峰前修建了规模宏大的庙宇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即皇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觉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寺的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移地重建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赐名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大龙兴寺。万岁山前的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山坡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地上开辟了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苑囿，是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一个规模很大的皇家果园。中都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宫阙座落在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这样一个秀峰环峙、景点错落的开阔、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优美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的环境里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一个非常成功的构思。但凤凰山和左右的月华山、日精山横亘于城中，把城区分为南北两大区，为城市交通带来诸多不便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 钟鼓楼左右对称地布置在皇城前方，是中都对元大都的继承与发展。皇陵位于都城南门外，陵门和都城正门斜向相对，则是中国古代都城史上仅见。</a:t>
            </a: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24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8" y="0"/>
            <a:ext cx="7675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6759" y="2564904"/>
            <a:ext cx="461665" cy="2304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明中都城平面示意图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29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68632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（三）小结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都工程是一次未完成的都城建设，到成化年间，只剩宫殿遗址及皇城、都城城墙而已（成化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中都志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）。中都也从未作为明帝国的京城发挥过作用，但它却是明代都城和宫室制度的先行者，对后来南京宫殿和北京宫殿的形制有深远的影响。</a:t>
            </a:r>
          </a:p>
        </p:txBody>
      </p:sp>
    </p:spTree>
    <p:extLst>
      <p:ext uri="{BB962C8B-B14F-4D97-AF65-F5344CB8AC3E}">
        <p14:creationId xmlns:p14="http://schemas.microsoft.com/office/powerpoint/2010/main" val="42042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algn="l"/>
            <a:r>
              <a:rPr lang="zh-CN" altLang="en-US" dirty="0" smtClean="0"/>
              <a:t>三、参考文献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767016"/>
            <a:ext cx="8928992" cy="46863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、王剑英：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明中都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故宫博物院院刊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1991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潘谷西：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中国古代建筑史：元明建筑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，中国建筑工业出版社，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1999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76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04_11416148_0893b435372020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730" y="-99695"/>
            <a:ext cx="9443720" cy="6911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05" y="1052830"/>
            <a:ext cx="8016240" cy="2345690"/>
          </a:xfrm>
        </p:spPr>
        <p:txBody>
          <a:bodyPr/>
          <a:lstStyle/>
          <a:p>
            <a:r>
              <a:rPr lang="zh-CN" altLang="en-US" sz="5400" dirty="0" smtClean="0"/>
              <a:t>明代北京都城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7500"/>
          </a:bodyPr>
          <a:lstStyle/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</a:t>
            </a:r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文物与博物馆专业</a:t>
            </a:r>
          </a:p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李俊娜</a:t>
            </a:r>
          </a:p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2120151366</a:t>
            </a:r>
          </a:p>
        </p:txBody>
      </p:sp>
    </p:spTree>
    <p:extLst>
      <p:ext uri="{BB962C8B-B14F-4D97-AF65-F5344CB8AC3E}">
        <p14:creationId xmlns:p14="http://schemas.microsoft.com/office/powerpoint/2010/main" val="22617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94c6ca6eadea2af081cb4a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9235" cy="683958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315" y="620395"/>
            <a:ext cx="7372985" cy="452628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         </a:t>
            </a:r>
            <a:r>
              <a:rPr lang="zh-CN" altLang="en-US" dirty="0" smtClean="0">
                <a:solidFill>
                  <a:schemeClr val="tx1"/>
                </a:solidFill>
              </a:rPr>
              <a:t>从永乐十八年（</a:t>
            </a:r>
            <a:r>
              <a:rPr lang="en-US" altLang="zh-CN" dirty="0" smtClean="0">
                <a:solidFill>
                  <a:schemeClr val="tx1"/>
                </a:solidFill>
              </a:rPr>
              <a:t>1420</a:t>
            </a:r>
            <a:r>
              <a:rPr lang="zh-CN" altLang="en-US" dirty="0" smtClean="0">
                <a:solidFill>
                  <a:schemeClr val="tx1"/>
                </a:solidFill>
              </a:rPr>
              <a:t>年）到崇祯十七年（</a:t>
            </a:r>
            <a:r>
              <a:rPr lang="en-US" altLang="zh-CN" dirty="0" smtClean="0">
                <a:solidFill>
                  <a:schemeClr val="tx1"/>
                </a:solidFill>
              </a:rPr>
              <a:t>1644</a:t>
            </a:r>
            <a:r>
              <a:rPr lang="zh-CN" altLang="en-US" dirty="0" smtClean="0">
                <a:solidFill>
                  <a:schemeClr val="tx1"/>
                </a:solidFill>
              </a:rPr>
              <a:t>年）的二百余年中，北京是明帝国的都城，明初的北京城沿用了元都旧城的基本部分，以后又多次扩建。城市的格局既有很强的继承性，又有自身的特点。</a:t>
            </a:r>
          </a:p>
          <a:p>
            <a:pPr marL="457200" lvl="1" indent="0">
              <a:buNone/>
            </a:pPr>
            <a:r>
              <a:rPr lang="zh-CN" altLang="en-US" sz="3200" dirty="0" smtClean="0">
                <a:solidFill>
                  <a:schemeClr val="tx1"/>
                </a:solidFill>
              </a:rPr>
              <a:t>        洪武元年八月（</a:t>
            </a:r>
            <a:r>
              <a:rPr lang="en-US" altLang="zh-CN" sz="3200" dirty="0" smtClean="0">
                <a:solidFill>
                  <a:schemeClr val="tx1"/>
                </a:solidFill>
              </a:rPr>
              <a:t>1368</a:t>
            </a:r>
            <a:r>
              <a:rPr lang="zh-CN" altLang="en-US" sz="3200" dirty="0" smtClean="0">
                <a:solidFill>
                  <a:schemeClr val="tx1"/>
                </a:solidFill>
              </a:rPr>
              <a:t>年），明军进入元大都，城市未受到破坏，元朝的宫殿也得以完整地保护下来，并随后被改建成燕王府，从此燕京进入一个新的发展时期，其过程大致可分为</a:t>
            </a:r>
            <a:r>
              <a:rPr lang="en-US" altLang="zh-CN" sz="3200" dirty="0" smtClean="0">
                <a:solidFill>
                  <a:schemeClr val="tx1"/>
                </a:solidFill>
              </a:rPr>
              <a:t>3</a:t>
            </a:r>
            <a:r>
              <a:rPr lang="zh-CN" altLang="en-US" sz="3200" dirty="0" smtClean="0">
                <a:solidFill>
                  <a:schemeClr val="tx1"/>
                </a:solidFill>
              </a:rPr>
              <a:t>个阶段。</a:t>
            </a:r>
          </a:p>
          <a:p>
            <a:endParaRPr lang="zh-CN" altLang="en-US" dirty="0" smtClean="0">
              <a:solidFill>
                <a:srgbClr val="FF0000"/>
              </a:solidFill>
            </a:endParaRP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129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8723f74fa42dac36b2de05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400" cy="6877685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1730" y="404495"/>
            <a:ext cx="4229735" cy="49637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47720" y="5589270"/>
            <a:ext cx="305117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prstClr val="black"/>
                </a:solidFill>
              </a:rPr>
              <a:t>明代前期北京城平面示意图</a:t>
            </a:r>
          </a:p>
        </p:txBody>
      </p:sp>
    </p:spTree>
    <p:extLst>
      <p:ext uri="{BB962C8B-B14F-4D97-AF65-F5344CB8AC3E}">
        <p14:creationId xmlns:p14="http://schemas.microsoft.com/office/powerpoint/2010/main" val="27099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23f74fa42dac36b2de05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2565" cy="68199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1460" y="332740"/>
            <a:ext cx="8324850" cy="619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第一阶段为收缩时期</a:t>
            </a:r>
            <a:r>
              <a:rPr lang="zh-CN" altLang="en-US" sz="2400" dirty="0" smtClean="0">
                <a:solidFill>
                  <a:prstClr val="black"/>
                </a:solidFill>
                <a:sym typeface="+mn-ea"/>
              </a:rPr>
              <a:t>（洪武元年至永乐</a:t>
            </a:r>
            <a:r>
              <a:rPr lang="en-US" altLang="zh-CN" sz="2400" dirty="0" smtClean="0">
                <a:solidFill>
                  <a:prstClr val="black"/>
                </a:solidFill>
                <a:sym typeface="+mn-ea"/>
              </a:rPr>
              <a:t>14</a:t>
            </a:r>
            <a:r>
              <a:rPr lang="zh-CN" altLang="en-US" sz="2400" dirty="0" smtClean="0">
                <a:solidFill>
                  <a:prstClr val="black"/>
                </a:solidFill>
                <a:sym typeface="+mn-ea"/>
              </a:rPr>
              <a:t>年</a:t>
            </a:r>
            <a:r>
              <a:rPr lang="en-US" altLang="zh-CN" sz="2400" dirty="0" smtClean="0">
                <a:solidFill>
                  <a:prstClr val="black"/>
                </a:solidFill>
                <a:sym typeface="+mn-ea"/>
              </a:rPr>
              <a:t>1368</a:t>
            </a:r>
            <a:r>
              <a:rPr lang="zh-CN" altLang="en-US" sz="2400" dirty="0" smtClean="0">
                <a:solidFill>
                  <a:prstClr val="black"/>
                </a:solidFill>
                <a:sym typeface="+mn-ea"/>
              </a:rPr>
              <a:t>年至</a:t>
            </a:r>
            <a:r>
              <a:rPr lang="en-US" altLang="zh-CN" sz="2400" dirty="0" smtClean="0">
                <a:solidFill>
                  <a:prstClr val="black"/>
                </a:solidFill>
                <a:sym typeface="+mn-ea"/>
              </a:rPr>
              <a:t>1416</a:t>
            </a:r>
            <a:r>
              <a:rPr lang="zh-CN" altLang="en-US" sz="2400" dirty="0" smtClean="0">
                <a:solidFill>
                  <a:prstClr val="black"/>
                </a:solidFill>
                <a:sym typeface="+mn-ea"/>
              </a:rPr>
              <a:t>年 ）</a:t>
            </a:r>
          </a:p>
          <a:p>
            <a:r>
              <a:rPr lang="zh-CN" altLang="en-US" sz="2400" dirty="0">
                <a:solidFill>
                  <a:prstClr val="black"/>
                </a:solidFill>
              </a:rPr>
              <a:t>元朝</a:t>
            </a:r>
            <a:r>
              <a:rPr lang="zh-CN" altLang="en-US" sz="2400" dirty="0" smtClean="0">
                <a:solidFill>
                  <a:prstClr val="black"/>
                </a:solidFill>
              </a:rPr>
              <a:t>的覆灭，使这座前朝都城降为地方性城市北平府。为了便于防守，明军入城后不久，就将城北纵深约</a:t>
            </a:r>
            <a:r>
              <a:rPr lang="en-US" altLang="zh-CN" sz="2400" dirty="0" smtClean="0">
                <a:solidFill>
                  <a:prstClr val="black"/>
                </a:solidFill>
              </a:rPr>
              <a:t>2.8</a:t>
            </a:r>
            <a:r>
              <a:rPr lang="zh-CN" altLang="en-US" sz="2400" dirty="0" smtClean="0">
                <a:solidFill>
                  <a:prstClr val="black"/>
                </a:solidFill>
              </a:rPr>
              <a:t>公里的城区舍弃于城外，另筑一道新的北城墙，又把新旧城墙的外侧用砖包砌起来，以提高防御能力，这种状况持续了近</a:t>
            </a:r>
            <a:r>
              <a:rPr lang="en-US" altLang="zh-CN" sz="2400" dirty="0" smtClean="0">
                <a:solidFill>
                  <a:prstClr val="black"/>
                </a:solidFill>
              </a:rPr>
              <a:t>50</a:t>
            </a:r>
            <a:r>
              <a:rPr lang="zh-CN" altLang="en-US" sz="2400" dirty="0" smtClean="0">
                <a:solidFill>
                  <a:prstClr val="black"/>
                </a:solidFill>
              </a:rPr>
              <a:t>年。明</a:t>
            </a:r>
            <a:r>
              <a:rPr lang="zh-CN" altLang="en-US" sz="2800" dirty="0" smtClean="0">
                <a:solidFill>
                  <a:prstClr val="black"/>
                </a:solidFill>
                <a:sym typeface="+mn-ea"/>
              </a:rPr>
              <a:t>成祖改造北京的一个重要原则是模仿南京的制度，这样既可以加强他夺权后成为正统继承人的地位，又可借此消除元朝旧都的遗迹。</a:t>
            </a: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第二阶段为奠定新都格局时期</a:t>
            </a:r>
            <a:r>
              <a:rPr lang="zh-CN" altLang="en-US" sz="2400" dirty="0" smtClean="0">
                <a:solidFill>
                  <a:prstClr val="black"/>
                </a:solidFill>
              </a:rPr>
              <a:t>（永乐十四年至嘉靖</a:t>
            </a:r>
            <a:r>
              <a:rPr lang="zh-CN" altLang="en-US" sz="2400" dirty="0">
                <a:solidFill>
                  <a:prstClr val="black"/>
                </a:solidFill>
              </a:rPr>
              <a:t>三十二</a:t>
            </a:r>
            <a:r>
              <a:rPr lang="zh-CN" altLang="en-US" sz="2400" dirty="0" smtClean="0">
                <a:solidFill>
                  <a:prstClr val="black"/>
                </a:solidFill>
              </a:rPr>
              <a:t>年，</a:t>
            </a:r>
            <a:r>
              <a:rPr lang="en-US" altLang="zh-CN" sz="2400" dirty="0" smtClean="0">
                <a:solidFill>
                  <a:prstClr val="black"/>
                </a:solidFill>
              </a:rPr>
              <a:t>1416-1553</a:t>
            </a:r>
            <a:r>
              <a:rPr lang="zh-CN" altLang="en-US" sz="2800" dirty="0" smtClean="0">
                <a:solidFill>
                  <a:prstClr val="black"/>
                </a:solidFill>
              </a:rPr>
              <a:t>年）。</a:t>
            </a:r>
          </a:p>
          <a:p>
            <a:r>
              <a:rPr lang="en-US" altLang="zh-CN" sz="2400" dirty="0" smtClean="0">
                <a:solidFill>
                  <a:prstClr val="black"/>
                </a:solidFill>
              </a:rPr>
              <a:t>1402</a:t>
            </a:r>
            <a:r>
              <a:rPr lang="zh-CN" altLang="en-US" sz="2400" dirty="0" smtClean="0">
                <a:solidFill>
                  <a:prstClr val="black"/>
                </a:solidFill>
              </a:rPr>
              <a:t>年燕王朱棣夺取明朝政权后，初期应仍以南京为首都，永乐</a:t>
            </a:r>
            <a:r>
              <a:rPr lang="zh-CN" altLang="en-US" sz="2400" dirty="0">
                <a:solidFill>
                  <a:prstClr val="black"/>
                </a:solidFill>
              </a:rPr>
              <a:t>十四</a:t>
            </a:r>
            <a:r>
              <a:rPr lang="zh-CN" altLang="en-US" sz="2400" dirty="0" smtClean="0">
                <a:solidFill>
                  <a:prstClr val="black"/>
                </a:solidFill>
              </a:rPr>
              <a:t>年决定迁都北京，于是开始了新都的兴建。从永乐十五年（</a:t>
            </a:r>
            <a:r>
              <a:rPr lang="en-US" altLang="zh-CN" sz="2400" dirty="0" smtClean="0">
                <a:solidFill>
                  <a:prstClr val="black"/>
                </a:solidFill>
              </a:rPr>
              <a:t>1417</a:t>
            </a:r>
            <a:r>
              <a:rPr lang="zh-CN" altLang="en-US" sz="2400" dirty="0" smtClean="0">
                <a:solidFill>
                  <a:prstClr val="black"/>
                </a:solidFill>
              </a:rPr>
              <a:t>年）初动工到</a:t>
            </a:r>
            <a:r>
              <a:rPr lang="en-US" altLang="zh-CN" sz="2400" dirty="0" smtClean="0">
                <a:solidFill>
                  <a:prstClr val="black"/>
                </a:solidFill>
              </a:rPr>
              <a:t>18</a:t>
            </a:r>
            <a:r>
              <a:rPr lang="zh-CN" altLang="en-US" sz="2400" dirty="0" smtClean="0">
                <a:solidFill>
                  <a:prstClr val="black"/>
                </a:solidFill>
              </a:rPr>
              <a:t>年底告成，前后历时</a:t>
            </a:r>
            <a:r>
              <a:rPr lang="en-US" altLang="zh-CN" sz="2400" dirty="0" smtClean="0">
                <a:solidFill>
                  <a:prstClr val="black"/>
                </a:solidFill>
              </a:rPr>
              <a:t>4</a:t>
            </a:r>
            <a:r>
              <a:rPr lang="zh-CN" altLang="en-US" sz="2400" dirty="0" smtClean="0">
                <a:solidFill>
                  <a:prstClr val="black"/>
                </a:solidFill>
              </a:rPr>
              <a:t>年，工程包括</a:t>
            </a:r>
            <a:r>
              <a:rPr lang="zh-CN" altLang="en-US" sz="2400" dirty="0">
                <a:solidFill>
                  <a:prstClr val="black"/>
                </a:solidFill>
              </a:rPr>
              <a:t>大</a:t>
            </a:r>
            <a:r>
              <a:rPr lang="zh-CN" altLang="en-US" sz="2400" dirty="0" smtClean="0">
                <a:solidFill>
                  <a:prstClr val="black"/>
                </a:solidFill>
              </a:rPr>
              <a:t>内紫禁城全部宫殿的重建。太庙、社稷坛、十王府、皇太孙府、五府六部衙署、钟鼓楼的兴建，以及都城南墙的迁建等。</a:t>
            </a:r>
          </a:p>
        </p:txBody>
      </p:sp>
    </p:spTree>
    <p:extLst>
      <p:ext uri="{BB962C8B-B14F-4D97-AF65-F5344CB8AC3E}">
        <p14:creationId xmlns:p14="http://schemas.microsoft.com/office/powerpoint/2010/main" val="14329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08" y="-162272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一、明南京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34" y="936104"/>
            <a:ext cx="9109766" cy="60212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zh-CN" altLang="en-US" sz="5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（一）历史沿革</a:t>
            </a:r>
            <a:endParaRPr lang="en-US" altLang="zh-CN" sz="51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45000"/>
              </a:lnSpc>
              <a:buNone/>
            </a:pPr>
            <a:r>
              <a:rPr lang="en-US" altLang="zh-CN" sz="4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至正十六年</a:t>
            </a:r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，朱元璋攻入集庆路城，筑龙湾虎口城，在城西北及沿江一带设置军卫等军事性建设，改建国子学</a:t>
            </a: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至正二十六年</a:t>
            </a:r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朱元璋改集庆路为应天府，开始</a:t>
            </a:r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建造吴王新宫，扩建应天城。新建“皇城”（仅筑宫城，泛称为皇城）、宫殿及圜丘、方泽、太庙、社稷坛等礼制建筑。前后历时不到一年而成</a:t>
            </a: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洪武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元年</a:t>
            </a:r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，明太祖于八月下诏“以金陵为南京，大梁为北京，朕以春秋往来巡守</a:t>
            </a: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”，改集庆路。</a:t>
            </a:r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4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明太祖实录</a:t>
            </a:r>
            <a:r>
              <a:rPr lang="en-US" altLang="zh-CN" sz="4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），从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洪武二年九月至洪武八年四月</a:t>
            </a:r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诏罢中都役作止，由于中都的兴建，南京的建设仅仅是单座殿宇的兴建或一些维修、改造而已</a:t>
            </a: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洪武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八年</a:t>
            </a:r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明太祖放弃中都，定南京为京师，开始大规模的营建</a:t>
            </a: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，到</a:t>
            </a:r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洪武二十九年</a:t>
            </a: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，宫阙、坛庙制度形成完整体系，</a:t>
            </a:r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到达全盛阶段</a:t>
            </a: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。明太祖</a:t>
            </a:r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去世后，基本上没有进行大规模的建设。</a:t>
            </a:r>
          </a:p>
          <a:p>
            <a:pPr marL="0" indent="0"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8766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080613130856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30" y="-27305"/>
            <a:ext cx="9191625" cy="68941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19885" y="1628775"/>
            <a:ext cx="624459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</a:rPr>
              <a:t>这次改造北京宫殿有以下一些重大变化，宫殿位置稍那稍向南移，但轴线为变，仍在元朝旧宫的轴线上，为了仿照南京和凤阳宫中都工程后，都有镇山的形制北京工程也在北面人工堆造土丘，名之曰万岁，清代改称景山。皇城南面也稍事扩展，用以容纳太庙和社稷坛，以便形成左祖右社的格局；皇城南面千步廊两侧布置五府六部的衙署。这样就在宫阙形制上形成了对南京的模仿。 </a:t>
            </a:r>
          </a:p>
        </p:txBody>
      </p:sp>
    </p:spTree>
    <p:extLst>
      <p:ext uri="{BB962C8B-B14F-4D97-AF65-F5344CB8AC3E}">
        <p14:creationId xmlns:p14="http://schemas.microsoft.com/office/powerpoint/2010/main" val="34476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080613130856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30" y="-27305"/>
            <a:ext cx="9191625" cy="68941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39"/>
            <a:ext cx="5544616" cy="659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5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080613130856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30" y="-27305"/>
            <a:ext cx="9191625" cy="68941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7835" y="404495"/>
            <a:ext cx="7684135" cy="5886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800" dirty="0" smtClean="0">
              <a:solidFill>
                <a:prstClr val="black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第三阶段是增筑外城</a:t>
            </a:r>
            <a:r>
              <a:rPr lang="zh-CN" altLang="en-US" sz="2400" dirty="0" smtClean="0">
                <a:solidFill>
                  <a:prstClr val="black"/>
                </a:solidFill>
              </a:rPr>
              <a:t>（嘉靖三十二年以后，</a:t>
            </a:r>
            <a:r>
              <a:rPr lang="en-US" altLang="zh-CN" sz="2400" dirty="0" smtClean="0">
                <a:solidFill>
                  <a:prstClr val="black"/>
                </a:solidFill>
              </a:rPr>
              <a:t>1553</a:t>
            </a:r>
            <a:r>
              <a:rPr lang="zh-CN" altLang="en-US" sz="2400" dirty="0" smtClean="0">
                <a:solidFill>
                  <a:prstClr val="black"/>
                </a:solidFill>
              </a:rPr>
              <a:t>年</a:t>
            </a:r>
            <a:r>
              <a:rPr lang="en-US" altLang="zh-CN" sz="2400" dirty="0" smtClean="0">
                <a:solidFill>
                  <a:prstClr val="black"/>
                </a:solidFill>
              </a:rPr>
              <a:t>—</a:t>
            </a:r>
            <a:r>
              <a:rPr lang="zh-CN" altLang="en-US" sz="2800" dirty="0" smtClean="0">
                <a:solidFill>
                  <a:prstClr val="black"/>
                </a:solidFill>
              </a:rPr>
              <a:t>）</a:t>
            </a:r>
          </a:p>
          <a:p>
            <a:r>
              <a:rPr lang="zh-CN" altLang="en-US" sz="2400" dirty="0" smtClean="0">
                <a:solidFill>
                  <a:prstClr val="black"/>
                </a:solidFill>
              </a:rPr>
              <a:t>正统十四年（</a:t>
            </a:r>
            <a:r>
              <a:rPr lang="en-US" altLang="zh-CN" sz="2400" dirty="0" smtClean="0">
                <a:solidFill>
                  <a:prstClr val="black"/>
                </a:solidFill>
              </a:rPr>
              <a:t>1449</a:t>
            </a:r>
            <a:r>
              <a:rPr lang="zh-CN" altLang="en-US" sz="2400" dirty="0" smtClean="0">
                <a:solidFill>
                  <a:prstClr val="black"/>
                </a:solidFill>
              </a:rPr>
              <a:t>年）“土木之变”英宗被俘，蒙古瓦剌部的军队长驱直入，直逼北京城下，对明皇朝造成极大的威胁。这件事使北京城防的问题被重视起来，成化十二年（</a:t>
            </a:r>
            <a:r>
              <a:rPr lang="en-US" altLang="zh-CN" sz="2400" dirty="0" smtClean="0">
                <a:solidFill>
                  <a:prstClr val="black"/>
                </a:solidFill>
              </a:rPr>
              <a:t>1476</a:t>
            </a:r>
            <a:r>
              <a:rPr lang="zh-CN" altLang="en-US" sz="2400" dirty="0" smtClean="0">
                <a:solidFill>
                  <a:prstClr val="black"/>
                </a:solidFill>
              </a:rPr>
              <a:t>年）就有大臣提出，应仿南京之至，在北京城外加筑外郭，以保护城外周围的居民，巩固京师的防卫。</a:t>
            </a:r>
            <a:r>
              <a:rPr lang="zh-CN" altLang="en-US" sz="2400" dirty="0" smtClean="0">
                <a:solidFill>
                  <a:prstClr val="black"/>
                </a:solidFill>
                <a:sym typeface="+mn-ea"/>
              </a:rPr>
              <a:t>到明代中叶的嘉靖三十二年（1553年），由于北方蒙古部族的军事进犯威胁到北京城的安全，又仿照南京城的办法，在城外加筑一道外郭城以加强城防。但限于当时财力，这道外郭城墙只修筑了南面8公里就从东西两端折而向北和旧城城墙相接，使整个城市形成一个“凸”字形轮廓。这个格局一直保持到上世纪四十年代末。</a:t>
            </a:r>
            <a:r>
              <a:rPr lang="zh-CN" altLang="en-US" dirty="0" smtClean="0">
                <a:solidFill>
                  <a:prstClr val="black"/>
                </a:solidFill>
                <a:sym typeface="+mn-ea"/>
              </a:rPr>
              <a:t> </a:t>
            </a:r>
            <a:endParaRPr lang="zh-CN" altLang="en-US" dirty="0" smtClean="0">
              <a:solidFill>
                <a:prstClr val="black"/>
              </a:solidFill>
            </a:endParaRPr>
          </a:p>
          <a:p>
            <a:r>
              <a:rPr lang="zh-CN" altLang="en-US" dirty="0" smtClean="0">
                <a:solidFill>
                  <a:prstClr val="black"/>
                </a:solidFill>
              </a:rPr>
              <a:t> </a:t>
            </a:r>
          </a:p>
          <a:p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857bec59f449de038db49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4940" cy="67837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7405" y="764540"/>
            <a:ext cx="5538470" cy="411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从以上北京城墙三次向南移动中可以看到城市在逐步向南发展。造成这种趋向的原因是，城市对外交通以及居民的结集地，商肆、旅邸栉比鳞次，人口异常稠密，加上通向南方的陆路交通，以及通惠河漕运重新开通后码头也汇集在前三门外，使这一带格外繁华。为此，永乐十八年和嘉靖三十二年两次向南扩城，把原来城外最热闹的居民区围入城中，同时也把最重要的礼制建筑天坛、山川坛等一并围入。</a:t>
            </a:r>
            <a:r>
              <a:rPr lang="zh-CN" altLang="en-US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2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857bec59f449de038db49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4940" cy="67837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99795" y="50165"/>
            <a:ext cx="4959350" cy="502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</a:rPr>
              <a:t>明代北京城市布局有以下一些特点：</a:t>
            </a:r>
          </a:p>
          <a:p>
            <a:r>
              <a:rPr lang="zh-CN" altLang="en-US" sz="280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一、市区逐步向南推移</a:t>
            </a:r>
          </a:p>
          <a:p>
            <a:r>
              <a:rPr lang="zh-CN" altLang="en-US" sz="2400" dirty="0" smtClean="0">
                <a:solidFill>
                  <a:prstClr val="black"/>
                </a:solidFill>
              </a:rPr>
              <a:t>从元大都到明中叶的北京城，城区逐步向南推移。明初徐达将城北约</a:t>
            </a:r>
            <a:r>
              <a:rPr lang="en-US" altLang="zh-CN" sz="2400" dirty="0" smtClean="0">
                <a:solidFill>
                  <a:prstClr val="black"/>
                </a:solidFill>
              </a:rPr>
              <a:t>2.8</a:t>
            </a:r>
            <a:r>
              <a:rPr lang="zh-CN" altLang="en-US" sz="2400" dirty="0" smtClean="0">
                <a:solidFill>
                  <a:prstClr val="black"/>
                </a:solidFill>
              </a:rPr>
              <a:t>公里弃于城外，永乐间又向南扩一里余，嘉靖</a:t>
            </a:r>
            <a:r>
              <a:rPr lang="zh-CN" altLang="en-US" sz="2400" dirty="0">
                <a:solidFill>
                  <a:prstClr val="black"/>
                </a:solidFill>
              </a:rPr>
              <a:t>三十二</a:t>
            </a:r>
            <a:r>
              <a:rPr lang="zh-CN" altLang="en-US" sz="2400" dirty="0" smtClean="0">
                <a:solidFill>
                  <a:prstClr val="black"/>
                </a:solidFill>
              </a:rPr>
              <a:t>年又在城南筑外郭，这一步步向南移动的趋向和当年元大都的规划者避开南面旧城（金中都），而向北发展的意图恰好相反，从而也彻底改变了元大都留下的原有格局，形成明代北京特有的形态。</a:t>
            </a:r>
          </a:p>
        </p:txBody>
      </p:sp>
    </p:spTree>
    <p:extLst>
      <p:ext uri="{BB962C8B-B14F-4D97-AF65-F5344CB8AC3E}">
        <p14:creationId xmlns:p14="http://schemas.microsoft.com/office/powerpoint/2010/main" val="1788551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857bec59f449de038db49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4940" cy="67837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33450" y="404495"/>
            <a:ext cx="5147945" cy="417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二、城市中轴线加强。</a:t>
            </a:r>
          </a:p>
          <a:p>
            <a:r>
              <a:rPr lang="zh-CN" altLang="en-US" sz="2400" dirty="0">
                <a:solidFill>
                  <a:prstClr val="black"/>
                </a:solidFill>
              </a:rPr>
              <a:t>元</a:t>
            </a:r>
            <a:r>
              <a:rPr lang="zh-CN" altLang="en-US" sz="2400" dirty="0" smtClean="0">
                <a:solidFill>
                  <a:prstClr val="black"/>
                </a:solidFill>
              </a:rPr>
              <a:t>大都以中心阁为全程的地理几何中心，但城市的南北中轴线紧靠此阁和大内宫阙相对应而显示出来。明成祖改造北京，在</a:t>
            </a:r>
            <a:r>
              <a:rPr lang="zh-CN" altLang="en-US" sz="2400" dirty="0">
                <a:solidFill>
                  <a:prstClr val="black"/>
                </a:solidFill>
              </a:rPr>
              <a:t>宫</a:t>
            </a:r>
            <a:r>
              <a:rPr lang="zh-CN" altLang="en-US" sz="2400" dirty="0" smtClean="0">
                <a:solidFill>
                  <a:prstClr val="black"/>
                </a:solidFill>
              </a:rPr>
              <a:t>城前左右相对布置太庙与社稷坛，宫城后以万岁山形成制高点，又把钟鼓楼向东移到全城轴线上，从而形成一条从正阳门直贯钟楼的全部轴线，嘉靖时增筑外城，又把这一轴线延伸到永定门，成为长达</a:t>
            </a:r>
            <a:r>
              <a:rPr lang="en-US" altLang="zh-CN" sz="2400" dirty="0" smtClean="0">
                <a:solidFill>
                  <a:prstClr val="black"/>
                </a:solidFill>
              </a:rPr>
              <a:t>9</a:t>
            </a:r>
            <a:r>
              <a:rPr lang="zh-CN" altLang="en-US" sz="2400" dirty="0" smtClean="0">
                <a:solidFill>
                  <a:prstClr val="black"/>
                </a:solidFill>
              </a:rPr>
              <a:t>公里左右的南北纵轴。</a:t>
            </a:r>
          </a:p>
        </p:txBody>
      </p:sp>
    </p:spTree>
    <p:extLst>
      <p:ext uri="{BB962C8B-B14F-4D97-AF65-F5344CB8AC3E}">
        <p14:creationId xmlns:p14="http://schemas.microsoft.com/office/powerpoint/2010/main" val="685067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080613130856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30" y="-27305"/>
            <a:ext cx="9191625" cy="68941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3895" y="836295"/>
            <a:ext cx="7493000" cy="594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三、皇城区成为皇室生活设施和离宫别院的集中地区</a:t>
            </a:r>
          </a:p>
          <a:p>
            <a:r>
              <a:rPr lang="zh-CN" altLang="en-US" sz="2400" dirty="0" smtClean="0">
                <a:solidFill>
                  <a:prstClr val="black"/>
                </a:solidFill>
              </a:rPr>
              <a:t>明代北京皇城范围原是元朝皇城的旧基，但南面向南展出约一里余，北面扩至通惠河北岸，东面扩至通惠河东岸，将这段河道围入禁区，切断了城内的航道；四面仍元之旧。</a:t>
            </a:r>
          </a:p>
          <a:p>
            <a:r>
              <a:rPr lang="zh-CN" altLang="en-US" sz="2400" dirty="0" smtClean="0">
                <a:solidFill>
                  <a:prstClr val="black"/>
                </a:solidFill>
              </a:rPr>
              <a:t>由于整个城市在元大都基础上缩北展南的推移，使原位于大都南面的皇城屈居于北京的中心位置上，从大明门到地安门南北</a:t>
            </a:r>
            <a:r>
              <a:rPr lang="en-US" altLang="zh-CN" sz="2400" dirty="0" smtClean="0">
                <a:solidFill>
                  <a:prstClr val="black"/>
                </a:solidFill>
              </a:rPr>
              <a:t>3</a:t>
            </a:r>
            <a:r>
              <a:rPr lang="zh-CN" altLang="en-US" sz="2400" dirty="0" smtClean="0">
                <a:solidFill>
                  <a:prstClr val="black"/>
                </a:solidFill>
              </a:rPr>
              <a:t>公里的距离内，没有一条东西方向的道路可通，造成了城市交通的极大不便，这是明代北京城市布局上的一个突出缺陷。</a:t>
            </a:r>
          </a:p>
          <a:p>
            <a:r>
              <a:rPr lang="zh-CN" altLang="en-US" sz="2400" dirty="0" smtClean="0">
                <a:solidFill>
                  <a:prstClr val="black"/>
                </a:solidFill>
              </a:rPr>
              <a:t>皇城内部除大内宫室及太庙社稷之外，其余地区大致可以区划为三</a:t>
            </a:r>
            <a:r>
              <a:rPr lang="zh-CN" altLang="en-US" sz="2400" dirty="0">
                <a:solidFill>
                  <a:prstClr val="black"/>
                </a:solidFill>
              </a:rPr>
              <a:t>大</a:t>
            </a:r>
            <a:r>
              <a:rPr lang="zh-CN" altLang="en-US" sz="2400" dirty="0" smtClean="0">
                <a:solidFill>
                  <a:prstClr val="black"/>
                </a:solidFill>
              </a:rPr>
              <a:t>部分，第一、离宫区，包括南内（原为东苑），西宫和万岁山三处；第二，为皇室服务的内服各种机构；第三西苑，包括金、元时期遗留下来的太液池区和明天顺初年开发的南海，这是一片面积约</a:t>
            </a:r>
            <a:r>
              <a:rPr lang="en-US" altLang="zh-CN" sz="2400" dirty="0" smtClean="0">
                <a:solidFill>
                  <a:prstClr val="black"/>
                </a:solidFill>
              </a:rPr>
              <a:t>5</a:t>
            </a:r>
            <a:r>
              <a:rPr lang="zh-CN" altLang="en-US" sz="2400" dirty="0" smtClean="0">
                <a:solidFill>
                  <a:prstClr val="black"/>
                </a:solidFill>
              </a:rPr>
              <a:t>公里的地区，以宫城为中心，环绕在皇室的生活区。</a:t>
            </a:r>
            <a:r>
              <a:rPr lang="zh-CN" altLang="en-US" sz="2000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04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8ff046d013b48cf1572c84f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695"/>
            <a:ext cx="9258935" cy="69710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985" y="260350"/>
            <a:ext cx="6232525" cy="59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1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2" y="116633"/>
            <a:ext cx="754165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68522" y="2570223"/>
            <a:ext cx="461665" cy="18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明南京城复原图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015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（二）城市布局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、城墙与功能分区。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明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南京城分为三大区：市区、军事区、宫城区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。城墙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路线走向有三种不同的依据：市区从东水关经聚宝门到石头山，按具体情况沿旧城走向新筑或在旧城墙基上增高加固；军事区两侧从石头山到太平门一带，依山傍湖，据险而设；围护皇宫，从朝阳门到通济门段，实测城墙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33.68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公里（文献记载为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59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里），包括各门瓮城在内，则全长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37.14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公里。设城门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座，门上均有城楼，重要的城门设瓮城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1~3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道。每道瓮城设有闸门加强防卫能力至今只留有聚宝门一处瓮城遗迹。城墙大部分用条石作基础，用砖或条石两面贴砌从朝阳门到太平门西一线则全用城砖实砌。砖石城墙的外围，还有一道土筑的外郭墙，共有外郭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座。</a:t>
            </a:r>
          </a:p>
        </p:txBody>
      </p:sp>
    </p:spTree>
    <p:extLst>
      <p:ext uri="{BB962C8B-B14F-4D97-AF65-F5344CB8AC3E}">
        <p14:creationId xmlns:p14="http://schemas.microsoft.com/office/powerpoint/2010/main" val="313432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" y="1"/>
            <a:ext cx="7274206" cy="683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72119" y="1772816"/>
            <a:ext cx="1015663" cy="4608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引自潘谷西：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中国古代建筑史：第四卷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明南京外廓图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188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、街道与水系。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南京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街道不同于其他古都方整平直的路网风格，是因地形而建。街道分三等：官街、小街、巷道。城中河道历代多有凿浚，明初结合城市规模的扩大和运输排洪的需要进行大量新开、疏浚的水利工程，至洪武中期，水系已网络全城。城内河道与城外水系沟通主要依靠东、西水关，另外还有专用于泄洪的铜井闸和引水入城的武庙闸等水闸。流经各区的水道职能分明，有环城水运干道、防卫性水道、军事给养运输等等。</a:t>
            </a:r>
          </a:p>
        </p:txBody>
      </p:sp>
    </p:spTree>
    <p:extLst>
      <p:ext uri="{BB962C8B-B14F-4D97-AF65-F5344CB8AC3E}">
        <p14:creationId xmlns:p14="http://schemas.microsoft.com/office/powerpoint/2010/main" val="13688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、皇城与官署区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皇城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之内主要是为宫内服务的内宫诸监、内府诸库和御林军。皇城之南、正阳门之内，御街两侧则布置着五部、五府以及其他各种衙署。其中司法机构都布置在皇城以北的都城太平门外。这种司法机构与礼、户、吏、兵、工五部分开的布置方式源于对天象的模仿。而皇城南面沿轴线严格对称的官署建筑群也有其理论依据：“南方为离，（光）明之位，人君面南以听天下之治，人臣则左文右武，北面面朝礼也。五府六部官署东西并列”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明太祖实录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405721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4604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30815" y="980728"/>
            <a:ext cx="461665" cy="4320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洪武京城图志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所示明南京官署分布图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1603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917</TotalTime>
  <Words>5243</Words>
  <Application>Microsoft Office PowerPoint</Application>
  <PresentationFormat>全屏显示(4:3)</PresentationFormat>
  <Paragraphs>114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黑体</vt:lpstr>
      <vt:lpstr>宋体</vt:lpstr>
      <vt:lpstr>微软雅黑</vt:lpstr>
      <vt:lpstr>Arial</vt:lpstr>
      <vt:lpstr>Calibri</vt:lpstr>
      <vt:lpstr>Franklin Gothic Book</vt:lpstr>
      <vt:lpstr>Franklin Gothic Medium</vt:lpstr>
      <vt:lpstr>Wingdings 2</vt:lpstr>
      <vt:lpstr>暗香扑面</vt:lpstr>
      <vt:lpstr>Office 主题​​</vt:lpstr>
      <vt:lpstr>明初都城</vt:lpstr>
      <vt:lpstr>目录</vt:lpstr>
      <vt:lpstr>一、明南京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二、明中都——凤阳府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三、参考文献</vt:lpstr>
      <vt:lpstr>明代北京都城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明初都城</dc:title>
  <dc:creator>zxh</dc:creator>
  <cp:lastModifiedBy>think</cp:lastModifiedBy>
  <cp:revision>30</cp:revision>
  <dcterms:created xsi:type="dcterms:W3CDTF">2016-06-11T01:11:51Z</dcterms:created>
  <dcterms:modified xsi:type="dcterms:W3CDTF">2016-11-15T04:56:39Z</dcterms:modified>
</cp:coreProperties>
</file>