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55"/>
  </p:notesMasterIdLst>
  <p:sldIdLst>
    <p:sldId id="275" r:id="rId3"/>
    <p:sldId id="357" r:id="rId4"/>
    <p:sldId id="353" r:id="rId5"/>
    <p:sldId id="298" r:id="rId6"/>
    <p:sldId id="354" r:id="rId7"/>
    <p:sldId id="256" r:id="rId8"/>
    <p:sldId id="268" r:id="rId9"/>
    <p:sldId id="257" r:id="rId10"/>
    <p:sldId id="264" r:id="rId11"/>
    <p:sldId id="258" r:id="rId12"/>
    <p:sldId id="259" r:id="rId13"/>
    <p:sldId id="260" r:id="rId14"/>
    <p:sldId id="261" r:id="rId15"/>
    <p:sldId id="355" r:id="rId16"/>
    <p:sldId id="262" r:id="rId17"/>
    <p:sldId id="265" r:id="rId18"/>
    <p:sldId id="263" r:id="rId19"/>
    <p:sldId id="358" r:id="rId20"/>
    <p:sldId id="266" r:id="rId21"/>
    <p:sldId id="267" r:id="rId22"/>
    <p:sldId id="269" r:id="rId23"/>
    <p:sldId id="271" r:id="rId24"/>
    <p:sldId id="270" r:id="rId25"/>
    <p:sldId id="272" r:id="rId26"/>
    <p:sldId id="273" r:id="rId27"/>
    <p:sldId id="274" r:id="rId28"/>
    <p:sldId id="359" r:id="rId29"/>
    <p:sldId id="297" r:id="rId30"/>
    <p:sldId id="302" r:id="rId31"/>
    <p:sldId id="311" r:id="rId32"/>
    <p:sldId id="300" r:id="rId33"/>
    <p:sldId id="299" r:id="rId34"/>
    <p:sldId id="303" r:id="rId35"/>
    <p:sldId id="313" r:id="rId36"/>
    <p:sldId id="304" r:id="rId37"/>
    <p:sldId id="338" r:id="rId38"/>
    <p:sldId id="305" r:id="rId39"/>
    <p:sldId id="306" r:id="rId40"/>
    <p:sldId id="307" r:id="rId41"/>
    <p:sldId id="308" r:id="rId42"/>
    <p:sldId id="309" r:id="rId43"/>
    <p:sldId id="314" r:id="rId44"/>
    <p:sldId id="339" r:id="rId45"/>
    <p:sldId id="315" r:id="rId46"/>
    <p:sldId id="316" r:id="rId47"/>
    <p:sldId id="334" r:id="rId48"/>
    <p:sldId id="335" r:id="rId49"/>
    <p:sldId id="336" r:id="rId50"/>
    <p:sldId id="360" r:id="rId51"/>
    <p:sldId id="337" r:id="rId52"/>
    <p:sldId id="362" r:id="rId53"/>
    <p:sldId id="361" r:id="rId5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672" y="48"/>
      </p:cViewPr>
      <p:guideLst>
        <p:guide orient="horz" pos="2150"/>
        <p:guide pos="28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2016/11/15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403164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base">
              <a:spcBef>
                <a:spcPct val="0"/>
              </a:spcBef>
              <a:spcAft>
                <a:spcPct val="0"/>
              </a:spcAft>
            </a:pPr>
            <a:fld id="{C9ED8497-B92D-4F10-9C19-BBA738FC3D23}" type="slidenum">
              <a:rPr lang="zh-CN" altLang="en-US" smtClean="0">
                <a:latin typeface="Calibri" pitchFamily="34" charset="0"/>
                <a:ea typeface="宋体" pitchFamily="2" charset="-122"/>
              </a:rPr>
              <a:pPr fontAlgn="base">
                <a:spcBef>
                  <a:spcPct val="0"/>
                </a:spcBef>
                <a:spcAft>
                  <a:spcPct val="0"/>
                </a:spcAft>
              </a:pPr>
              <a:t>2</a:t>
            </a:fld>
            <a:endParaRPr lang="zh-CN" altLang="en-US" smtClean="0">
              <a:latin typeface="Calibri" pitchFamily="34" charset="0"/>
              <a:ea typeface="宋体" pitchFamily="2" charset="-122"/>
            </a:endParaRPr>
          </a:p>
        </p:txBody>
      </p:sp>
    </p:spTree>
    <p:extLst>
      <p:ext uri="{BB962C8B-B14F-4D97-AF65-F5344CB8AC3E}">
        <p14:creationId xmlns:p14="http://schemas.microsoft.com/office/powerpoint/2010/main" val="289455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pPr/>
              <a:t>3</a:t>
            </a:fld>
            <a:endParaRPr lang="zh-CN" altLang="en-US"/>
          </a:p>
        </p:txBody>
      </p:sp>
    </p:spTree>
    <p:extLst>
      <p:ext uri="{BB962C8B-B14F-4D97-AF65-F5344CB8AC3E}">
        <p14:creationId xmlns:p14="http://schemas.microsoft.com/office/powerpoint/2010/main" val="255652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pPr/>
              <a:t>5</a:t>
            </a:fld>
            <a:endParaRPr lang="zh-CN" altLang="en-US"/>
          </a:p>
        </p:txBody>
      </p:sp>
    </p:spTree>
    <p:extLst>
      <p:ext uri="{BB962C8B-B14F-4D97-AF65-F5344CB8AC3E}">
        <p14:creationId xmlns:p14="http://schemas.microsoft.com/office/powerpoint/2010/main" val="10111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pPr/>
              <a:t>18</a:t>
            </a:fld>
            <a:endParaRPr lang="zh-CN" altLang="en-US"/>
          </a:p>
        </p:txBody>
      </p:sp>
    </p:spTree>
    <p:extLst>
      <p:ext uri="{BB962C8B-B14F-4D97-AF65-F5344CB8AC3E}">
        <p14:creationId xmlns:p14="http://schemas.microsoft.com/office/powerpoint/2010/main" val="384279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pPr/>
              <a:t>27</a:t>
            </a:fld>
            <a:endParaRPr lang="zh-CN" altLang="en-US"/>
          </a:p>
        </p:txBody>
      </p:sp>
    </p:spTree>
    <p:extLst>
      <p:ext uri="{BB962C8B-B14F-4D97-AF65-F5344CB8AC3E}">
        <p14:creationId xmlns:p14="http://schemas.microsoft.com/office/powerpoint/2010/main" val="429202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4C3097-07DD-48E2-BC97-4CD15EB0E1A4}" type="slidenum">
              <a:rPr lang="zh-CN" altLang="en-US" smtClean="0"/>
              <a:pPr/>
              <a:t>49</a:t>
            </a:fld>
            <a:endParaRPr lang="zh-CN" altLang="en-US"/>
          </a:p>
        </p:txBody>
      </p:sp>
    </p:spTree>
    <p:extLst>
      <p:ext uri="{BB962C8B-B14F-4D97-AF65-F5344CB8AC3E}">
        <p14:creationId xmlns:p14="http://schemas.microsoft.com/office/powerpoint/2010/main" val="60467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pPr/>
              <a:t>52</a:t>
            </a:fld>
            <a:endParaRPr lang="zh-CN" altLang="en-US"/>
          </a:p>
        </p:txBody>
      </p:sp>
    </p:spTree>
    <p:extLst>
      <p:ext uri="{BB962C8B-B14F-4D97-AF65-F5344CB8AC3E}">
        <p14:creationId xmlns:p14="http://schemas.microsoft.com/office/powerpoint/2010/main" val="4218233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54800" y="597600"/>
            <a:ext cx="974700" cy="5371200"/>
          </a:xfrm>
        </p:spPr>
        <p:txBody>
          <a:bodyPr vert="eaVert" anchor="b" anchorCtr="0">
            <a:normAutofit/>
          </a:bodyPr>
          <a:lstStyle>
            <a:lvl1pPr algn="l">
              <a:defRPr sz="2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80000" y="2755392"/>
            <a:ext cx="663456" cy="3454608"/>
          </a:xfrm>
        </p:spPr>
        <p:txBody>
          <a:bodyPr vert="eaVert">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D6CFE-61BA-47EB-855C-CA2BD6B4CCA2}" type="slidenum">
              <a:rPr lang="zh-CN" altLang="en-US" smtClean="0"/>
              <a:pPr/>
              <a:t>‹#›</a:t>
            </a:fld>
            <a:endParaRPr lang="zh-CN" altLang="en-US"/>
          </a:p>
        </p:txBody>
      </p:sp>
      <p:sp>
        <p:nvSpPr>
          <p:cNvPr id="7" name="内容占位符 6"/>
          <p:cNvSpPr>
            <a:spLocks noGrp="1"/>
          </p:cNvSpPr>
          <p:nvPr>
            <p:ph sz="quarter" idx="13"/>
          </p:nvPr>
        </p:nvSpPr>
        <p:spPr>
          <a:xfrm>
            <a:off x="628649" y="482600"/>
            <a:ext cx="7886701" cy="5740400"/>
          </a:xfrm>
        </p:spPr>
        <p:txBody>
          <a:bodyPr/>
          <a:lstStyle>
            <a:lvl2pPr marL="257175" indent="-257175">
              <a:buClrTx/>
              <a:buFont typeface="Arial"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708026"/>
            <a:ext cx="891900" cy="5648326"/>
          </a:xfrm>
        </p:spPr>
        <p:txBody>
          <a:bodyPr anchor="t" anchorCtr="0">
            <a:normAutofit/>
          </a:bodyPr>
          <a:lstStyle>
            <a:lvl1pPr algn="l">
              <a:defRPr sz="3600">
                <a:solidFill>
                  <a:schemeClr val="tx1">
                    <a:lumMod val="50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327425" y="708025"/>
            <a:ext cx="730800" cy="4831200"/>
          </a:xfrm>
        </p:spPr>
        <p:txBody>
          <a:bodyPr vert="eaVert" anchor="b" anchorCtr="0">
            <a:normAutofit/>
          </a:bodyPr>
          <a:lstStyle>
            <a:lvl1pPr marL="0" indent="0" algn="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5" name="Footer Placeholder 4"/>
          <p:cNvSpPr>
            <a:spLocks noGrp="1"/>
          </p:cNvSpPr>
          <p:nvPr>
            <p:ph type="ftr" sz="quarter" idx="11"/>
          </p:nvPr>
        </p:nvSpPr>
        <p:spPr/>
        <p:txBody>
          <a:bodyPr>
            <a:normAutofit/>
          </a:bodyPr>
          <a:lstStyle/>
          <a:p>
            <a:endParaRPr lang="zh-CN" altLang="en-US" dirty="0"/>
          </a:p>
        </p:txBody>
      </p:sp>
      <p:sp>
        <p:nvSpPr>
          <p:cNvPr id="6" name="Slide Number Placeholder 5"/>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57097" y="547166"/>
            <a:ext cx="792000" cy="5809185"/>
          </a:xfrm>
        </p:spPr>
        <p:txBody>
          <a:bodyPr>
            <a:normAutofit/>
          </a:bodyPr>
          <a:lstStyle>
            <a:lvl1pPr>
              <a:defRPr>
                <a:solidFill>
                  <a:schemeClr val="accent1"/>
                </a:solidFill>
              </a:defRPr>
            </a:lvl1pPr>
          </a:lstStyle>
          <a:p>
            <a:r>
              <a:rPr lang="zh-CN" altLang="en-US" dirty="0" smtClean="0"/>
              <a:t>单击此处编辑母版标题样式</a:t>
            </a:r>
            <a:endParaRPr lang="en-US" dirty="0"/>
          </a:p>
        </p:txBody>
      </p:sp>
      <p:sp>
        <p:nvSpPr>
          <p:cNvPr id="4" name="Date Placeholder 3"/>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5" name="Footer Placeholder 4"/>
          <p:cNvSpPr>
            <a:spLocks noGrp="1"/>
          </p:cNvSpPr>
          <p:nvPr>
            <p:ph type="ftr" sz="quarter" idx="11"/>
          </p:nvPr>
        </p:nvSpPr>
        <p:spPr/>
        <p:txBody>
          <a:bodyPr>
            <a:normAutofit/>
          </a:bodyPr>
          <a:lstStyle/>
          <a:p>
            <a:endParaRPr lang="zh-CN" altLang="en-US" dirty="0"/>
          </a:p>
        </p:txBody>
      </p:sp>
      <p:sp>
        <p:nvSpPr>
          <p:cNvPr id="6" name="Slide Number Placeholder 5"/>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grpSp>
        <p:nvGrpSpPr>
          <p:cNvPr id="7" name="组合 6"/>
          <p:cNvGrpSpPr/>
          <p:nvPr/>
        </p:nvGrpSpPr>
        <p:grpSpPr>
          <a:xfrm>
            <a:off x="2956323" y="1409701"/>
            <a:ext cx="4644627" cy="3922713"/>
            <a:chOff x="3941764" y="1409700"/>
            <a:chExt cx="4767604" cy="3922713"/>
          </a:xfrm>
        </p:grpSpPr>
        <p:sp>
          <p:nvSpPr>
            <p:cNvPr id="8" name="MH_Other_1"/>
            <p:cNvSpPr/>
            <p:nvPr>
              <p:custDataLst>
                <p:tags r:id="rId1"/>
              </p:custDataLst>
            </p:nvPr>
          </p:nvSpPr>
          <p:spPr>
            <a:xfrm rot="19840690" flipH="1">
              <a:off x="5946923" y="4335674"/>
              <a:ext cx="2153112" cy="996739"/>
            </a:xfrm>
            <a:prstGeom prst="rtTriangle">
              <a:avLst/>
            </a:prstGeom>
            <a:solidFill>
              <a:schemeClr val="accent2"/>
            </a:solidFill>
            <a:ln w="25400" cap="flat" cmpd="sng" algn="ctr">
              <a:noFill/>
              <a:prstDash val="solid"/>
            </a:ln>
            <a:effectLst/>
          </p:spPr>
          <p:txBody>
            <a:bodyPr anchor="ctr">
              <a:normAutofit/>
            </a:bodyPr>
            <a:lstStyle/>
            <a:p>
              <a:pPr algn="ctr">
                <a:defRPr/>
              </a:pPr>
              <a:endParaRPr lang="zh-CN" altLang="en-US" sz="1350" kern="0">
                <a:solidFill>
                  <a:sysClr val="window" lastClr="FFFFFF"/>
                </a:solidFill>
                <a:latin typeface="Calibri"/>
                <a:ea typeface="宋体"/>
              </a:endParaRPr>
            </a:p>
          </p:txBody>
        </p:sp>
        <p:sp>
          <p:nvSpPr>
            <p:cNvPr id="9" name="MH_Desc_1"/>
            <p:cNvSpPr/>
            <p:nvPr>
              <p:custDataLst>
                <p:tags r:id="rId2"/>
              </p:custDataLst>
            </p:nvPr>
          </p:nvSpPr>
          <p:spPr>
            <a:xfrm>
              <a:off x="3945656" y="1409700"/>
              <a:ext cx="4763712" cy="2707938"/>
            </a:xfrm>
            <a:custGeom>
              <a:avLst/>
              <a:gdLst>
                <a:gd name="connsiteX0" fmla="*/ 0 w 7056784"/>
                <a:gd name="connsiteY0" fmla="*/ 0 h 3168352"/>
                <a:gd name="connsiteX1" fmla="*/ 7056784 w 7056784"/>
                <a:gd name="connsiteY1" fmla="*/ 0 h 3168352"/>
                <a:gd name="connsiteX2" fmla="*/ 7056784 w 7056784"/>
                <a:gd name="connsiteY2" fmla="*/ 3168352 h 3168352"/>
                <a:gd name="connsiteX3" fmla="*/ 0 w 7056784"/>
                <a:gd name="connsiteY3" fmla="*/ 3168352 h 3168352"/>
                <a:gd name="connsiteX4" fmla="*/ 0 w 7056784"/>
                <a:gd name="connsiteY4" fmla="*/ 0 h 3168352"/>
                <a:gd name="connsiteX0-1" fmla="*/ 0 w 7056784"/>
                <a:gd name="connsiteY0-2" fmla="*/ 844062 h 4012414"/>
                <a:gd name="connsiteX1-3" fmla="*/ 7033338 w 7056784"/>
                <a:gd name="connsiteY1-4" fmla="*/ 0 h 4012414"/>
                <a:gd name="connsiteX2-5" fmla="*/ 7056784 w 7056784"/>
                <a:gd name="connsiteY2-6" fmla="*/ 4012414 h 4012414"/>
                <a:gd name="connsiteX3-7" fmla="*/ 0 w 7056784"/>
                <a:gd name="connsiteY3-8" fmla="*/ 4012414 h 4012414"/>
                <a:gd name="connsiteX4-9" fmla="*/ 0 w 7056784"/>
                <a:gd name="connsiteY4-10" fmla="*/ 844062 h 4012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56784" h="4012414">
                  <a:moveTo>
                    <a:pt x="0" y="844062"/>
                  </a:moveTo>
                  <a:lnTo>
                    <a:pt x="7033338" y="0"/>
                  </a:lnTo>
                  <a:lnTo>
                    <a:pt x="7056784" y="4012414"/>
                  </a:lnTo>
                  <a:lnTo>
                    <a:pt x="0" y="4012414"/>
                  </a:lnTo>
                  <a:lnTo>
                    <a:pt x="0" y="844062"/>
                  </a:lnTo>
                  <a:close/>
                </a:path>
              </a:pathLst>
            </a:custGeom>
            <a:solidFill>
              <a:schemeClr val="accent2">
                <a:lumMod val="40000"/>
                <a:lumOff val="60000"/>
              </a:schemeClr>
            </a:solidFill>
            <a:ln w="19050" cap="flat" cmpd="sng" algn="ctr">
              <a:noFill/>
              <a:prstDash val="solid"/>
            </a:ln>
            <a:effectLst/>
          </p:spPr>
          <p:txBody>
            <a:bodyPr tIns="252000" anchor="ctr">
              <a:normAutofit/>
            </a:bodyPr>
            <a:lstStyle/>
            <a:p>
              <a:pPr algn="just">
                <a:lnSpc>
                  <a:spcPct val="150000"/>
                </a:lnSpc>
                <a:spcAft>
                  <a:spcPts val="600"/>
                </a:spcAft>
                <a:defRPr/>
              </a:pPr>
              <a:endParaRPr lang="en-US" altLang="zh-CN" sz="1800" kern="0" dirty="0">
                <a:solidFill>
                  <a:schemeClr val="accent1">
                    <a:lumMod val="50000"/>
                  </a:schemeClr>
                </a:solidFill>
                <a:latin typeface="Arial" pitchFamily="34" charset="0"/>
                <a:ea typeface="黑体" pitchFamily="49" charset="-122"/>
              </a:endParaRPr>
            </a:p>
          </p:txBody>
        </p:sp>
        <p:sp>
          <p:nvSpPr>
            <p:cNvPr id="10" name="MH_Other_2"/>
            <p:cNvSpPr/>
            <p:nvPr>
              <p:custDataLst>
                <p:tags r:id="rId3"/>
              </p:custDataLst>
            </p:nvPr>
          </p:nvSpPr>
          <p:spPr>
            <a:xfrm flipH="1" flipV="1">
              <a:off x="3941764" y="4117637"/>
              <a:ext cx="4255609" cy="630749"/>
            </a:xfrm>
            <a:custGeom>
              <a:avLst/>
              <a:gdLst>
                <a:gd name="connsiteX0" fmla="*/ 0 w 5836060"/>
                <a:gd name="connsiteY0" fmla="*/ 864096 h 864096"/>
                <a:gd name="connsiteX1" fmla="*/ 0 w 5836060"/>
                <a:gd name="connsiteY1" fmla="*/ 0 h 864096"/>
                <a:gd name="connsiteX2" fmla="*/ 5836060 w 5836060"/>
                <a:gd name="connsiteY2" fmla="*/ 864096 h 864096"/>
                <a:gd name="connsiteX3" fmla="*/ 0 w 5836060"/>
                <a:gd name="connsiteY3" fmla="*/ 864096 h 864096"/>
                <a:gd name="connsiteX0-1" fmla="*/ 457200 w 5836060"/>
                <a:gd name="connsiteY0-2" fmla="*/ 864096 h 864096"/>
                <a:gd name="connsiteX1-3" fmla="*/ 0 w 5836060"/>
                <a:gd name="connsiteY1-4" fmla="*/ 0 h 864096"/>
                <a:gd name="connsiteX2-5" fmla="*/ 5836060 w 5836060"/>
                <a:gd name="connsiteY2-6" fmla="*/ 864096 h 864096"/>
                <a:gd name="connsiteX3-7" fmla="*/ 457200 w 5836060"/>
                <a:gd name="connsiteY3-8" fmla="*/ 864096 h 864096"/>
              </a:gdLst>
              <a:ahLst/>
              <a:cxnLst>
                <a:cxn ang="0">
                  <a:pos x="connsiteX0-1" y="connsiteY0-2"/>
                </a:cxn>
                <a:cxn ang="0">
                  <a:pos x="connsiteX1-3" y="connsiteY1-4"/>
                </a:cxn>
                <a:cxn ang="0">
                  <a:pos x="connsiteX2-5" y="connsiteY2-6"/>
                </a:cxn>
                <a:cxn ang="0">
                  <a:pos x="connsiteX3-7" y="connsiteY3-8"/>
                </a:cxn>
              </a:cxnLst>
              <a:rect l="l" t="t" r="r" b="b"/>
              <a:pathLst>
                <a:path w="5836060" h="864096">
                  <a:moveTo>
                    <a:pt x="457200" y="864096"/>
                  </a:moveTo>
                  <a:lnTo>
                    <a:pt x="0" y="0"/>
                  </a:lnTo>
                  <a:lnTo>
                    <a:pt x="5836060" y="864096"/>
                  </a:lnTo>
                  <a:lnTo>
                    <a:pt x="457200" y="864096"/>
                  </a:lnTo>
                  <a:close/>
                </a:path>
              </a:pathLst>
            </a:custGeom>
            <a:solidFill>
              <a:schemeClr val="accent2">
                <a:lumMod val="60000"/>
                <a:lumOff val="40000"/>
              </a:schemeClr>
            </a:solidFill>
            <a:ln w="25400" cap="flat" cmpd="sng" algn="ctr">
              <a:noFill/>
              <a:prstDash val="solid"/>
            </a:ln>
            <a:effectLst/>
          </p:spPr>
          <p:txBody>
            <a:bodyPr anchor="ctr">
              <a:normAutofit/>
            </a:bodyPr>
            <a:lstStyle/>
            <a:p>
              <a:pPr algn="ctr">
                <a:defRPr/>
              </a:pPr>
              <a:endParaRPr lang="zh-CN" altLang="en-US" sz="1350" kern="0">
                <a:solidFill>
                  <a:sysClr val="window" lastClr="FFFFFF"/>
                </a:solidFill>
                <a:latin typeface="Calibri"/>
                <a:ea typeface="宋体"/>
              </a:endParaRPr>
            </a:p>
          </p:txBody>
        </p:sp>
      </p:grpSp>
      <p:cxnSp>
        <p:nvCxnSpPr>
          <p:cNvPr id="11" name="直接连接符 10"/>
          <p:cNvCxnSpPr/>
          <p:nvPr/>
        </p:nvCxnSpPr>
        <p:spPr>
          <a:xfrm flipH="1">
            <a:off x="686728" y="250327"/>
            <a:ext cx="320714" cy="49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87462" y="212058"/>
            <a:ext cx="632516" cy="1002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956323" y="1409701"/>
            <a:ext cx="4644627" cy="2707936"/>
          </a:xfrm>
        </p:spPr>
        <p:txBody>
          <a:bodyPr anchor="ctr" anchorCtr="0">
            <a:normAutofit/>
          </a:bodyPr>
          <a:lstStyle>
            <a:lvl1pPr marL="0" indent="0" algn="just">
              <a:buFont typeface="Wingdings 2" pitchFamily="18" charset="2"/>
              <a:buNone/>
              <a:defRPr sz="2400">
                <a:solidFill>
                  <a:schemeClr val="tx1"/>
                </a:solidFill>
              </a:defRPr>
            </a:lvl1pPr>
            <a:lvl2pPr marL="457200" indent="0">
              <a:buFont typeface="Wingdings 2" pitchFamily="18" charset="2"/>
              <a:buNone/>
              <a:defRPr/>
            </a:lvl2pPr>
            <a:lvl3pPr marL="914400" indent="0">
              <a:buFont typeface="Wingdings 2" pitchFamily="18" charset="2"/>
              <a:buNone/>
              <a:defRPr/>
            </a:lvl3pPr>
            <a:lvl4pPr marL="1371600" indent="0">
              <a:buFont typeface="Wingdings 2" pitchFamily="18" charset="2"/>
              <a:buNone/>
              <a:defRPr/>
            </a:lvl4pPr>
            <a:lvl5pPr marL="1828800" indent="0">
              <a:buFont typeface="Wingdings 2" pitchFamily="18" charset="2"/>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824554" y="2647950"/>
            <a:ext cx="4383169" cy="1865312"/>
          </a:xfrm>
        </p:spPr>
        <p:txBody>
          <a:bodyPr vert="horz" anchor="ctr" anchorCtr="0">
            <a:normAutofit/>
          </a:bodyPr>
          <a:lstStyle>
            <a:lvl1pPr>
              <a:defRPr sz="2400" b="0">
                <a:solidFill>
                  <a:schemeClr val="tx1">
                    <a:lumMod val="75000"/>
                  </a:schemeClr>
                </a:solidFill>
              </a:defRPr>
            </a:lvl1pPr>
          </a:lstStyle>
          <a:p>
            <a:r>
              <a:rPr lang="zh-CN" altLang="en-US" dirty="0" smtClean="0"/>
              <a:t>单击此处编辑母版标题样式</a:t>
            </a:r>
            <a:endParaRPr lang="en-US" dirty="0"/>
          </a:p>
        </p:txBody>
      </p:sp>
      <p:sp>
        <p:nvSpPr>
          <p:cNvPr id="3" name="Text Placeholder 2"/>
          <p:cNvSpPr>
            <a:spLocks noGrp="1"/>
          </p:cNvSpPr>
          <p:nvPr>
            <p:ph type="body" idx="1" hasCustomPrompt="1"/>
          </p:nvPr>
        </p:nvSpPr>
        <p:spPr>
          <a:xfrm>
            <a:off x="1905000" y="1903416"/>
            <a:ext cx="1471612" cy="420686"/>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添加副标题</a:t>
            </a:r>
          </a:p>
        </p:txBody>
      </p:sp>
      <p:sp>
        <p:nvSpPr>
          <p:cNvPr id="4" name="Date Placeholder 3"/>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5" name="Footer Placeholder 4"/>
          <p:cNvSpPr>
            <a:spLocks noGrp="1"/>
          </p:cNvSpPr>
          <p:nvPr>
            <p:ph type="ftr" sz="quarter" idx="11"/>
          </p:nvPr>
        </p:nvSpPr>
        <p:spPr/>
        <p:txBody>
          <a:bodyPr>
            <a:normAutofit/>
          </a:bodyPr>
          <a:lstStyle/>
          <a:p>
            <a:endParaRPr lang="zh-CN" altLang="en-US" dirty="0"/>
          </a:p>
        </p:txBody>
      </p:sp>
      <p:sp>
        <p:nvSpPr>
          <p:cNvPr id="6" name="Slide Number Placeholder 5"/>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grpSp>
        <p:nvGrpSpPr>
          <p:cNvPr id="10" name="组合 9"/>
          <p:cNvGrpSpPr/>
          <p:nvPr/>
        </p:nvGrpSpPr>
        <p:grpSpPr>
          <a:xfrm>
            <a:off x="1972618" y="2476303"/>
            <a:ext cx="5770264" cy="2133995"/>
            <a:chOff x="1640186" y="2344739"/>
            <a:chExt cx="5863628" cy="2168523"/>
          </a:xfrm>
        </p:grpSpPr>
        <p:sp>
          <p:nvSpPr>
            <p:cNvPr id="7" name="Freeform 13"/>
            <p:cNvSpPr/>
            <p:nvPr>
              <p:custDataLst>
                <p:tags r:id="rId1"/>
              </p:custDataLst>
            </p:nvPr>
          </p:nvSpPr>
          <p:spPr bwMode="auto">
            <a:xfrm rot="5400000" flipH="1">
              <a:off x="1666337" y="3947229"/>
              <a:ext cx="539882" cy="592183"/>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2">
                <a:lumMod val="40000"/>
                <a:lumOff val="60000"/>
              </a:schemeClr>
            </a:solidFill>
            <a:ln>
              <a:noFill/>
            </a:ln>
          </p:spPr>
          <p:txBody>
            <a:bodyPr>
              <a:normAutofit/>
            </a:bodyPr>
            <a:lstStyle/>
            <a:p>
              <a:pPr>
                <a:defRPr/>
              </a:pPr>
              <a:endParaRPr lang="zh-CN" altLang="en-US" sz="1800" kern="0">
                <a:solidFill>
                  <a:prstClr val="black"/>
                </a:solidFill>
                <a:latin typeface="Arial" pitchFamily="34" charset="0"/>
                <a:ea typeface="黑体" pitchFamily="49" charset="-122"/>
              </a:endParaRPr>
            </a:p>
          </p:txBody>
        </p:sp>
        <p:sp>
          <p:nvSpPr>
            <p:cNvPr id="8" name="Freeform 13"/>
            <p:cNvSpPr/>
            <p:nvPr>
              <p:custDataLst>
                <p:tags r:id="rId2"/>
              </p:custDataLst>
            </p:nvPr>
          </p:nvSpPr>
          <p:spPr bwMode="auto">
            <a:xfrm rot="5400000" flipV="1">
              <a:off x="6937782" y="2318588"/>
              <a:ext cx="539882" cy="592183"/>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2">
                <a:lumMod val="40000"/>
                <a:lumOff val="60000"/>
              </a:schemeClr>
            </a:solidFill>
            <a:ln>
              <a:noFill/>
            </a:ln>
          </p:spPr>
          <p:txBody>
            <a:bodyPr>
              <a:normAutofit/>
            </a:bodyPr>
            <a:lstStyle/>
            <a:p>
              <a:pPr>
                <a:defRPr/>
              </a:pPr>
              <a:endParaRPr lang="zh-CN" altLang="en-US" sz="1800" kern="0">
                <a:solidFill>
                  <a:prstClr val="black"/>
                </a:solidFill>
                <a:latin typeface="Arial" pitchFamily="34" charset="0"/>
                <a:ea typeface="黑体" pitchFamily="49"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03720" y="616744"/>
            <a:ext cx="792000" cy="5739607"/>
          </a:xfrm>
        </p:spPr>
        <p:txBody>
          <a:bodyPr>
            <a:normAutofit/>
          </a:bodyPr>
          <a:lstStyle>
            <a:lvl1pPr>
              <a:defRPr>
                <a:solidFill>
                  <a:schemeClr val="accent1"/>
                </a:solidFill>
              </a:defRPr>
            </a:lvl1pPr>
          </a:lstStyle>
          <a:p>
            <a:r>
              <a:rPr lang="zh-CN" altLang="en-US" dirty="0" smtClean="0"/>
              <a:t>单击此处编辑母版标题样式</a:t>
            </a:r>
            <a:endParaRPr lang="en-US" dirty="0"/>
          </a:p>
        </p:txBody>
      </p:sp>
      <p:sp>
        <p:nvSpPr>
          <p:cNvPr id="5" name="Date Placeholder 4"/>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6" name="Footer Placeholder 5"/>
          <p:cNvSpPr>
            <a:spLocks noGrp="1"/>
          </p:cNvSpPr>
          <p:nvPr>
            <p:ph type="ftr" sz="quarter" idx="11"/>
          </p:nvPr>
        </p:nvSpPr>
        <p:spPr/>
        <p:txBody>
          <a:bodyPr>
            <a:normAutofit/>
          </a:bodyPr>
          <a:lstStyle/>
          <a:p>
            <a:endParaRPr lang="zh-CN" altLang="en-US" dirty="0"/>
          </a:p>
        </p:txBody>
      </p:sp>
      <p:sp>
        <p:nvSpPr>
          <p:cNvPr id="7" name="Slide Number Placeholder 6"/>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cxnSp>
        <p:nvCxnSpPr>
          <p:cNvPr id="16" name="直接连接符 15"/>
          <p:cNvCxnSpPr/>
          <p:nvPr/>
        </p:nvCxnSpPr>
        <p:spPr>
          <a:xfrm flipH="1">
            <a:off x="686728" y="250327"/>
            <a:ext cx="320714" cy="49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87462" y="212058"/>
            <a:ext cx="632516" cy="1002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733090" y="1619249"/>
            <a:ext cx="3391360" cy="3302525"/>
            <a:chOff x="3941764" y="1409700"/>
            <a:chExt cx="4767604" cy="3922713"/>
          </a:xfrm>
        </p:grpSpPr>
        <p:sp>
          <p:nvSpPr>
            <p:cNvPr id="19" name="MH_Other_1"/>
            <p:cNvSpPr/>
            <p:nvPr>
              <p:custDataLst>
                <p:tags r:id="rId4"/>
              </p:custDataLst>
            </p:nvPr>
          </p:nvSpPr>
          <p:spPr>
            <a:xfrm rot="19840690" flipH="1">
              <a:off x="5946923" y="4335674"/>
              <a:ext cx="2153112" cy="996739"/>
            </a:xfrm>
            <a:prstGeom prst="rtTriangle">
              <a:avLst/>
            </a:prstGeom>
            <a:solidFill>
              <a:schemeClr val="accent2"/>
            </a:solidFill>
            <a:ln w="25400" cap="flat" cmpd="sng" algn="ctr">
              <a:noFill/>
              <a:prstDash val="solid"/>
            </a:ln>
            <a:effectLst/>
          </p:spPr>
          <p:txBody>
            <a:bodyPr anchor="ctr">
              <a:normAutofit fontScale="97500" lnSpcReduction="10000"/>
            </a:bodyPr>
            <a:lstStyle/>
            <a:p>
              <a:pPr algn="ctr">
                <a:defRPr/>
              </a:pPr>
              <a:endParaRPr lang="zh-CN" altLang="en-US" sz="1350" kern="0">
                <a:solidFill>
                  <a:sysClr val="window" lastClr="FFFFFF"/>
                </a:solidFill>
                <a:latin typeface="Calibri"/>
                <a:ea typeface="宋体"/>
              </a:endParaRPr>
            </a:p>
          </p:txBody>
        </p:sp>
        <p:sp>
          <p:nvSpPr>
            <p:cNvPr id="20" name="MH_Desc_1"/>
            <p:cNvSpPr/>
            <p:nvPr>
              <p:custDataLst>
                <p:tags r:id="rId5"/>
              </p:custDataLst>
            </p:nvPr>
          </p:nvSpPr>
          <p:spPr>
            <a:xfrm>
              <a:off x="3945656" y="1409700"/>
              <a:ext cx="4763712" cy="2707938"/>
            </a:xfrm>
            <a:custGeom>
              <a:avLst/>
              <a:gdLst>
                <a:gd name="connsiteX0" fmla="*/ 0 w 7056784"/>
                <a:gd name="connsiteY0" fmla="*/ 0 h 3168352"/>
                <a:gd name="connsiteX1" fmla="*/ 7056784 w 7056784"/>
                <a:gd name="connsiteY1" fmla="*/ 0 h 3168352"/>
                <a:gd name="connsiteX2" fmla="*/ 7056784 w 7056784"/>
                <a:gd name="connsiteY2" fmla="*/ 3168352 h 3168352"/>
                <a:gd name="connsiteX3" fmla="*/ 0 w 7056784"/>
                <a:gd name="connsiteY3" fmla="*/ 3168352 h 3168352"/>
                <a:gd name="connsiteX4" fmla="*/ 0 w 7056784"/>
                <a:gd name="connsiteY4" fmla="*/ 0 h 3168352"/>
                <a:gd name="connsiteX0-1" fmla="*/ 0 w 7056784"/>
                <a:gd name="connsiteY0-2" fmla="*/ 844062 h 4012414"/>
                <a:gd name="connsiteX1-3" fmla="*/ 7033338 w 7056784"/>
                <a:gd name="connsiteY1-4" fmla="*/ 0 h 4012414"/>
                <a:gd name="connsiteX2-5" fmla="*/ 7056784 w 7056784"/>
                <a:gd name="connsiteY2-6" fmla="*/ 4012414 h 4012414"/>
                <a:gd name="connsiteX3-7" fmla="*/ 0 w 7056784"/>
                <a:gd name="connsiteY3-8" fmla="*/ 4012414 h 4012414"/>
                <a:gd name="connsiteX4-9" fmla="*/ 0 w 7056784"/>
                <a:gd name="connsiteY4-10" fmla="*/ 844062 h 4012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56784" h="4012414">
                  <a:moveTo>
                    <a:pt x="0" y="844062"/>
                  </a:moveTo>
                  <a:lnTo>
                    <a:pt x="7033338" y="0"/>
                  </a:lnTo>
                  <a:lnTo>
                    <a:pt x="7056784" y="4012414"/>
                  </a:lnTo>
                  <a:lnTo>
                    <a:pt x="0" y="4012414"/>
                  </a:lnTo>
                  <a:lnTo>
                    <a:pt x="0" y="844062"/>
                  </a:lnTo>
                  <a:close/>
                </a:path>
              </a:pathLst>
            </a:custGeom>
            <a:solidFill>
              <a:schemeClr val="accent2">
                <a:lumMod val="40000"/>
                <a:lumOff val="60000"/>
              </a:schemeClr>
            </a:solidFill>
            <a:ln w="19050" cap="flat" cmpd="sng" algn="ctr">
              <a:noFill/>
              <a:prstDash val="solid"/>
            </a:ln>
            <a:effectLst/>
          </p:spPr>
          <p:txBody>
            <a:bodyPr tIns="252000" anchor="ctr">
              <a:normAutofit/>
            </a:bodyPr>
            <a:lstStyle/>
            <a:p>
              <a:pPr algn="just">
                <a:lnSpc>
                  <a:spcPct val="150000"/>
                </a:lnSpc>
                <a:spcAft>
                  <a:spcPts val="600"/>
                </a:spcAft>
                <a:defRPr/>
              </a:pPr>
              <a:endParaRPr lang="en-US" altLang="zh-CN" kern="0" dirty="0">
                <a:solidFill>
                  <a:schemeClr val="accent1">
                    <a:lumMod val="50000"/>
                  </a:schemeClr>
                </a:solidFill>
                <a:latin typeface="Arial" pitchFamily="34" charset="0"/>
                <a:ea typeface="黑体" pitchFamily="49" charset="-122"/>
              </a:endParaRPr>
            </a:p>
          </p:txBody>
        </p:sp>
        <p:sp>
          <p:nvSpPr>
            <p:cNvPr id="21" name="MH_Other_2"/>
            <p:cNvSpPr/>
            <p:nvPr>
              <p:custDataLst>
                <p:tags r:id="rId6"/>
              </p:custDataLst>
            </p:nvPr>
          </p:nvSpPr>
          <p:spPr>
            <a:xfrm flipH="1" flipV="1">
              <a:off x="3941764" y="4117637"/>
              <a:ext cx="4255609" cy="630749"/>
            </a:xfrm>
            <a:custGeom>
              <a:avLst/>
              <a:gdLst>
                <a:gd name="connsiteX0" fmla="*/ 0 w 5836060"/>
                <a:gd name="connsiteY0" fmla="*/ 864096 h 864096"/>
                <a:gd name="connsiteX1" fmla="*/ 0 w 5836060"/>
                <a:gd name="connsiteY1" fmla="*/ 0 h 864096"/>
                <a:gd name="connsiteX2" fmla="*/ 5836060 w 5836060"/>
                <a:gd name="connsiteY2" fmla="*/ 864096 h 864096"/>
                <a:gd name="connsiteX3" fmla="*/ 0 w 5836060"/>
                <a:gd name="connsiteY3" fmla="*/ 864096 h 864096"/>
                <a:gd name="connsiteX0-1" fmla="*/ 457200 w 5836060"/>
                <a:gd name="connsiteY0-2" fmla="*/ 864096 h 864096"/>
                <a:gd name="connsiteX1-3" fmla="*/ 0 w 5836060"/>
                <a:gd name="connsiteY1-4" fmla="*/ 0 h 864096"/>
                <a:gd name="connsiteX2-5" fmla="*/ 5836060 w 5836060"/>
                <a:gd name="connsiteY2-6" fmla="*/ 864096 h 864096"/>
                <a:gd name="connsiteX3-7" fmla="*/ 457200 w 5836060"/>
                <a:gd name="connsiteY3-8" fmla="*/ 864096 h 864096"/>
              </a:gdLst>
              <a:ahLst/>
              <a:cxnLst>
                <a:cxn ang="0">
                  <a:pos x="connsiteX0-1" y="connsiteY0-2"/>
                </a:cxn>
                <a:cxn ang="0">
                  <a:pos x="connsiteX1-3" y="connsiteY1-4"/>
                </a:cxn>
                <a:cxn ang="0">
                  <a:pos x="connsiteX2-5" y="connsiteY2-6"/>
                </a:cxn>
                <a:cxn ang="0">
                  <a:pos x="connsiteX3-7" y="connsiteY3-8"/>
                </a:cxn>
              </a:cxnLst>
              <a:rect l="l" t="t" r="r" b="b"/>
              <a:pathLst>
                <a:path w="5836060" h="864096">
                  <a:moveTo>
                    <a:pt x="457200" y="864096"/>
                  </a:moveTo>
                  <a:lnTo>
                    <a:pt x="0" y="0"/>
                  </a:lnTo>
                  <a:lnTo>
                    <a:pt x="5836060" y="864096"/>
                  </a:lnTo>
                  <a:lnTo>
                    <a:pt x="457200" y="864096"/>
                  </a:lnTo>
                  <a:close/>
                </a:path>
              </a:pathLst>
            </a:custGeom>
            <a:solidFill>
              <a:schemeClr val="accent2">
                <a:lumMod val="60000"/>
                <a:lumOff val="40000"/>
              </a:schemeClr>
            </a:solidFill>
            <a:ln w="25400" cap="flat" cmpd="sng" algn="ctr">
              <a:noFill/>
              <a:prstDash val="solid"/>
            </a:ln>
            <a:effectLst/>
          </p:spPr>
          <p:txBody>
            <a:bodyPr anchor="ctr">
              <a:normAutofit/>
            </a:bodyPr>
            <a:lstStyle/>
            <a:p>
              <a:pPr algn="ctr">
                <a:defRPr/>
              </a:pPr>
              <a:endParaRPr lang="zh-CN" altLang="en-US" sz="1350" kern="0">
                <a:solidFill>
                  <a:sysClr val="window" lastClr="FFFFFF"/>
                </a:solidFill>
                <a:latin typeface="Calibri"/>
                <a:ea typeface="宋体"/>
              </a:endParaRPr>
            </a:p>
          </p:txBody>
        </p:sp>
      </p:grpSp>
      <p:grpSp>
        <p:nvGrpSpPr>
          <p:cNvPr id="22" name="组合 21"/>
          <p:cNvGrpSpPr/>
          <p:nvPr/>
        </p:nvGrpSpPr>
        <p:grpSpPr>
          <a:xfrm>
            <a:off x="5501481" y="1619249"/>
            <a:ext cx="3391360" cy="3302525"/>
            <a:chOff x="3941764" y="1409700"/>
            <a:chExt cx="4767604" cy="3922713"/>
          </a:xfrm>
        </p:grpSpPr>
        <p:sp>
          <p:nvSpPr>
            <p:cNvPr id="23" name="MH_Other_1"/>
            <p:cNvSpPr/>
            <p:nvPr>
              <p:custDataLst>
                <p:tags r:id="rId1"/>
              </p:custDataLst>
            </p:nvPr>
          </p:nvSpPr>
          <p:spPr>
            <a:xfrm rot="19840690" flipH="1">
              <a:off x="5946923" y="4335674"/>
              <a:ext cx="2153112" cy="996739"/>
            </a:xfrm>
            <a:prstGeom prst="rtTriangle">
              <a:avLst/>
            </a:prstGeom>
            <a:solidFill>
              <a:schemeClr val="accent3"/>
            </a:solidFill>
            <a:ln w="25400" cap="flat" cmpd="sng" algn="ctr">
              <a:noFill/>
              <a:prstDash val="solid"/>
            </a:ln>
            <a:effectLst/>
          </p:spPr>
          <p:txBody>
            <a:bodyPr anchor="ctr">
              <a:normAutofit fontScale="97500" lnSpcReduction="10000"/>
            </a:bodyPr>
            <a:lstStyle/>
            <a:p>
              <a:pPr algn="ctr">
                <a:defRPr/>
              </a:pPr>
              <a:endParaRPr lang="zh-CN" altLang="en-US" sz="1350" kern="0">
                <a:solidFill>
                  <a:sysClr val="window" lastClr="FFFFFF"/>
                </a:solidFill>
                <a:latin typeface="Calibri"/>
                <a:ea typeface="宋体"/>
              </a:endParaRPr>
            </a:p>
          </p:txBody>
        </p:sp>
        <p:sp>
          <p:nvSpPr>
            <p:cNvPr id="24" name="MH_Desc_1"/>
            <p:cNvSpPr/>
            <p:nvPr>
              <p:custDataLst>
                <p:tags r:id="rId2"/>
              </p:custDataLst>
            </p:nvPr>
          </p:nvSpPr>
          <p:spPr>
            <a:xfrm>
              <a:off x="3945656" y="1409700"/>
              <a:ext cx="4763712" cy="2707938"/>
            </a:xfrm>
            <a:custGeom>
              <a:avLst/>
              <a:gdLst>
                <a:gd name="connsiteX0" fmla="*/ 0 w 7056784"/>
                <a:gd name="connsiteY0" fmla="*/ 0 h 3168352"/>
                <a:gd name="connsiteX1" fmla="*/ 7056784 w 7056784"/>
                <a:gd name="connsiteY1" fmla="*/ 0 h 3168352"/>
                <a:gd name="connsiteX2" fmla="*/ 7056784 w 7056784"/>
                <a:gd name="connsiteY2" fmla="*/ 3168352 h 3168352"/>
                <a:gd name="connsiteX3" fmla="*/ 0 w 7056784"/>
                <a:gd name="connsiteY3" fmla="*/ 3168352 h 3168352"/>
                <a:gd name="connsiteX4" fmla="*/ 0 w 7056784"/>
                <a:gd name="connsiteY4" fmla="*/ 0 h 3168352"/>
                <a:gd name="connsiteX0-1" fmla="*/ 0 w 7056784"/>
                <a:gd name="connsiteY0-2" fmla="*/ 844062 h 4012414"/>
                <a:gd name="connsiteX1-3" fmla="*/ 7033338 w 7056784"/>
                <a:gd name="connsiteY1-4" fmla="*/ 0 h 4012414"/>
                <a:gd name="connsiteX2-5" fmla="*/ 7056784 w 7056784"/>
                <a:gd name="connsiteY2-6" fmla="*/ 4012414 h 4012414"/>
                <a:gd name="connsiteX3-7" fmla="*/ 0 w 7056784"/>
                <a:gd name="connsiteY3-8" fmla="*/ 4012414 h 4012414"/>
                <a:gd name="connsiteX4-9" fmla="*/ 0 w 7056784"/>
                <a:gd name="connsiteY4-10" fmla="*/ 844062 h 4012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56784" h="4012414">
                  <a:moveTo>
                    <a:pt x="0" y="844062"/>
                  </a:moveTo>
                  <a:lnTo>
                    <a:pt x="7033338" y="0"/>
                  </a:lnTo>
                  <a:lnTo>
                    <a:pt x="7056784" y="4012414"/>
                  </a:lnTo>
                  <a:lnTo>
                    <a:pt x="0" y="4012414"/>
                  </a:lnTo>
                  <a:lnTo>
                    <a:pt x="0" y="844062"/>
                  </a:lnTo>
                  <a:close/>
                </a:path>
              </a:pathLst>
            </a:custGeom>
            <a:solidFill>
              <a:schemeClr val="accent3">
                <a:lumMod val="40000"/>
                <a:lumOff val="60000"/>
              </a:schemeClr>
            </a:solidFill>
            <a:ln w="19050" cap="flat" cmpd="sng" algn="ctr">
              <a:noFill/>
              <a:prstDash val="solid"/>
            </a:ln>
            <a:effectLst/>
          </p:spPr>
          <p:txBody>
            <a:bodyPr tIns="252000" anchor="ctr">
              <a:normAutofit/>
            </a:bodyPr>
            <a:lstStyle/>
            <a:p>
              <a:pPr algn="just">
                <a:lnSpc>
                  <a:spcPct val="150000"/>
                </a:lnSpc>
                <a:spcAft>
                  <a:spcPts val="600"/>
                </a:spcAft>
                <a:defRPr/>
              </a:pPr>
              <a:endParaRPr lang="en-US" altLang="zh-CN" kern="0" dirty="0">
                <a:solidFill>
                  <a:schemeClr val="accent1">
                    <a:lumMod val="50000"/>
                  </a:schemeClr>
                </a:solidFill>
                <a:latin typeface="Arial" pitchFamily="34" charset="0"/>
                <a:ea typeface="黑体" pitchFamily="49" charset="-122"/>
              </a:endParaRPr>
            </a:p>
          </p:txBody>
        </p:sp>
        <p:sp>
          <p:nvSpPr>
            <p:cNvPr id="25" name="MH_Other_2"/>
            <p:cNvSpPr/>
            <p:nvPr>
              <p:custDataLst>
                <p:tags r:id="rId3"/>
              </p:custDataLst>
            </p:nvPr>
          </p:nvSpPr>
          <p:spPr>
            <a:xfrm flipH="1" flipV="1">
              <a:off x="3941764" y="4117637"/>
              <a:ext cx="4255609" cy="630749"/>
            </a:xfrm>
            <a:custGeom>
              <a:avLst/>
              <a:gdLst>
                <a:gd name="connsiteX0" fmla="*/ 0 w 5836060"/>
                <a:gd name="connsiteY0" fmla="*/ 864096 h 864096"/>
                <a:gd name="connsiteX1" fmla="*/ 0 w 5836060"/>
                <a:gd name="connsiteY1" fmla="*/ 0 h 864096"/>
                <a:gd name="connsiteX2" fmla="*/ 5836060 w 5836060"/>
                <a:gd name="connsiteY2" fmla="*/ 864096 h 864096"/>
                <a:gd name="connsiteX3" fmla="*/ 0 w 5836060"/>
                <a:gd name="connsiteY3" fmla="*/ 864096 h 864096"/>
                <a:gd name="connsiteX0-1" fmla="*/ 457200 w 5836060"/>
                <a:gd name="connsiteY0-2" fmla="*/ 864096 h 864096"/>
                <a:gd name="connsiteX1-3" fmla="*/ 0 w 5836060"/>
                <a:gd name="connsiteY1-4" fmla="*/ 0 h 864096"/>
                <a:gd name="connsiteX2-5" fmla="*/ 5836060 w 5836060"/>
                <a:gd name="connsiteY2-6" fmla="*/ 864096 h 864096"/>
                <a:gd name="connsiteX3-7" fmla="*/ 457200 w 5836060"/>
                <a:gd name="connsiteY3-8" fmla="*/ 864096 h 864096"/>
              </a:gdLst>
              <a:ahLst/>
              <a:cxnLst>
                <a:cxn ang="0">
                  <a:pos x="connsiteX0-1" y="connsiteY0-2"/>
                </a:cxn>
                <a:cxn ang="0">
                  <a:pos x="connsiteX1-3" y="connsiteY1-4"/>
                </a:cxn>
                <a:cxn ang="0">
                  <a:pos x="connsiteX2-5" y="connsiteY2-6"/>
                </a:cxn>
                <a:cxn ang="0">
                  <a:pos x="connsiteX3-7" y="connsiteY3-8"/>
                </a:cxn>
              </a:cxnLst>
              <a:rect l="l" t="t" r="r" b="b"/>
              <a:pathLst>
                <a:path w="5836060" h="864096">
                  <a:moveTo>
                    <a:pt x="457200" y="864096"/>
                  </a:moveTo>
                  <a:lnTo>
                    <a:pt x="0" y="0"/>
                  </a:lnTo>
                  <a:lnTo>
                    <a:pt x="5836060" y="864096"/>
                  </a:lnTo>
                  <a:lnTo>
                    <a:pt x="457200" y="864096"/>
                  </a:lnTo>
                  <a:close/>
                </a:path>
              </a:pathLst>
            </a:custGeom>
            <a:solidFill>
              <a:schemeClr val="accent3">
                <a:lumMod val="60000"/>
                <a:lumOff val="40000"/>
              </a:schemeClr>
            </a:solidFill>
            <a:ln w="25400" cap="flat" cmpd="sng" algn="ctr">
              <a:noFill/>
              <a:prstDash val="solid"/>
            </a:ln>
            <a:effectLst/>
          </p:spPr>
          <p:txBody>
            <a:bodyPr anchor="ctr">
              <a:normAutofit/>
            </a:bodyPr>
            <a:lstStyle/>
            <a:p>
              <a:pPr algn="ctr">
                <a:defRPr/>
              </a:pPr>
              <a:endParaRPr lang="zh-CN" altLang="en-US" sz="1350" kern="0">
                <a:solidFill>
                  <a:sysClr val="window" lastClr="FFFFFF"/>
                </a:solidFill>
                <a:latin typeface="Calibri"/>
                <a:ea typeface="宋体"/>
              </a:endParaRPr>
            </a:p>
          </p:txBody>
        </p:sp>
      </p:grpSp>
      <p:sp>
        <p:nvSpPr>
          <p:cNvPr id="3" name="Content Placeholder 2"/>
          <p:cNvSpPr>
            <a:spLocks noGrp="1"/>
          </p:cNvSpPr>
          <p:nvPr>
            <p:ph sz="half" idx="1"/>
          </p:nvPr>
        </p:nvSpPr>
        <p:spPr>
          <a:xfrm>
            <a:off x="1751532" y="1619249"/>
            <a:ext cx="3369748" cy="2282036"/>
          </a:xfrm>
        </p:spPr>
        <p:txBody>
          <a:bodyPr anchor="ctr" anchorCtr="0">
            <a:normAutofit/>
          </a:bodyPr>
          <a:lstStyle>
            <a:lvl1pPr marL="0" indent="0">
              <a:buFont typeface="Arial" pitchFamily="34" charset="0"/>
              <a:buNone/>
              <a:defRPr sz="2400">
                <a:solidFill>
                  <a:schemeClr val="tx1">
                    <a:lumMod val="75000"/>
                  </a:schemeClr>
                </a:solidFill>
              </a:defRPr>
            </a:lvl1pPr>
            <a:lvl2pPr marL="457200" indent="0">
              <a:buFont typeface="Arial" pitchFamily="34" charse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Content Placeholder 3"/>
          <p:cNvSpPr>
            <a:spLocks noGrp="1"/>
          </p:cNvSpPr>
          <p:nvPr>
            <p:ph sz="half" idx="2"/>
          </p:nvPr>
        </p:nvSpPr>
        <p:spPr>
          <a:xfrm>
            <a:off x="5532418" y="1619249"/>
            <a:ext cx="3355105" cy="2279806"/>
          </a:xfrm>
        </p:spPr>
        <p:txBody>
          <a:bodyPr anchor="ctr" anchorCtr="0">
            <a:normAutofit/>
          </a:bodyPr>
          <a:lstStyle>
            <a:lvl1pPr marL="0" indent="0">
              <a:buFont typeface="Arial" pitchFamily="34" charset="0"/>
              <a:buNone/>
              <a:defRPr sz="2400">
                <a:solidFill>
                  <a:schemeClr val="tx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69343" y="749843"/>
            <a:ext cx="649254" cy="5289614"/>
          </a:xfrm>
        </p:spPr>
        <p:txBody>
          <a:bodyPr>
            <a:normAutofit/>
          </a:bodyPr>
          <a:lstStyle>
            <a:lvl1pPr>
              <a:defRPr>
                <a:solidFill>
                  <a:schemeClr val="accent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335683" y="1530957"/>
            <a:ext cx="3715501"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1335683" y="2354869"/>
            <a:ext cx="3715501" cy="3684588"/>
          </a:xfrm>
        </p:spPr>
        <p:txBody>
          <a:bodyPr>
            <a:normAutofit/>
          </a:bodyPr>
          <a:lstStyle>
            <a:lvl1pPr marL="342900" indent="-342900">
              <a:buFont typeface="Wingdings 2" pitchFamily="18" charset="2"/>
              <a:buChar char="f"/>
              <a:defRPr sz="2400">
                <a:solidFill>
                  <a:schemeClr val="tx1">
                    <a:lumMod val="75000"/>
                  </a:schemeClr>
                </a:solidFill>
              </a:defRPr>
            </a:lvl1pPr>
            <a:lvl2pPr marL="685800" indent="-228600">
              <a:buFont typeface="Wingdings 2" pitchFamily="18" charset="2"/>
              <a:buChar char="f"/>
              <a:defRPr/>
            </a:lvl2pPr>
            <a:lvl3pPr marL="1143000" indent="-228600">
              <a:buFont typeface="Wingdings 2" pitchFamily="18" charset="2"/>
              <a:buChar char="f"/>
              <a:defRPr/>
            </a:lvl3pPr>
            <a:lvl4pPr marL="1600200" indent="-228600">
              <a:buFont typeface="Wingdings 2" pitchFamily="18" charset="2"/>
              <a:buChar char="f"/>
              <a:defRPr/>
            </a:lvl4pPr>
            <a:lvl5pPr marL="2057400" indent="-228600">
              <a:buFont typeface="Wingdings 2" pitchFamily="18" charset="2"/>
              <a:buChar char="f"/>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5188925" y="1530957"/>
            <a:ext cx="3733799"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5188925" y="2354869"/>
            <a:ext cx="3733799" cy="3684588"/>
          </a:xfrm>
        </p:spPr>
        <p:txBody>
          <a:bodyPr>
            <a:normAutofit/>
          </a:bodyPr>
          <a:lstStyle>
            <a:lvl1pPr marL="342900" indent="-342900">
              <a:buFont typeface="Wingdings 2" pitchFamily="18" charset="2"/>
              <a:buChar char="f"/>
              <a:defRPr sz="2400">
                <a:solidFill>
                  <a:schemeClr val="tx1">
                    <a:lumMod val="75000"/>
                  </a:schemeClr>
                </a:solidFill>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Date Placeholder 6"/>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8" name="Footer Placeholder 7"/>
          <p:cNvSpPr>
            <a:spLocks noGrp="1"/>
          </p:cNvSpPr>
          <p:nvPr>
            <p:ph type="ftr" sz="quarter" idx="11"/>
          </p:nvPr>
        </p:nvSpPr>
        <p:spPr/>
        <p:txBody>
          <a:bodyPr>
            <a:normAutofit/>
          </a:bodyPr>
          <a:lstStyle/>
          <a:p>
            <a:endParaRPr lang="zh-CN" altLang="en-US" dirty="0"/>
          </a:p>
        </p:txBody>
      </p:sp>
      <p:sp>
        <p:nvSpPr>
          <p:cNvPr id="9" name="Slide Number Placeholder 8"/>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cxnSp>
        <p:nvCxnSpPr>
          <p:cNvPr id="10" name="直接连接符 9"/>
          <p:cNvCxnSpPr/>
          <p:nvPr/>
        </p:nvCxnSpPr>
        <p:spPr>
          <a:xfrm flipH="1">
            <a:off x="686728" y="250327"/>
            <a:ext cx="320714" cy="49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87462" y="212058"/>
            <a:ext cx="632516" cy="1002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4" name="Footer Placeholder 3"/>
          <p:cNvSpPr>
            <a:spLocks noGrp="1"/>
          </p:cNvSpPr>
          <p:nvPr>
            <p:ph type="ftr" sz="quarter" idx="11"/>
          </p:nvPr>
        </p:nvSpPr>
        <p:spPr/>
        <p:txBody>
          <a:bodyPr>
            <a:normAutofit/>
          </a:bodyPr>
          <a:lstStyle/>
          <a:p>
            <a:endParaRPr lang="zh-CN" altLang="en-US" dirty="0"/>
          </a:p>
        </p:txBody>
      </p:sp>
      <p:sp>
        <p:nvSpPr>
          <p:cNvPr id="5" name="Slide Number Placeholder 4"/>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grpSp>
        <p:nvGrpSpPr>
          <p:cNvPr id="18" name="组合 17"/>
          <p:cNvGrpSpPr/>
          <p:nvPr/>
        </p:nvGrpSpPr>
        <p:grpSpPr>
          <a:xfrm>
            <a:off x="1241500" y="159707"/>
            <a:ext cx="6934994" cy="6017256"/>
            <a:chOff x="3086100" y="396876"/>
            <a:chExt cx="6249988" cy="5422900"/>
          </a:xfrm>
        </p:grpSpPr>
        <p:sp>
          <p:nvSpPr>
            <p:cNvPr id="12" name="任意多边形 65"/>
            <p:cNvSpPr/>
            <p:nvPr>
              <p:custDataLst>
                <p:tags r:id="rId1"/>
              </p:custDataLst>
            </p:nvPr>
          </p:nvSpPr>
          <p:spPr bwMode="auto">
            <a:xfrm>
              <a:off x="4579938" y="396876"/>
              <a:ext cx="4756150" cy="5167313"/>
            </a:xfrm>
            <a:custGeom>
              <a:avLst/>
              <a:gdLst/>
              <a:ahLst/>
              <a:cxnLst/>
              <a:rect l="0" t="0" r="r" b="b"/>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3" name="Freeform 5"/>
            <p:cNvSpPr>
              <a:spLocks noEditPoints="1"/>
            </p:cNvSpPr>
            <p:nvPr>
              <p:custDataLst>
                <p:tags r:id="rId2"/>
              </p:custDataLst>
            </p:nvPr>
          </p:nvSpPr>
          <p:spPr bwMode="auto">
            <a:xfrm>
              <a:off x="5238750" y="5378451"/>
              <a:ext cx="533400" cy="441325"/>
            </a:xfrm>
            <a:custGeom>
              <a:avLst/>
              <a:gdLst>
                <a:gd name="T0" fmla="*/ 520630 w 81"/>
                <a:gd name="T1" fmla="*/ 191340 h 67"/>
                <a:gd name="T2" fmla="*/ 243839 w 81"/>
                <a:gd name="T3" fmla="*/ 6598 h 67"/>
                <a:gd name="T4" fmla="*/ 224068 w 81"/>
                <a:gd name="T5" fmla="*/ 26392 h 67"/>
                <a:gd name="T6" fmla="*/ 210888 w 81"/>
                <a:gd name="T7" fmla="*/ 52784 h 67"/>
                <a:gd name="T8" fmla="*/ 171346 w 81"/>
                <a:gd name="T9" fmla="*/ 85773 h 67"/>
                <a:gd name="T10" fmla="*/ 158166 w 81"/>
                <a:gd name="T11" fmla="*/ 98969 h 67"/>
                <a:gd name="T12" fmla="*/ 164756 w 81"/>
                <a:gd name="T13" fmla="*/ 112165 h 67"/>
                <a:gd name="T14" fmla="*/ 138395 w 81"/>
                <a:gd name="T15" fmla="*/ 125361 h 67"/>
                <a:gd name="T16" fmla="*/ 138395 w 81"/>
                <a:gd name="T17" fmla="*/ 131959 h 67"/>
                <a:gd name="T18" fmla="*/ 131805 w 81"/>
                <a:gd name="T19" fmla="*/ 131959 h 67"/>
                <a:gd name="T20" fmla="*/ 105444 w 81"/>
                <a:gd name="T21" fmla="*/ 151753 h 67"/>
                <a:gd name="T22" fmla="*/ 85673 w 81"/>
                <a:gd name="T23" fmla="*/ 178144 h 67"/>
                <a:gd name="T24" fmla="*/ 85673 w 81"/>
                <a:gd name="T25" fmla="*/ 204536 h 67"/>
                <a:gd name="T26" fmla="*/ 65902 w 81"/>
                <a:gd name="T27" fmla="*/ 217732 h 67"/>
                <a:gd name="T28" fmla="*/ 72493 w 81"/>
                <a:gd name="T29" fmla="*/ 224330 h 67"/>
                <a:gd name="T30" fmla="*/ 59312 w 81"/>
                <a:gd name="T31" fmla="*/ 244124 h 67"/>
                <a:gd name="T32" fmla="*/ 26361 w 81"/>
                <a:gd name="T33" fmla="*/ 244124 h 67"/>
                <a:gd name="T34" fmla="*/ 79083 w 81"/>
                <a:gd name="T35" fmla="*/ 250722 h 67"/>
                <a:gd name="T36" fmla="*/ 98854 w 81"/>
                <a:gd name="T37" fmla="*/ 270516 h 67"/>
                <a:gd name="T38" fmla="*/ 98854 w 81"/>
                <a:gd name="T39" fmla="*/ 296907 h 67"/>
                <a:gd name="T40" fmla="*/ 105444 w 81"/>
                <a:gd name="T41" fmla="*/ 310103 h 67"/>
                <a:gd name="T42" fmla="*/ 72493 w 81"/>
                <a:gd name="T43" fmla="*/ 329897 h 67"/>
                <a:gd name="T44" fmla="*/ 92263 w 81"/>
                <a:gd name="T45" fmla="*/ 329897 h 67"/>
                <a:gd name="T46" fmla="*/ 112034 w 81"/>
                <a:gd name="T47" fmla="*/ 336495 h 67"/>
                <a:gd name="T48" fmla="*/ 125215 w 81"/>
                <a:gd name="T49" fmla="*/ 356289 h 67"/>
                <a:gd name="T50" fmla="*/ 138395 w 81"/>
                <a:gd name="T51" fmla="*/ 349691 h 67"/>
                <a:gd name="T52" fmla="*/ 164756 w 81"/>
                <a:gd name="T53" fmla="*/ 382681 h 67"/>
                <a:gd name="T54" fmla="*/ 191117 w 81"/>
                <a:gd name="T55" fmla="*/ 402474 h 67"/>
                <a:gd name="T56" fmla="*/ 224068 w 81"/>
                <a:gd name="T57" fmla="*/ 422268 h 67"/>
                <a:gd name="T58" fmla="*/ 270200 w 81"/>
                <a:gd name="T59" fmla="*/ 422268 h 67"/>
                <a:gd name="T60" fmla="*/ 303151 w 81"/>
                <a:gd name="T61" fmla="*/ 409072 h 67"/>
                <a:gd name="T62" fmla="*/ 322922 w 81"/>
                <a:gd name="T63" fmla="*/ 402474 h 67"/>
                <a:gd name="T64" fmla="*/ 342693 w 81"/>
                <a:gd name="T65" fmla="*/ 382681 h 67"/>
                <a:gd name="T66" fmla="*/ 375644 w 81"/>
                <a:gd name="T67" fmla="*/ 395876 h 67"/>
                <a:gd name="T68" fmla="*/ 402005 w 81"/>
                <a:gd name="T69" fmla="*/ 402474 h 67"/>
                <a:gd name="T70" fmla="*/ 402005 w 81"/>
                <a:gd name="T71" fmla="*/ 382681 h 67"/>
                <a:gd name="T72" fmla="*/ 421776 w 81"/>
                <a:gd name="T73" fmla="*/ 343093 h 67"/>
                <a:gd name="T74" fmla="*/ 461317 w 81"/>
                <a:gd name="T75" fmla="*/ 329897 h 67"/>
                <a:gd name="T76" fmla="*/ 487678 w 81"/>
                <a:gd name="T77" fmla="*/ 336495 h 67"/>
                <a:gd name="T78" fmla="*/ 500859 w 81"/>
                <a:gd name="T79" fmla="*/ 296907 h 67"/>
                <a:gd name="T80" fmla="*/ 481088 w 81"/>
                <a:gd name="T81" fmla="*/ 263918 h 67"/>
                <a:gd name="T82" fmla="*/ 474498 w 81"/>
                <a:gd name="T83" fmla="*/ 204536 h 67"/>
                <a:gd name="T84" fmla="*/ 507449 w 81"/>
                <a:gd name="T85" fmla="*/ 204536 h 67"/>
                <a:gd name="T86" fmla="*/ 520630 w 81"/>
                <a:gd name="T87" fmla="*/ 191340 h 67"/>
                <a:gd name="T88" fmla="*/ 487678 w 81"/>
                <a:gd name="T89" fmla="*/ 197938 h 67"/>
                <a:gd name="T90" fmla="*/ 461317 w 81"/>
                <a:gd name="T91" fmla="*/ 164949 h 67"/>
                <a:gd name="T92" fmla="*/ 481088 w 81"/>
                <a:gd name="T93" fmla="*/ 164949 h 67"/>
                <a:gd name="T94" fmla="*/ 474498 w 81"/>
                <a:gd name="T95" fmla="*/ 145155 h 67"/>
                <a:gd name="T96" fmla="*/ 467908 w 81"/>
                <a:gd name="T97" fmla="*/ 118763 h 67"/>
                <a:gd name="T98" fmla="*/ 434956 w 81"/>
                <a:gd name="T99" fmla="*/ 85773 h 67"/>
                <a:gd name="T100" fmla="*/ 415186 w 81"/>
                <a:gd name="T101" fmla="*/ 65979 h 67"/>
                <a:gd name="T102" fmla="*/ 388825 w 81"/>
                <a:gd name="T103" fmla="*/ 52784 h 67"/>
                <a:gd name="T104" fmla="*/ 355873 w 81"/>
                <a:gd name="T105" fmla="*/ 39588 h 67"/>
                <a:gd name="T106" fmla="*/ 355873 w 81"/>
                <a:gd name="T107" fmla="*/ 39588 h 67"/>
                <a:gd name="T108" fmla="*/ 322922 w 81"/>
                <a:gd name="T109" fmla="*/ 46186 h 67"/>
                <a:gd name="T110" fmla="*/ 303151 w 81"/>
                <a:gd name="T111" fmla="*/ 19794 h 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 h="67">
                  <a:moveTo>
                    <a:pt x="78" y="29"/>
                  </a:moveTo>
                  <a:cubicBezTo>
                    <a:pt x="78" y="29"/>
                    <a:pt x="78" y="29"/>
                    <a:pt x="78" y="29"/>
                  </a:cubicBezTo>
                  <a:cubicBezTo>
                    <a:pt x="79" y="29"/>
                    <a:pt x="79" y="29"/>
                    <a:pt x="79" y="29"/>
                  </a:cubicBezTo>
                  <a:cubicBezTo>
                    <a:pt x="79" y="29"/>
                    <a:pt x="79" y="29"/>
                    <a:pt x="79" y="29"/>
                  </a:cubicBezTo>
                  <a:cubicBezTo>
                    <a:pt x="79" y="29"/>
                    <a:pt x="78" y="29"/>
                    <a:pt x="78" y="29"/>
                  </a:cubicBezTo>
                  <a:moveTo>
                    <a:pt x="40" y="0"/>
                  </a:moveTo>
                  <a:cubicBezTo>
                    <a:pt x="40" y="0"/>
                    <a:pt x="38" y="1"/>
                    <a:pt x="37" y="1"/>
                  </a:cubicBezTo>
                  <a:cubicBezTo>
                    <a:pt x="37" y="1"/>
                    <a:pt x="37" y="1"/>
                    <a:pt x="37" y="1"/>
                  </a:cubicBezTo>
                  <a:cubicBezTo>
                    <a:pt x="36" y="1"/>
                    <a:pt x="36" y="1"/>
                    <a:pt x="36" y="1"/>
                  </a:cubicBezTo>
                  <a:cubicBezTo>
                    <a:pt x="36" y="1"/>
                    <a:pt x="35" y="2"/>
                    <a:pt x="35" y="3"/>
                  </a:cubicBezTo>
                  <a:cubicBezTo>
                    <a:pt x="35" y="4"/>
                    <a:pt x="35" y="4"/>
                    <a:pt x="35" y="4"/>
                  </a:cubicBezTo>
                  <a:cubicBezTo>
                    <a:pt x="35" y="4"/>
                    <a:pt x="35" y="4"/>
                    <a:pt x="34" y="4"/>
                  </a:cubicBezTo>
                  <a:cubicBezTo>
                    <a:pt x="34" y="3"/>
                    <a:pt x="33" y="3"/>
                    <a:pt x="33" y="3"/>
                  </a:cubicBezTo>
                  <a:cubicBezTo>
                    <a:pt x="32" y="5"/>
                    <a:pt x="32" y="5"/>
                    <a:pt x="32" y="5"/>
                  </a:cubicBezTo>
                  <a:cubicBezTo>
                    <a:pt x="32" y="5"/>
                    <a:pt x="32" y="6"/>
                    <a:pt x="32" y="7"/>
                  </a:cubicBezTo>
                  <a:cubicBezTo>
                    <a:pt x="32" y="7"/>
                    <a:pt x="32" y="8"/>
                    <a:pt x="32" y="8"/>
                  </a:cubicBezTo>
                  <a:cubicBezTo>
                    <a:pt x="32" y="9"/>
                    <a:pt x="29" y="10"/>
                    <a:pt x="29" y="10"/>
                  </a:cubicBezTo>
                  <a:cubicBezTo>
                    <a:pt x="28" y="10"/>
                    <a:pt x="28" y="10"/>
                    <a:pt x="28" y="10"/>
                  </a:cubicBezTo>
                  <a:cubicBezTo>
                    <a:pt x="28" y="10"/>
                    <a:pt x="28" y="11"/>
                    <a:pt x="27" y="11"/>
                  </a:cubicBezTo>
                  <a:cubicBezTo>
                    <a:pt x="27" y="12"/>
                    <a:pt x="27" y="12"/>
                    <a:pt x="26" y="13"/>
                  </a:cubicBezTo>
                  <a:cubicBezTo>
                    <a:pt x="24" y="12"/>
                    <a:pt x="24" y="12"/>
                    <a:pt x="24" y="12"/>
                  </a:cubicBezTo>
                  <a:cubicBezTo>
                    <a:pt x="23" y="13"/>
                    <a:pt x="23" y="13"/>
                    <a:pt x="23" y="13"/>
                  </a:cubicBezTo>
                  <a:cubicBezTo>
                    <a:pt x="23" y="13"/>
                    <a:pt x="23" y="14"/>
                    <a:pt x="24" y="15"/>
                  </a:cubicBezTo>
                  <a:cubicBezTo>
                    <a:pt x="24" y="15"/>
                    <a:pt x="24" y="15"/>
                    <a:pt x="24" y="15"/>
                  </a:cubicBezTo>
                  <a:cubicBezTo>
                    <a:pt x="24" y="15"/>
                    <a:pt x="24" y="15"/>
                    <a:pt x="24" y="15"/>
                  </a:cubicBezTo>
                  <a:cubicBezTo>
                    <a:pt x="24" y="15"/>
                    <a:pt x="24" y="15"/>
                    <a:pt x="24" y="15"/>
                  </a:cubicBezTo>
                  <a:cubicBezTo>
                    <a:pt x="24" y="15"/>
                    <a:pt x="24" y="15"/>
                    <a:pt x="25" y="15"/>
                  </a:cubicBezTo>
                  <a:cubicBezTo>
                    <a:pt x="26" y="16"/>
                    <a:pt x="25" y="16"/>
                    <a:pt x="25" y="17"/>
                  </a:cubicBezTo>
                  <a:cubicBezTo>
                    <a:pt x="25" y="17"/>
                    <a:pt x="24" y="18"/>
                    <a:pt x="24" y="18"/>
                  </a:cubicBezTo>
                  <a:cubicBezTo>
                    <a:pt x="24" y="18"/>
                    <a:pt x="24" y="18"/>
                    <a:pt x="23" y="17"/>
                  </a:cubicBezTo>
                  <a:cubicBezTo>
                    <a:pt x="23" y="17"/>
                    <a:pt x="22" y="17"/>
                    <a:pt x="22" y="17"/>
                  </a:cubicBezTo>
                  <a:cubicBezTo>
                    <a:pt x="22" y="17"/>
                    <a:pt x="22" y="18"/>
                    <a:pt x="21" y="19"/>
                  </a:cubicBezTo>
                  <a:cubicBezTo>
                    <a:pt x="21" y="19"/>
                    <a:pt x="21" y="19"/>
                    <a:pt x="21" y="19"/>
                  </a:cubicBezTo>
                  <a:cubicBezTo>
                    <a:pt x="21" y="19"/>
                    <a:pt x="21" y="19"/>
                    <a:pt x="21" y="19"/>
                  </a:cubicBezTo>
                  <a:cubicBezTo>
                    <a:pt x="21" y="19"/>
                    <a:pt x="21" y="19"/>
                    <a:pt x="21" y="19"/>
                  </a:cubicBezTo>
                  <a:cubicBezTo>
                    <a:pt x="21" y="19"/>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19" y="20"/>
                    <a:pt x="18" y="20"/>
                    <a:pt x="18" y="20"/>
                  </a:cubicBezTo>
                  <a:cubicBezTo>
                    <a:pt x="18" y="21"/>
                    <a:pt x="18" y="21"/>
                    <a:pt x="18" y="21"/>
                  </a:cubicBezTo>
                  <a:cubicBezTo>
                    <a:pt x="18" y="21"/>
                    <a:pt x="16" y="23"/>
                    <a:pt x="16" y="23"/>
                  </a:cubicBezTo>
                  <a:cubicBezTo>
                    <a:pt x="15" y="24"/>
                    <a:pt x="15" y="24"/>
                    <a:pt x="15" y="24"/>
                  </a:cubicBezTo>
                  <a:cubicBezTo>
                    <a:pt x="13" y="24"/>
                    <a:pt x="13" y="24"/>
                    <a:pt x="13" y="24"/>
                  </a:cubicBezTo>
                  <a:cubicBezTo>
                    <a:pt x="13" y="25"/>
                    <a:pt x="13" y="25"/>
                    <a:pt x="13" y="25"/>
                  </a:cubicBezTo>
                  <a:cubicBezTo>
                    <a:pt x="13" y="27"/>
                    <a:pt x="13" y="27"/>
                    <a:pt x="13" y="27"/>
                  </a:cubicBezTo>
                  <a:cubicBezTo>
                    <a:pt x="13" y="27"/>
                    <a:pt x="13" y="28"/>
                    <a:pt x="14" y="28"/>
                  </a:cubicBezTo>
                  <a:cubicBezTo>
                    <a:pt x="14" y="28"/>
                    <a:pt x="15" y="29"/>
                    <a:pt x="15" y="29"/>
                  </a:cubicBezTo>
                  <a:cubicBezTo>
                    <a:pt x="14" y="31"/>
                    <a:pt x="14" y="31"/>
                    <a:pt x="14" y="31"/>
                  </a:cubicBezTo>
                  <a:cubicBezTo>
                    <a:pt x="14" y="31"/>
                    <a:pt x="14" y="31"/>
                    <a:pt x="13" y="31"/>
                  </a:cubicBezTo>
                  <a:cubicBezTo>
                    <a:pt x="13" y="32"/>
                    <a:pt x="12" y="32"/>
                    <a:pt x="12" y="32"/>
                  </a:cubicBezTo>
                  <a:cubicBezTo>
                    <a:pt x="12" y="33"/>
                    <a:pt x="12" y="33"/>
                    <a:pt x="12" y="33"/>
                  </a:cubicBezTo>
                  <a:cubicBezTo>
                    <a:pt x="10" y="33"/>
                    <a:pt x="10" y="33"/>
                    <a:pt x="10" y="33"/>
                  </a:cubicBezTo>
                  <a:cubicBezTo>
                    <a:pt x="10" y="33"/>
                    <a:pt x="10" y="33"/>
                    <a:pt x="10" y="33"/>
                  </a:cubicBezTo>
                  <a:cubicBezTo>
                    <a:pt x="9" y="33"/>
                    <a:pt x="9" y="33"/>
                    <a:pt x="9" y="33"/>
                  </a:cubicBezTo>
                  <a:cubicBezTo>
                    <a:pt x="9" y="33"/>
                    <a:pt x="9" y="33"/>
                    <a:pt x="9" y="34"/>
                  </a:cubicBezTo>
                  <a:cubicBezTo>
                    <a:pt x="9" y="34"/>
                    <a:pt x="10" y="34"/>
                    <a:pt x="10" y="34"/>
                  </a:cubicBezTo>
                  <a:cubicBezTo>
                    <a:pt x="10" y="34"/>
                    <a:pt x="11" y="34"/>
                    <a:pt x="11" y="34"/>
                  </a:cubicBezTo>
                  <a:cubicBezTo>
                    <a:pt x="11" y="34"/>
                    <a:pt x="11" y="34"/>
                    <a:pt x="11" y="34"/>
                  </a:cubicBezTo>
                  <a:cubicBezTo>
                    <a:pt x="12" y="34"/>
                    <a:pt x="11" y="35"/>
                    <a:pt x="11" y="35"/>
                  </a:cubicBezTo>
                  <a:cubicBezTo>
                    <a:pt x="11" y="37"/>
                    <a:pt x="11" y="37"/>
                    <a:pt x="11" y="37"/>
                  </a:cubicBezTo>
                  <a:cubicBezTo>
                    <a:pt x="9" y="37"/>
                    <a:pt x="9" y="37"/>
                    <a:pt x="9" y="37"/>
                  </a:cubicBezTo>
                  <a:cubicBezTo>
                    <a:pt x="7" y="36"/>
                    <a:pt x="7" y="36"/>
                    <a:pt x="7" y="36"/>
                  </a:cubicBezTo>
                  <a:cubicBezTo>
                    <a:pt x="7" y="36"/>
                    <a:pt x="5" y="37"/>
                    <a:pt x="4" y="37"/>
                  </a:cubicBezTo>
                  <a:cubicBezTo>
                    <a:pt x="4" y="37"/>
                    <a:pt x="4" y="37"/>
                    <a:pt x="4" y="37"/>
                  </a:cubicBezTo>
                  <a:cubicBezTo>
                    <a:pt x="4" y="37"/>
                    <a:pt x="4" y="37"/>
                    <a:pt x="4" y="37"/>
                  </a:cubicBezTo>
                  <a:cubicBezTo>
                    <a:pt x="3" y="37"/>
                    <a:pt x="2" y="37"/>
                    <a:pt x="2" y="37"/>
                  </a:cubicBezTo>
                  <a:cubicBezTo>
                    <a:pt x="0" y="37"/>
                    <a:pt x="0" y="37"/>
                    <a:pt x="0" y="37"/>
                  </a:cubicBezTo>
                  <a:cubicBezTo>
                    <a:pt x="0" y="38"/>
                    <a:pt x="0" y="38"/>
                    <a:pt x="0" y="38"/>
                  </a:cubicBezTo>
                  <a:cubicBezTo>
                    <a:pt x="12" y="38"/>
                    <a:pt x="12" y="38"/>
                    <a:pt x="12" y="38"/>
                  </a:cubicBezTo>
                  <a:cubicBezTo>
                    <a:pt x="12" y="38"/>
                    <a:pt x="12" y="38"/>
                    <a:pt x="13" y="38"/>
                  </a:cubicBezTo>
                  <a:cubicBezTo>
                    <a:pt x="13" y="38"/>
                    <a:pt x="14" y="40"/>
                    <a:pt x="14" y="40"/>
                  </a:cubicBezTo>
                  <a:cubicBezTo>
                    <a:pt x="14" y="40"/>
                    <a:pt x="14" y="40"/>
                    <a:pt x="15" y="40"/>
                  </a:cubicBezTo>
                  <a:cubicBezTo>
                    <a:pt x="15" y="41"/>
                    <a:pt x="15" y="41"/>
                    <a:pt x="15" y="41"/>
                  </a:cubicBezTo>
                  <a:cubicBezTo>
                    <a:pt x="15" y="41"/>
                    <a:pt x="16" y="42"/>
                    <a:pt x="16" y="42"/>
                  </a:cubicBezTo>
                  <a:cubicBezTo>
                    <a:pt x="15" y="44"/>
                    <a:pt x="15" y="44"/>
                    <a:pt x="15" y="44"/>
                  </a:cubicBezTo>
                  <a:cubicBezTo>
                    <a:pt x="15" y="44"/>
                    <a:pt x="15" y="44"/>
                    <a:pt x="15" y="45"/>
                  </a:cubicBezTo>
                  <a:cubicBezTo>
                    <a:pt x="15" y="45"/>
                    <a:pt x="15" y="45"/>
                    <a:pt x="15" y="45"/>
                  </a:cubicBezTo>
                  <a:cubicBezTo>
                    <a:pt x="15" y="45"/>
                    <a:pt x="15" y="45"/>
                    <a:pt x="16" y="45"/>
                  </a:cubicBezTo>
                  <a:cubicBezTo>
                    <a:pt x="17" y="45"/>
                    <a:pt x="16" y="45"/>
                    <a:pt x="17" y="45"/>
                  </a:cubicBezTo>
                  <a:cubicBezTo>
                    <a:pt x="18" y="45"/>
                    <a:pt x="17" y="47"/>
                    <a:pt x="17" y="47"/>
                  </a:cubicBezTo>
                  <a:cubicBezTo>
                    <a:pt x="17" y="47"/>
                    <a:pt x="17" y="47"/>
                    <a:pt x="16" y="47"/>
                  </a:cubicBezTo>
                  <a:cubicBezTo>
                    <a:pt x="15" y="48"/>
                    <a:pt x="15" y="48"/>
                    <a:pt x="15" y="48"/>
                  </a:cubicBezTo>
                  <a:cubicBezTo>
                    <a:pt x="14" y="48"/>
                    <a:pt x="14" y="48"/>
                    <a:pt x="14" y="48"/>
                  </a:cubicBezTo>
                  <a:cubicBezTo>
                    <a:pt x="12" y="49"/>
                    <a:pt x="12" y="49"/>
                    <a:pt x="12" y="49"/>
                  </a:cubicBezTo>
                  <a:cubicBezTo>
                    <a:pt x="12" y="49"/>
                    <a:pt x="12" y="49"/>
                    <a:pt x="11" y="50"/>
                  </a:cubicBezTo>
                  <a:cubicBezTo>
                    <a:pt x="11" y="50"/>
                    <a:pt x="11" y="51"/>
                    <a:pt x="11" y="52"/>
                  </a:cubicBezTo>
                  <a:cubicBezTo>
                    <a:pt x="11" y="52"/>
                    <a:pt x="11" y="52"/>
                    <a:pt x="11" y="52"/>
                  </a:cubicBezTo>
                  <a:cubicBezTo>
                    <a:pt x="12" y="52"/>
                    <a:pt x="12" y="51"/>
                    <a:pt x="12" y="51"/>
                  </a:cubicBezTo>
                  <a:cubicBezTo>
                    <a:pt x="14" y="50"/>
                    <a:pt x="14" y="50"/>
                    <a:pt x="14" y="50"/>
                  </a:cubicBezTo>
                  <a:cubicBezTo>
                    <a:pt x="14" y="49"/>
                    <a:pt x="15" y="49"/>
                    <a:pt x="15" y="49"/>
                  </a:cubicBezTo>
                  <a:cubicBezTo>
                    <a:pt x="16" y="49"/>
                    <a:pt x="16" y="49"/>
                    <a:pt x="16" y="49"/>
                  </a:cubicBezTo>
                  <a:cubicBezTo>
                    <a:pt x="17" y="51"/>
                    <a:pt x="17" y="51"/>
                    <a:pt x="17" y="51"/>
                  </a:cubicBezTo>
                  <a:cubicBezTo>
                    <a:pt x="17" y="51"/>
                    <a:pt x="17" y="51"/>
                    <a:pt x="17" y="51"/>
                  </a:cubicBezTo>
                  <a:cubicBezTo>
                    <a:pt x="17" y="52"/>
                    <a:pt x="17" y="52"/>
                    <a:pt x="18" y="53"/>
                  </a:cubicBezTo>
                  <a:cubicBezTo>
                    <a:pt x="18" y="54"/>
                    <a:pt x="18" y="54"/>
                    <a:pt x="18" y="54"/>
                  </a:cubicBezTo>
                  <a:cubicBezTo>
                    <a:pt x="18" y="54"/>
                    <a:pt x="18" y="54"/>
                    <a:pt x="18" y="54"/>
                  </a:cubicBezTo>
                  <a:cubicBezTo>
                    <a:pt x="18" y="54"/>
                    <a:pt x="18" y="54"/>
                    <a:pt x="19" y="54"/>
                  </a:cubicBezTo>
                  <a:cubicBezTo>
                    <a:pt x="19" y="54"/>
                    <a:pt x="19" y="54"/>
                    <a:pt x="19" y="54"/>
                  </a:cubicBezTo>
                  <a:cubicBezTo>
                    <a:pt x="19" y="54"/>
                    <a:pt x="19" y="54"/>
                    <a:pt x="20" y="54"/>
                  </a:cubicBezTo>
                  <a:cubicBezTo>
                    <a:pt x="20" y="54"/>
                    <a:pt x="20" y="54"/>
                    <a:pt x="21" y="54"/>
                  </a:cubicBezTo>
                  <a:cubicBezTo>
                    <a:pt x="21" y="53"/>
                    <a:pt x="21" y="53"/>
                    <a:pt x="21" y="53"/>
                  </a:cubicBezTo>
                  <a:cubicBezTo>
                    <a:pt x="22" y="53"/>
                    <a:pt x="22" y="54"/>
                    <a:pt x="23" y="54"/>
                  </a:cubicBezTo>
                  <a:cubicBezTo>
                    <a:pt x="23" y="54"/>
                    <a:pt x="24" y="55"/>
                    <a:pt x="24" y="55"/>
                  </a:cubicBezTo>
                  <a:cubicBezTo>
                    <a:pt x="24" y="56"/>
                    <a:pt x="24" y="56"/>
                    <a:pt x="24" y="56"/>
                  </a:cubicBezTo>
                  <a:cubicBezTo>
                    <a:pt x="25" y="58"/>
                    <a:pt x="25" y="58"/>
                    <a:pt x="25" y="58"/>
                  </a:cubicBezTo>
                  <a:cubicBezTo>
                    <a:pt x="26" y="60"/>
                    <a:pt x="26" y="60"/>
                    <a:pt x="26" y="60"/>
                  </a:cubicBezTo>
                  <a:cubicBezTo>
                    <a:pt x="26" y="60"/>
                    <a:pt x="27" y="60"/>
                    <a:pt x="27" y="60"/>
                  </a:cubicBezTo>
                  <a:cubicBezTo>
                    <a:pt x="28" y="60"/>
                    <a:pt x="29" y="60"/>
                    <a:pt x="29" y="60"/>
                  </a:cubicBezTo>
                  <a:cubicBezTo>
                    <a:pt x="29" y="61"/>
                    <a:pt x="29" y="61"/>
                    <a:pt x="29" y="61"/>
                  </a:cubicBezTo>
                  <a:cubicBezTo>
                    <a:pt x="30" y="63"/>
                    <a:pt x="30" y="63"/>
                    <a:pt x="30" y="63"/>
                  </a:cubicBezTo>
                  <a:cubicBezTo>
                    <a:pt x="31" y="63"/>
                    <a:pt x="31" y="63"/>
                    <a:pt x="31" y="63"/>
                  </a:cubicBezTo>
                  <a:cubicBezTo>
                    <a:pt x="33" y="63"/>
                    <a:pt x="33" y="63"/>
                    <a:pt x="33" y="63"/>
                  </a:cubicBezTo>
                  <a:cubicBezTo>
                    <a:pt x="34" y="64"/>
                    <a:pt x="34" y="64"/>
                    <a:pt x="34" y="64"/>
                  </a:cubicBezTo>
                  <a:cubicBezTo>
                    <a:pt x="35" y="67"/>
                    <a:pt x="35" y="67"/>
                    <a:pt x="35" y="67"/>
                  </a:cubicBezTo>
                  <a:cubicBezTo>
                    <a:pt x="38" y="65"/>
                    <a:pt x="38" y="65"/>
                    <a:pt x="38" y="65"/>
                  </a:cubicBezTo>
                  <a:cubicBezTo>
                    <a:pt x="40" y="65"/>
                    <a:pt x="40" y="65"/>
                    <a:pt x="40" y="65"/>
                  </a:cubicBezTo>
                  <a:cubicBezTo>
                    <a:pt x="41" y="64"/>
                    <a:pt x="41" y="64"/>
                    <a:pt x="41" y="64"/>
                  </a:cubicBezTo>
                  <a:cubicBezTo>
                    <a:pt x="41" y="64"/>
                    <a:pt x="42" y="64"/>
                    <a:pt x="43" y="64"/>
                  </a:cubicBezTo>
                  <a:cubicBezTo>
                    <a:pt x="44" y="63"/>
                    <a:pt x="44" y="63"/>
                    <a:pt x="44" y="63"/>
                  </a:cubicBezTo>
                  <a:cubicBezTo>
                    <a:pt x="46" y="62"/>
                    <a:pt x="46" y="62"/>
                    <a:pt x="46" y="62"/>
                  </a:cubicBezTo>
                  <a:cubicBezTo>
                    <a:pt x="46" y="62"/>
                    <a:pt x="46" y="62"/>
                    <a:pt x="46" y="62"/>
                  </a:cubicBezTo>
                  <a:cubicBezTo>
                    <a:pt x="47" y="63"/>
                    <a:pt x="47" y="63"/>
                    <a:pt x="48" y="63"/>
                  </a:cubicBezTo>
                  <a:cubicBezTo>
                    <a:pt x="48" y="63"/>
                    <a:pt x="48" y="63"/>
                    <a:pt x="48" y="63"/>
                  </a:cubicBezTo>
                  <a:cubicBezTo>
                    <a:pt x="50" y="62"/>
                    <a:pt x="50" y="62"/>
                    <a:pt x="50" y="62"/>
                  </a:cubicBezTo>
                  <a:cubicBezTo>
                    <a:pt x="49" y="61"/>
                    <a:pt x="49" y="61"/>
                    <a:pt x="49" y="61"/>
                  </a:cubicBezTo>
                  <a:cubicBezTo>
                    <a:pt x="51" y="61"/>
                    <a:pt x="51" y="61"/>
                    <a:pt x="51" y="61"/>
                  </a:cubicBezTo>
                  <a:cubicBezTo>
                    <a:pt x="51" y="61"/>
                    <a:pt x="51" y="61"/>
                    <a:pt x="51" y="61"/>
                  </a:cubicBezTo>
                  <a:cubicBezTo>
                    <a:pt x="52" y="61"/>
                    <a:pt x="52" y="60"/>
                    <a:pt x="52" y="60"/>
                  </a:cubicBezTo>
                  <a:cubicBezTo>
                    <a:pt x="52" y="58"/>
                    <a:pt x="52" y="58"/>
                    <a:pt x="52" y="58"/>
                  </a:cubicBezTo>
                  <a:cubicBezTo>
                    <a:pt x="54" y="59"/>
                    <a:pt x="54" y="59"/>
                    <a:pt x="54" y="59"/>
                  </a:cubicBezTo>
                  <a:cubicBezTo>
                    <a:pt x="54" y="59"/>
                    <a:pt x="54" y="58"/>
                    <a:pt x="54" y="58"/>
                  </a:cubicBezTo>
                  <a:cubicBezTo>
                    <a:pt x="55" y="58"/>
                    <a:pt x="55" y="59"/>
                    <a:pt x="56" y="59"/>
                  </a:cubicBezTo>
                  <a:cubicBezTo>
                    <a:pt x="57" y="59"/>
                    <a:pt x="57" y="60"/>
                    <a:pt x="57" y="60"/>
                  </a:cubicBezTo>
                  <a:cubicBezTo>
                    <a:pt x="57" y="60"/>
                    <a:pt x="57" y="59"/>
                    <a:pt x="57" y="59"/>
                  </a:cubicBezTo>
                  <a:cubicBezTo>
                    <a:pt x="59" y="59"/>
                    <a:pt x="59" y="59"/>
                    <a:pt x="59" y="59"/>
                  </a:cubicBezTo>
                  <a:cubicBezTo>
                    <a:pt x="60" y="60"/>
                    <a:pt x="60" y="60"/>
                    <a:pt x="60" y="60"/>
                  </a:cubicBezTo>
                  <a:cubicBezTo>
                    <a:pt x="61" y="61"/>
                    <a:pt x="61" y="61"/>
                    <a:pt x="61" y="61"/>
                  </a:cubicBezTo>
                  <a:cubicBezTo>
                    <a:pt x="62" y="62"/>
                    <a:pt x="62" y="62"/>
                    <a:pt x="62" y="62"/>
                  </a:cubicBezTo>
                  <a:cubicBezTo>
                    <a:pt x="63" y="62"/>
                    <a:pt x="63" y="62"/>
                    <a:pt x="63" y="62"/>
                  </a:cubicBezTo>
                  <a:cubicBezTo>
                    <a:pt x="62" y="60"/>
                    <a:pt x="62" y="60"/>
                    <a:pt x="62" y="60"/>
                  </a:cubicBezTo>
                  <a:cubicBezTo>
                    <a:pt x="61" y="58"/>
                    <a:pt x="61" y="58"/>
                    <a:pt x="61" y="58"/>
                  </a:cubicBezTo>
                  <a:cubicBezTo>
                    <a:pt x="62" y="56"/>
                    <a:pt x="62" y="56"/>
                    <a:pt x="62" y="56"/>
                  </a:cubicBezTo>
                  <a:cubicBezTo>
                    <a:pt x="63" y="55"/>
                    <a:pt x="63" y="55"/>
                    <a:pt x="63" y="55"/>
                  </a:cubicBezTo>
                  <a:cubicBezTo>
                    <a:pt x="64" y="52"/>
                    <a:pt x="64" y="52"/>
                    <a:pt x="64" y="52"/>
                  </a:cubicBezTo>
                  <a:cubicBezTo>
                    <a:pt x="64" y="52"/>
                    <a:pt x="64" y="52"/>
                    <a:pt x="64" y="52"/>
                  </a:cubicBezTo>
                  <a:cubicBezTo>
                    <a:pt x="66" y="52"/>
                    <a:pt x="67" y="51"/>
                    <a:pt x="67" y="51"/>
                  </a:cubicBezTo>
                  <a:cubicBezTo>
                    <a:pt x="68" y="50"/>
                    <a:pt x="68" y="50"/>
                    <a:pt x="68" y="50"/>
                  </a:cubicBezTo>
                  <a:cubicBezTo>
                    <a:pt x="68" y="50"/>
                    <a:pt x="68" y="50"/>
                    <a:pt x="68" y="50"/>
                  </a:cubicBezTo>
                  <a:cubicBezTo>
                    <a:pt x="69" y="50"/>
                    <a:pt x="70" y="50"/>
                    <a:pt x="70" y="50"/>
                  </a:cubicBezTo>
                  <a:cubicBezTo>
                    <a:pt x="70" y="51"/>
                    <a:pt x="71" y="51"/>
                    <a:pt x="71" y="51"/>
                  </a:cubicBezTo>
                  <a:cubicBezTo>
                    <a:pt x="72" y="51"/>
                    <a:pt x="72" y="50"/>
                    <a:pt x="72" y="50"/>
                  </a:cubicBezTo>
                  <a:cubicBezTo>
                    <a:pt x="73" y="51"/>
                    <a:pt x="73" y="51"/>
                    <a:pt x="73" y="51"/>
                  </a:cubicBezTo>
                  <a:cubicBezTo>
                    <a:pt x="74" y="51"/>
                    <a:pt x="74" y="51"/>
                    <a:pt x="74" y="51"/>
                  </a:cubicBezTo>
                  <a:cubicBezTo>
                    <a:pt x="75" y="51"/>
                    <a:pt x="75" y="50"/>
                    <a:pt x="75" y="50"/>
                  </a:cubicBezTo>
                  <a:cubicBezTo>
                    <a:pt x="78" y="50"/>
                    <a:pt x="78" y="50"/>
                    <a:pt x="78" y="50"/>
                  </a:cubicBezTo>
                  <a:cubicBezTo>
                    <a:pt x="79" y="48"/>
                    <a:pt x="77" y="46"/>
                    <a:pt x="77" y="46"/>
                  </a:cubicBezTo>
                  <a:cubicBezTo>
                    <a:pt x="76" y="45"/>
                    <a:pt x="76" y="45"/>
                    <a:pt x="76" y="45"/>
                  </a:cubicBezTo>
                  <a:cubicBezTo>
                    <a:pt x="76" y="44"/>
                    <a:pt x="76" y="44"/>
                    <a:pt x="75" y="44"/>
                  </a:cubicBezTo>
                  <a:cubicBezTo>
                    <a:pt x="75" y="44"/>
                    <a:pt x="74" y="44"/>
                    <a:pt x="74" y="44"/>
                  </a:cubicBezTo>
                  <a:cubicBezTo>
                    <a:pt x="74" y="44"/>
                    <a:pt x="74" y="43"/>
                    <a:pt x="74" y="43"/>
                  </a:cubicBezTo>
                  <a:cubicBezTo>
                    <a:pt x="73" y="40"/>
                    <a:pt x="73" y="40"/>
                    <a:pt x="73" y="40"/>
                  </a:cubicBezTo>
                  <a:cubicBezTo>
                    <a:pt x="72" y="39"/>
                    <a:pt x="72" y="39"/>
                    <a:pt x="72" y="39"/>
                  </a:cubicBezTo>
                  <a:cubicBezTo>
                    <a:pt x="73" y="38"/>
                    <a:pt x="71" y="37"/>
                    <a:pt x="71" y="37"/>
                  </a:cubicBezTo>
                  <a:cubicBezTo>
                    <a:pt x="69" y="35"/>
                    <a:pt x="71" y="33"/>
                    <a:pt x="71" y="33"/>
                  </a:cubicBezTo>
                  <a:cubicBezTo>
                    <a:pt x="71" y="32"/>
                    <a:pt x="72" y="31"/>
                    <a:pt x="72" y="31"/>
                  </a:cubicBezTo>
                  <a:cubicBezTo>
                    <a:pt x="74" y="32"/>
                    <a:pt x="74" y="32"/>
                    <a:pt x="74" y="32"/>
                  </a:cubicBezTo>
                  <a:cubicBezTo>
                    <a:pt x="75" y="32"/>
                    <a:pt x="75" y="32"/>
                    <a:pt x="75" y="32"/>
                  </a:cubicBezTo>
                  <a:cubicBezTo>
                    <a:pt x="76" y="32"/>
                    <a:pt x="76" y="32"/>
                    <a:pt x="76" y="32"/>
                  </a:cubicBezTo>
                  <a:cubicBezTo>
                    <a:pt x="77" y="31"/>
                    <a:pt x="77" y="31"/>
                    <a:pt x="77" y="31"/>
                  </a:cubicBezTo>
                  <a:cubicBezTo>
                    <a:pt x="77" y="31"/>
                    <a:pt x="79" y="32"/>
                    <a:pt x="80" y="32"/>
                  </a:cubicBezTo>
                  <a:cubicBezTo>
                    <a:pt x="80" y="32"/>
                    <a:pt x="80" y="32"/>
                    <a:pt x="80" y="32"/>
                  </a:cubicBezTo>
                  <a:cubicBezTo>
                    <a:pt x="81" y="32"/>
                    <a:pt x="81" y="31"/>
                    <a:pt x="81" y="31"/>
                  </a:cubicBezTo>
                  <a:cubicBezTo>
                    <a:pt x="81" y="31"/>
                    <a:pt x="80" y="30"/>
                    <a:pt x="79" y="29"/>
                  </a:cubicBezTo>
                  <a:cubicBezTo>
                    <a:pt x="79" y="29"/>
                    <a:pt x="79" y="29"/>
                    <a:pt x="79" y="29"/>
                  </a:cubicBezTo>
                  <a:cubicBezTo>
                    <a:pt x="79" y="29"/>
                    <a:pt x="78" y="29"/>
                    <a:pt x="78" y="29"/>
                  </a:cubicBezTo>
                  <a:cubicBezTo>
                    <a:pt x="77" y="29"/>
                    <a:pt x="77" y="29"/>
                    <a:pt x="76" y="29"/>
                  </a:cubicBezTo>
                  <a:cubicBezTo>
                    <a:pt x="74" y="29"/>
                    <a:pt x="74" y="30"/>
                    <a:pt x="74" y="30"/>
                  </a:cubicBezTo>
                  <a:cubicBezTo>
                    <a:pt x="71" y="29"/>
                    <a:pt x="71" y="29"/>
                    <a:pt x="71" y="29"/>
                  </a:cubicBezTo>
                  <a:cubicBezTo>
                    <a:pt x="70" y="29"/>
                    <a:pt x="70" y="29"/>
                    <a:pt x="70" y="29"/>
                  </a:cubicBezTo>
                  <a:cubicBezTo>
                    <a:pt x="70" y="29"/>
                    <a:pt x="70" y="29"/>
                    <a:pt x="70" y="29"/>
                  </a:cubicBezTo>
                  <a:cubicBezTo>
                    <a:pt x="70" y="29"/>
                    <a:pt x="70" y="25"/>
                    <a:pt x="70" y="25"/>
                  </a:cubicBezTo>
                  <a:cubicBezTo>
                    <a:pt x="70" y="25"/>
                    <a:pt x="70" y="25"/>
                    <a:pt x="70" y="25"/>
                  </a:cubicBezTo>
                  <a:cubicBezTo>
                    <a:pt x="71" y="25"/>
                    <a:pt x="71" y="25"/>
                    <a:pt x="71" y="25"/>
                  </a:cubicBezTo>
                  <a:cubicBezTo>
                    <a:pt x="72" y="25"/>
                    <a:pt x="72" y="25"/>
                    <a:pt x="72" y="25"/>
                  </a:cubicBezTo>
                  <a:cubicBezTo>
                    <a:pt x="73" y="25"/>
                    <a:pt x="73" y="25"/>
                    <a:pt x="73" y="25"/>
                  </a:cubicBezTo>
                  <a:cubicBezTo>
                    <a:pt x="74" y="25"/>
                    <a:pt x="74" y="25"/>
                    <a:pt x="74" y="25"/>
                  </a:cubicBezTo>
                  <a:cubicBezTo>
                    <a:pt x="74" y="23"/>
                    <a:pt x="74" y="23"/>
                    <a:pt x="74" y="23"/>
                  </a:cubicBezTo>
                  <a:cubicBezTo>
                    <a:pt x="74" y="23"/>
                    <a:pt x="73" y="22"/>
                    <a:pt x="72" y="22"/>
                  </a:cubicBezTo>
                  <a:cubicBezTo>
                    <a:pt x="72" y="22"/>
                    <a:pt x="72" y="22"/>
                    <a:pt x="72" y="22"/>
                  </a:cubicBezTo>
                  <a:cubicBezTo>
                    <a:pt x="72" y="22"/>
                    <a:pt x="72" y="22"/>
                    <a:pt x="72" y="22"/>
                  </a:cubicBezTo>
                  <a:cubicBezTo>
                    <a:pt x="72" y="22"/>
                    <a:pt x="71" y="22"/>
                    <a:pt x="70" y="22"/>
                  </a:cubicBezTo>
                  <a:cubicBezTo>
                    <a:pt x="70" y="22"/>
                    <a:pt x="70" y="20"/>
                    <a:pt x="70" y="20"/>
                  </a:cubicBezTo>
                  <a:cubicBezTo>
                    <a:pt x="70" y="19"/>
                    <a:pt x="70" y="19"/>
                    <a:pt x="71" y="18"/>
                  </a:cubicBezTo>
                  <a:cubicBezTo>
                    <a:pt x="71" y="17"/>
                    <a:pt x="71" y="17"/>
                    <a:pt x="71" y="16"/>
                  </a:cubicBezTo>
                  <a:cubicBezTo>
                    <a:pt x="71" y="16"/>
                    <a:pt x="71" y="15"/>
                    <a:pt x="71" y="15"/>
                  </a:cubicBezTo>
                  <a:cubicBezTo>
                    <a:pt x="71" y="15"/>
                    <a:pt x="69" y="14"/>
                    <a:pt x="68" y="14"/>
                  </a:cubicBezTo>
                  <a:cubicBezTo>
                    <a:pt x="67" y="14"/>
                    <a:pt x="67" y="13"/>
                    <a:pt x="66" y="13"/>
                  </a:cubicBezTo>
                  <a:cubicBezTo>
                    <a:pt x="65" y="13"/>
                    <a:pt x="66" y="12"/>
                    <a:pt x="66" y="12"/>
                  </a:cubicBezTo>
                  <a:cubicBezTo>
                    <a:pt x="66" y="12"/>
                    <a:pt x="65" y="11"/>
                    <a:pt x="65" y="10"/>
                  </a:cubicBezTo>
                  <a:cubicBezTo>
                    <a:pt x="65" y="10"/>
                    <a:pt x="64" y="10"/>
                    <a:pt x="64" y="10"/>
                  </a:cubicBezTo>
                  <a:cubicBezTo>
                    <a:pt x="63" y="10"/>
                    <a:pt x="63" y="10"/>
                    <a:pt x="63" y="10"/>
                  </a:cubicBezTo>
                  <a:cubicBezTo>
                    <a:pt x="62" y="11"/>
                    <a:pt x="62" y="11"/>
                    <a:pt x="62" y="11"/>
                  </a:cubicBezTo>
                  <a:cubicBezTo>
                    <a:pt x="60" y="11"/>
                    <a:pt x="60" y="11"/>
                    <a:pt x="60" y="11"/>
                  </a:cubicBezTo>
                  <a:cubicBezTo>
                    <a:pt x="60" y="10"/>
                    <a:pt x="60" y="10"/>
                    <a:pt x="60" y="10"/>
                  </a:cubicBezTo>
                  <a:cubicBezTo>
                    <a:pt x="59" y="8"/>
                    <a:pt x="59" y="8"/>
                    <a:pt x="59" y="8"/>
                  </a:cubicBezTo>
                  <a:cubicBezTo>
                    <a:pt x="58" y="7"/>
                    <a:pt x="58" y="7"/>
                    <a:pt x="58" y="7"/>
                  </a:cubicBezTo>
                  <a:cubicBezTo>
                    <a:pt x="56" y="7"/>
                    <a:pt x="56" y="7"/>
                    <a:pt x="56" y="7"/>
                  </a:cubicBezTo>
                  <a:cubicBezTo>
                    <a:pt x="55" y="7"/>
                    <a:pt x="55" y="7"/>
                    <a:pt x="55" y="7"/>
                  </a:cubicBezTo>
                  <a:cubicBezTo>
                    <a:pt x="55" y="7"/>
                    <a:pt x="55" y="7"/>
                    <a:pt x="54" y="6"/>
                  </a:cubicBezTo>
                  <a:cubicBezTo>
                    <a:pt x="54" y="5"/>
                    <a:pt x="54" y="5"/>
                    <a:pt x="54" y="5"/>
                  </a:cubicBezTo>
                  <a:cubicBezTo>
                    <a:pt x="54" y="5"/>
                    <a:pt x="54" y="5"/>
                    <a:pt x="54" y="5"/>
                  </a:cubicBezTo>
                  <a:cubicBezTo>
                    <a:pt x="54" y="5"/>
                    <a:pt x="54" y="6"/>
                    <a:pt x="54" y="6"/>
                  </a:cubicBezTo>
                  <a:cubicBezTo>
                    <a:pt x="54" y="6"/>
                    <a:pt x="54" y="6"/>
                    <a:pt x="54" y="6"/>
                  </a:cubicBezTo>
                  <a:cubicBezTo>
                    <a:pt x="54" y="5"/>
                    <a:pt x="54" y="5"/>
                    <a:pt x="54" y="5"/>
                  </a:cubicBezTo>
                  <a:cubicBezTo>
                    <a:pt x="53" y="5"/>
                    <a:pt x="52" y="6"/>
                    <a:pt x="52" y="6"/>
                  </a:cubicBezTo>
                  <a:cubicBezTo>
                    <a:pt x="50" y="6"/>
                    <a:pt x="50" y="6"/>
                    <a:pt x="50" y="6"/>
                  </a:cubicBezTo>
                  <a:cubicBezTo>
                    <a:pt x="50" y="6"/>
                    <a:pt x="50" y="6"/>
                    <a:pt x="49" y="7"/>
                  </a:cubicBezTo>
                  <a:cubicBezTo>
                    <a:pt x="49" y="7"/>
                    <a:pt x="48" y="7"/>
                    <a:pt x="48" y="8"/>
                  </a:cubicBezTo>
                  <a:cubicBezTo>
                    <a:pt x="48" y="8"/>
                    <a:pt x="47" y="8"/>
                    <a:pt x="47" y="7"/>
                  </a:cubicBezTo>
                  <a:cubicBezTo>
                    <a:pt x="47" y="6"/>
                    <a:pt x="47" y="6"/>
                    <a:pt x="47" y="6"/>
                  </a:cubicBezTo>
                  <a:cubicBezTo>
                    <a:pt x="47" y="5"/>
                    <a:pt x="46" y="5"/>
                    <a:pt x="46" y="3"/>
                  </a:cubicBezTo>
                  <a:cubicBezTo>
                    <a:pt x="46" y="3"/>
                    <a:pt x="44" y="3"/>
                    <a:pt x="43" y="3"/>
                  </a:cubicBezTo>
                  <a:cubicBezTo>
                    <a:pt x="42" y="1"/>
                    <a:pt x="42" y="1"/>
                    <a:pt x="42" y="1"/>
                  </a:cubicBezTo>
                  <a:cubicBezTo>
                    <a:pt x="40" y="0"/>
                    <a:pt x="40" y="0"/>
                    <a:pt x="4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4" name="Freeform 351"/>
            <p:cNvSpPr/>
            <p:nvPr>
              <p:custDataLst>
                <p:tags r:id="rId3"/>
              </p:custDataLst>
            </p:nvPr>
          </p:nvSpPr>
          <p:spPr bwMode="auto">
            <a:xfrm>
              <a:off x="4613275" y="3521075"/>
              <a:ext cx="7938" cy="0"/>
            </a:xfrm>
            <a:custGeom>
              <a:avLst/>
              <a:gdLst>
                <a:gd name="T0" fmla="*/ 8342 w 1"/>
                <a:gd name="T1" fmla="*/ 8342 w 1"/>
                <a:gd name="T2" fmla="*/ 8342 w 1"/>
                <a:gd name="T3" fmla="*/ 8342 w 1"/>
                <a:gd name="T4" fmla="*/ 0 w 1"/>
                <a:gd name="T5" fmla="*/ 0 w 1"/>
                <a:gd name="T6" fmla="*/ 8342 w 1"/>
                <a:gd name="T7" fmla="*/ 8342 w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a:p>
          </p:txBody>
        </p:sp>
        <p:sp>
          <p:nvSpPr>
            <p:cNvPr id="15" name="Freeform 1082"/>
            <p:cNvSpPr>
              <a:spLocks noEditPoints="1"/>
            </p:cNvSpPr>
            <p:nvPr>
              <p:custDataLst>
                <p:tags r:id="rId4"/>
              </p:custDataLst>
            </p:nvPr>
          </p:nvSpPr>
          <p:spPr bwMode="auto">
            <a:xfrm>
              <a:off x="4078288" y="2447925"/>
              <a:ext cx="692150" cy="585788"/>
            </a:xfrm>
            <a:custGeom>
              <a:avLst/>
              <a:gdLst>
                <a:gd name="T0" fmla="*/ 639540 w 105"/>
                <a:gd name="T1" fmla="*/ 454807 h 89"/>
                <a:gd name="T2" fmla="*/ 646134 w 105"/>
                <a:gd name="T3" fmla="*/ 514130 h 89"/>
                <a:gd name="T4" fmla="*/ 685693 w 105"/>
                <a:gd name="T5" fmla="*/ 520721 h 89"/>
                <a:gd name="T6" fmla="*/ 685693 w 105"/>
                <a:gd name="T7" fmla="*/ 507538 h 89"/>
                <a:gd name="T8" fmla="*/ 692286 w 105"/>
                <a:gd name="T9" fmla="*/ 494355 h 89"/>
                <a:gd name="T10" fmla="*/ 639540 w 105"/>
                <a:gd name="T11" fmla="*/ 454807 h 89"/>
                <a:gd name="T12" fmla="*/ 316474 w 105"/>
                <a:gd name="T13" fmla="*/ 0 h 89"/>
                <a:gd name="T14" fmla="*/ 164830 w 105"/>
                <a:gd name="T15" fmla="*/ 336162 h 89"/>
                <a:gd name="T16" fmla="*/ 606574 w 105"/>
                <a:gd name="T17" fmla="*/ 573452 h 89"/>
                <a:gd name="T18" fmla="*/ 652727 w 105"/>
                <a:gd name="T19" fmla="*/ 586635 h 89"/>
                <a:gd name="T20" fmla="*/ 652727 w 105"/>
                <a:gd name="T21" fmla="*/ 586635 h 89"/>
                <a:gd name="T22" fmla="*/ 659320 w 105"/>
                <a:gd name="T23" fmla="*/ 573452 h 89"/>
                <a:gd name="T24" fmla="*/ 659320 w 105"/>
                <a:gd name="T25" fmla="*/ 573452 h 89"/>
                <a:gd name="T26" fmla="*/ 659320 w 105"/>
                <a:gd name="T27" fmla="*/ 573452 h 89"/>
                <a:gd name="T28" fmla="*/ 659320 w 105"/>
                <a:gd name="T29" fmla="*/ 547087 h 89"/>
                <a:gd name="T30" fmla="*/ 646134 w 105"/>
                <a:gd name="T31" fmla="*/ 540495 h 89"/>
                <a:gd name="T32" fmla="*/ 659320 w 105"/>
                <a:gd name="T33" fmla="*/ 547087 h 89"/>
                <a:gd name="T34" fmla="*/ 659320 w 105"/>
                <a:gd name="T35" fmla="*/ 547087 h 89"/>
                <a:gd name="T36" fmla="*/ 665913 w 105"/>
                <a:gd name="T37" fmla="*/ 520721 h 89"/>
                <a:gd name="T38" fmla="*/ 665913 w 105"/>
                <a:gd name="T39" fmla="*/ 520721 h 89"/>
                <a:gd name="T40" fmla="*/ 652727 w 105"/>
                <a:gd name="T41" fmla="*/ 520721 h 89"/>
                <a:gd name="T42" fmla="*/ 665913 w 105"/>
                <a:gd name="T43" fmla="*/ 520721 h 89"/>
                <a:gd name="T44" fmla="*/ 665913 w 105"/>
                <a:gd name="T45" fmla="*/ 520721 h 89"/>
                <a:gd name="T46" fmla="*/ 665913 w 105"/>
                <a:gd name="T47" fmla="*/ 514130 h 89"/>
                <a:gd name="T48" fmla="*/ 665913 w 105"/>
                <a:gd name="T49" fmla="*/ 514130 h 89"/>
                <a:gd name="T50" fmla="*/ 646134 w 105"/>
                <a:gd name="T51" fmla="*/ 514130 h 89"/>
                <a:gd name="T52" fmla="*/ 646134 w 105"/>
                <a:gd name="T53" fmla="*/ 520721 h 89"/>
                <a:gd name="T54" fmla="*/ 547236 w 105"/>
                <a:gd name="T55" fmla="*/ 461398 h 89"/>
                <a:gd name="T56" fmla="*/ 553829 w 105"/>
                <a:gd name="T57" fmla="*/ 481173 h 89"/>
                <a:gd name="T58" fmla="*/ 501083 w 105"/>
                <a:gd name="T59" fmla="*/ 454807 h 89"/>
                <a:gd name="T60" fmla="*/ 501083 w 105"/>
                <a:gd name="T61" fmla="*/ 487764 h 89"/>
                <a:gd name="T62" fmla="*/ 138457 w 105"/>
                <a:gd name="T63" fmla="*/ 230699 h 89"/>
                <a:gd name="T64" fmla="*/ 316474 w 10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 h="89">
                  <a:moveTo>
                    <a:pt x="97" y="69"/>
                  </a:moveTo>
                  <a:cubicBezTo>
                    <a:pt x="97" y="72"/>
                    <a:pt x="97" y="75"/>
                    <a:pt x="98" y="78"/>
                  </a:cubicBezTo>
                  <a:cubicBezTo>
                    <a:pt x="99" y="78"/>
                    <a:pt x="101" y="78"/>
                    <a:pt x="104" y="79"/>
                  </a:cubicBezTo>
                  <a:cubicBezTo>
                    <a:pt x="104" y="78"/>
                    <a:pt x="104" y="78"/>
                    <a:pt x="104" y="77"/>
                  </a:cubicBezTo>
                  <a:cubicBezTo>
                    <a:pt x="105" y="77"/>
                    <a:pt x="105" y="76"/>
                    <a:pt x="105" y="75"/>
                  </a:cubicBezTo>
                  <a:cubicBezTo>
                    <a:pt x="103" y="73"/>
                    <a:pt x="100" y="71"/>
                    <a:pt x="97" y="69"/>
                  </a:cubicBezTo>
                  <a:moveTo>
                    <a:pt x="48" y="0"/>
                  </a:moveTo>
                  <a:cubicBezTo>
                    <a:pt x="29" y="8"/>
                    <a:pt x="0" y="23"/>
                    <a:pt x="25" y="51"/>
                  </a:cubicBezTo>
                  <a:cubicBezTo>
                    <a:pt x="41" y="69"/>
                    <a:pt x="70" y="79"/>
                    <a:pt x="92" y="87"/>
                  </a:cubicBezTo>
                  <a:cubicBezTo>
                    <a:pt x="95" y="88"/>
                    <a:pt x="97" y="88"/>
                    <a:pt x="99" y="89"/>
                  </a:cubicBezTo>
                  <a:cubicBezTo>
                    <a:pt x="99" y="89"/>
                    <a:pt x="99" y="89"/>
                    <a:pt x="99" y="89"/>
                  </a:cubicBezTo>
                  <a:cubicBezTo>
                    <a:pt x="100" y="87"/>
                    <a:pt x="100" y="87"/>
                    <a:pt x="100" y="87"/>
                  </a:cubicBezTo>
                  <a:cubicBezTo>
                    <a:pt x="100" y="87"/>
                    <a:pt x="100" y="87"/>
                    <a:pt x="100" y="87"/>
                  </a:cubicBezTo>
                  <a:cubicBezTo>
                    <a:pt x="100" y="87"/>
                    <a:pt x="100" y="87"/>
                    <a:pt x="100" y="87"/>
                  </a:cubicBezTo>
                  <a:cubicBezTo>
                    <a:pt x="100" y="83"/>
                    <a:pt x="100" y="83"/>
                    <a:pt x="100" y="83"/>
                  </a:cubicBezTo>
                  <a:cubicBezTo>
                    <a:pt x="99" y="83"/>
                    <a:pt x="98" y="82"/>
                    <a:pt x="98" y="82"/>
                  </a:cubicBezTo>
                  <a:cubicBezTo>
                    <a:pt x="98" y="82"/>
                    <a:pt x="99" y="83"/>
                    <a:pt x="100" y="83"/>
                  </a:cubicBezTo>
                  <a:cubicBezTo>
                    <a:pt x="100" y="83"/>
                    <a:pt x="100" y="83"/>
                    <a:pt x="100" y="83"/>
                  </a:cubicBezTo>
                  <a:cubicBezTo>
                    <a:pt x="101" y="79"/>
                    <a:pt x="101" y="79"/>
                    <a:pt x="101" y="79"/>
                  </a:cubicBezTo>
                  <a:cubicBezTo>
                    <a:pt x="101" y="79"/>
                    <a:pt x="101" y="79"/>
                    <a:pt x="101" y="79"/>
                  </a:cubicBezTo>
                  <a:cubicBezTo>
                    <a:pt x="100" y="79"/>
                    <a:pt x="99" y="79"/>
                    <a:pt x="99" y="79"/>
                  </a:cubicBezTo>
                  <a:cubicBezTo>
                    <a:pt x="99" y="79"/>
                    <a:pt x="100" y="79"/>
                    <a:pt x="101" y="79"/>
                  </a:cubicBezTo>
                  <a:cubicBezTo>
                    <a:pt x="101" y="79"/>
                    <a:pt x="101" y="79"/>
                    <a:pt x="101" y="79"/>
                  </a:cubicBezTo>
                  <a:cubicBezTo>
                    <a:pt x="101" y="78"/>
                    <a:pt x="101" y="78"/>
                    <a:pt x="101" y="78"/>
                  </a:cubicBezTo>
                  <a:cubicBezTo>
                    <a:pt x="101" y="78"/>
                    <a:pt x="101" y="78"/>
                    <a:pt x="101" y="78"/>
                  </a:cubicBezTo>
                  <a:cubicBezTo>
                    <a:pt x="99" y="78"/>
                    <a:pt x="98" y="78"/>
                    <a:pt x="98" y="78"/>
                  </a:cubicBezTo>
                  <a:cubicBezTo>
                    <a:pt x="98" y="78"/>
                    <a:pt x="98" y="78"/>
                    <a:pt x="98" y="79"/>
                  </a:cubicBezTo>
                  <a:cubicBezTo>
                    <a:pt x="93" y="77"/>
                    <a:pt x="87" y="73"/>
                    <a:pt x="83" y="70"/>
                  </a:cubicBezTo>
                  <a:cubicBezTo>
                    <a:pt x="83" y="71"/>
                    <a:pt x="84" y="72"/>
                    <a:pt x="84" y="73"/>
                  </a:cubicBezTo>
                  <a:cubicBezTo>
                    <a:pt x="82" y="72"/>
                    <a:pt x="78" y="70"/>
                    <a:pt x="76" y="69"/>
                  </a:cubicBezTo>
                  <a:cubicBezTo>
                    <a:pt x="77" y="71"/>
                    <a:pt x="76" y="72"/>
                    <a:pt x="76" y="74"/>
                  </a:cubicBezTo>
                  <a:cubicBezTo>
                    <a:pt x="58" y="68"/>
                    <a:pt x="27" y="51"/>
                    <a:pt x="21" y="35"/>
                  </a:cubicBezTo>
                  <a:cubicBezTo>
                    <a:pt x="13" y="13"/>
                    <a:pt x="41" y="13"/>
                    <a:pt x="4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6" name="Freeform 1120"/>
            <p:cNvSpPr/>
            <p:nvPr>
              <p:custDataLst>
                <p:tags r:id="rId5"/>
              </p:custDataLst>
            </p:nvPr>
          </p:nvSpPr>
          <p:spPr bwMode="auto">
            <a:xfrm>
              <a:off x="4587875" y="4035425"/>
              <a:ext cx="25400" cy="19050"/>
            </a:xfrm>
            <a:custGeom>
              <a:avLst/>
              <a:gdLst>
                <a:gd name="T0" fmla="*/ 25023 w 4"/>
                <a:gd name="T1" fmla="*/ 12975 h 3"/>
                <a:gd name="T2" fmla="*/ 6256 w 4"/>
                <a:gd name="T3" fmla="*/ 0 h 3"/>
                <a:gd name="T4" fmla="*/ 0 w 4"/>
                <a:gd name="T5" fmla="*/ 12975 h 3"/>
                <a:gd name="T6" fmla="*/ 25023 w 4"/>
                <a:gd name="T7" fmla="*/ 1297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2"/>
                  </a:moveTo>
                  <a:cubicBezTo>
                    <a:pt x="1" y="0"/>
                    <a:pt x="1" y="0"/>
                    <a:pt x="1" y="0"/>
                  </a:cubicBezTo>
                  <a:cubicBezTo>
                    <a:pt x="0" y="2"/>
                    <a:pt x="0" y="2"/>
                    <a:pt x="0" y="2"/>
                  </a:cubicBezTo>
                  <a:cubicBezTo>
                    <a:pt x="2" y="3"/>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a:p>
          </p:txBody>
        </p:sp>
        <p:sp>
          <p:nvSpPr>
            <p:cNvPr id="17" name="任意多边形 29"/>
            <p:cNvSpPr/>
            <p:nvPr>
              <p:custDataLst>
                <p:tags r:id="rId6"/>
              </p:custDataLst>
            </p:nvPr>
          </p:nvSpPr>
          <p:spPr bwMode="auto">
            <a:xfrm>
              <a:off x="3086100" y="3898900"/>
              <a:ext cx="1416050" cy="814388"/>
            </a:xfrm>
            <a:custGeom>
              <a:avLst/>
              <a:gdLst/>
              <a:ahLst/>
              <a:cxnLst/>
              <a:rect l="0" t="0" r="r" b="b"/>
              <a:pathLst>
                <a:path w="808038" h="465148">
                  <a:moveTo>
                    <a:pt x="472836" y="449620"/>
                  </a:moveTo>
                  <a:lnTo>
                    <a:pt x="473086" y="450141"/>
                  </a:lnTo>
                  <a:cubicBezTo>
                    <a:pt x="475733" y="455968"/>
                    <a:pt x="478321" y="461382"/>
                    <a:pt x="481144" y="465148"/>
                  </a:cubicBezTo>
                  <a:cubicBezTo>
                    <a:pt x="473616" y="461382"/>
                    <a:pt x="473616" y="457615"/>
                    <a:pt x="469852" y="450083"/>
                  </a:cubicBezTo>
                  <a:lnTo>
                    <a:pt x="472836" y="449620"/>
                  </a:lnTo>
                  <a:close/>
                  <a:moveTo>
                    <a:pt x="623888" y="300047"/>
                  </a:moveTo>
                  <a:lnTo>
                    <a:pt x="590551" y="314335"/>
                  </a:lnTo>
                  <a:lnTo>
                    <a:pt x="544513" y="322272"/>
                  </a:lnTo>
                  <a:lnTo>
                    <a:pt x="623888" y="300047"/>
                  </a:lnTo>
                  <a:close/>
                  <a:moveTo>
                    <a:pt x="554931" y="279658"/>
                  </a:moveTo>
                  <a:cubicBezTo>
                    <a:pt x="562570" y="278617"/>
                    <a:pt x="570442" y="278617"/>
                    <a:pt x="577850" y="280469"/>
                  </a:cubicBezTo>
                  <a:cubicBezTo>
                    <a:pt x="511175" y="295285"/>
                    <a:pt x="511175" y="295285"/>
                    <a:pt x="511175" y="295285"/>
                  </a:cubicBezTo>
                  <a:cubicBezTo>
                    <a:pt x="511175" y="295285"/>
                    <a:pt x="532011" y="282784"/>
                    <a:pt x="554931" y="279658"/>
                  </a:cubicBezTo>
                  <a:close/>
                  <a:moveTo>
                    <a:pt x="804863" y="273060"/>
                  </a:moveTo>
                  <a:cubicBezTo>
                    <a:pt x="748401" y="310725"/>
                    <a:pt x="684410" y="333323"/>
                    <a:pt x="627947" y="370987"/>
                  </a:cubicBezTo>
                  <a:cubicBezTo>
                    <a:pt x="594069" y="393586"/>
                    <a:pt x="553840" y="428896"/>
                    <a:pt x="512022" y="443550"/>
                  </a:cubicBezTo>
                  <a:lnTo>
                    <a:pt x="472836" y="449620"/>
                  </a:lnTo>
                  <a:lnTo>
                    <a:pt x="464676" y="432663"/>
                  </a:lnTo>
                  <a:cubicBezTo>
                    <a:pt x="458559" y="421834"/>
                    <a:pt x="451031" y="414302"/>
                    <a:pt x="439738" y="419951"/>
                  </a:cubicBezTo>
                  <a:cubicBezTo>
                    <a:pt x="443502" y="416185"/>
                    <a:pt x="447266" y="416185"/>
                    <a:pt x="454795" y="416185"/>
                  </a:cubicBezTo>
                  <a:lnTo>
                    <a:pt x="503729" y="401119"/>
                  </a:lnTo>
                  <a:cubicBezTo>
                    <a:pt x="601598" y="355922"/>
                    <a:pt x="703230" y="310725"/>
                    <a:pt x="804863" y="273060"/>
                  </a:cubicBezTo>
                  <a:close/>
                  <a:moveTo>
                    <a:pt x="500063" y="198447"/>
                  </a:moveTo>
                  <a:cubicBezTo>
                    <a:pt x="500063" y="198447"/>
                    <a:pt x="477504" y="209758"/>
                    <a:pt x="469984" y="213528"/>
                  </a:cubicBezTo>
                  <a:cubicBezTo>
                    <a:pt x="469984" y="213528"/>
                    <a:pt x="469984" y="213528"/>
                    <a:pt x="454945" y="217299"/>
                  </a:cubicBezTo>
                  <a:cubicBezTo>
                    <a:pt x="454945" y="217299"/>
                    <a:pt x="454945" y="217299"/>
                    <a:pt x="436145" y="221069"/>
                  </a:cubicBezTo>
                  <a:cubicBezTo>
                    <a:pt x="436145" y="221069"/>
                    <a:pt x="436145" y="221069"/>
                    <a:pt x="421106" y="221069"/>
                  </a:cubicBezTo>
                  <a:cubicBezTo>
                    <a:pt x="421106" y="221069"/>
                    <a:pt x="421106" y="221069"/>
                    <a:pt x="406066" y="224839"/>
                  </a:cubicBezTo>
                  <a:cubicBezTo>
                    <a:pt x="406066" y="224839"/>
                    <a:pt x="406066" y="224839"/>
                    <a:pt x="379747" y="232380"/>
                  </a:cubicBezTo>
                  <a:cubicBezTo>
                    <a:pt x="379747" y="232380"/>
                    <a:pt x="379747" y="232380"/>
                    <a:pt x="338388" y="239921"/>
                  </a:cubicBezTo>
                  <a:cubicBezTo>
                    <a:pt x="338388" y="239921"/>
                    <a:pt x="338388" y="239921"/>
                    <a:pt x="319589" y="243691"/>
                  </a:cubicBezTo>
                  <a:cubicBezTo>
                    <a:pt x="319589" y="243691"/>
                    <a:pt x="270711" y="251231"/>
                    <a:pt x="259431" y="255002"/>
                  </a:cubicBezTo>
                  <a:cubicBezTo>
                    <a:pt x="251911" y="258772"/>
                    <a:pt x="244392" y="255002"/>
                    <a:pt x="244392" y="255002"/>
                  </a:cubicBezTo>
                  <a:cubicBezTo>
                    <a:pt x="244392" y="255002"/>
                    <a:pt x="229352" y="251231"/>
                    <a:pt x="225592" y="255002"/>
                  </a:cubicBezTo>
                  <a:cubicBezTo>
                    <a:pt x="221832" y="255002"/>
                    <a:pt x="214313" y="255002"/>
                    <a:pt x="206793" y="258772"/>
                  </a:cubicBezTo>
                  <a:cubicBezTo>
                    <a:pt x="199273" y="258772"/>
                    <a:pt x="187993" y="258772"/>
                    <a:pt x="180474" y="262542"/>
                  </a:cubicBezTo>
                  <a:cubicBezTo>
                    <a:pt x="169194" y="266313"/>
                    <a:pt x="146635" y="266313"/>
                    <a:pt x="146635" y="266313"/>
                  </a:cubicBezTo>
                  <a:cubicBezTo>
                    <a:pt x="146635" y="266313"/>
                    <a:pt x="146635" y="266313"/>
                    <a:pt x="120316" y="270083"/>
                  </a:cubicBezTo>
                  <a:cubicBezTo>
                    <a:pt x="120316" y="270083"/>
                    <a:pt x="45118" y="285165"/>
                    <a:pt x="41358" y="285165"/>
                  </a:cubicBezTo>
                  <a:cubicBezTo>
                    <a:pt x="33839" y="288935"/>
                    <a:pt x="26319" y="288935"/>
                    <a:pt x="26319" y="288935"/>
                  </a:cubicBezTo>
                  <a:cubicBezTo>
                    <a:pt x="26319" y="288935"/>
                    <a:pt x="18799" y="288935"/>
                    <a:pt x="11279" y="288935"/>
                  </a:cubicBezTo>
                  <a:cubicBezTo>
                    <a:pt x="11279" y="288935"/>
                    <a:pt x="11279" y="288935"/>
                    <a:pt x="0" y="288935"/>
                  </a:cubicBezTo>
                  <a:cubicBezTo>
                    <a:pt x="0" y="288935"/>
                    <a:pt x="0" y="288935"/>
                    <a:pt x="15039" y="277624"/>
                  </a:cubicBezTo>
                  <a:cubicBezTo>
                    <a:pt x="18799" y="270083"/>
                    <a:pt x="37599" y="281395"/>
                    <a:pt x="37599" y="281395"/>
                  </a:cubicBezTo>
                  <a:cubicBezTo>
                    <a:pt x="37599" y="281395"/>
                    <a:pt x="37599" y="281395"/>
                    <a:pt x="116556" y="266313"/>
                  </a:cubicBezTo>
                  <a:cubicBezTo>
                    <a:pt x="116556" y="266313"/>
                    <a:pt x="116556" y="266313"/>
                    <a:pt x="244392" y="243691"/>
                  </a:cubicBezTo>
                  <a:cubicBezTo>
                    <a:pt x="244392" y="243691"/>
                    <a:pt x="244392" y="243691"/>
                    <a:pt x="297030" y="243691"/>
                  </a:cubicBezTo>
                  <a:cubicBezTo>
                    <a:pt x="297030" y="243691"/>
                    <a:pt x="297030" y="243691"/>
                    <a:pt x="327109" y="239921"/>
                  </a:cubicBezTo>
                  <a:cubicBezTo>
                    <a:pt x="327109" y="239921"/>
                    <a:pt x="327109" y="239921"/>
                    <a:pt x="372227" y="221069"/>
                  </a:cubicBezTo>
                  <a:cubicBezTo>
                    <a:pt x="372227" y="221069"/>
                    <a:pt x="372227" y="221069"/>
                    <a:pt x="402306" y="209758"/>
                  </a:cubicBezTo>
                  <a:cubicBezTo>
                    <a:pt x="402306" y="209758"/>
                    <a:pt x="402306" y="209758"/>
                    <a:pt x="436145" y="205988"/>
                  </a:cubicBezTo>
                  <a:cubicBezTo>
                    <a:pt x="436145" y="205988"/>
                    <a:pt x="436145" y="205988"/>
                    <a:pt x="500063" y="198447"/>
                  </a:cubicBezTo>
                  <a:close/>
                  <a:moveTo>
                    <a:pt x="673100" y="176222"/>
                  </a:moveTo>
                  <a:cubicBezTo>
                    <a:pt x="673100" y="176222"/>
                    <a:pt x="673100" y="176222"/>
                    <a:pt x="638810" y="183631"/>
                  </a:cubicBezTo>
                  <a:cubicBezTo>
                    <a:pt x="638810" y="183631"/>
                    <a:pt x="638810" y="183631"/>
                    <a:pt x="619760" y="187335"/>
                  </a:cubicBezTo>
                  <a:cubicBezTo>
                    <a:pt x="619760" y="187335"/>
                    <a:pt x="596900" y="187335"/>
                    <a:pt x="600710" y="179926"/>
                  </a:cubicBezTo>
                  <a:lnTo>
                    <a:pt x="673100" y="176222"/>
                  </a:lnTo>
                  <a:close/>
                  <a:moveTo>
                    <a:pt x="762454" y="127010"/>
                  </a:moveTo>
                  <a:cubicBezTo>
                    <a:pt x="770165" y="127010"/>
                    <a:pt x="777876" y="134418"/>
                    <a:pt x="777876" y="134418"/>
                  </a:cubicBezTo>
                  <a:cubicBezTo>
                    <a:pt x="777876" y="134418"/>
                    <a:pt x="754744" y="149235"/>
                    <a:pt x="750888" y="134418"/>
                  </a:cubicBezTo>
                  <a:cubicBezTo>
                    <a:pt x="762454" y="127010"/>
                    <a:pt x="762454" y="127010"/>
                    <a:pt x="762454" y="127010"/>
                  </a:cubicBezTo>
                  <a:close/>
                  <a:moveTo>
                    <a:pt x="327437" y="113979"/>
                  </a:moveTo>
                  <a:cubicBezTo>
                    <a:pt x="341548" y="114442"/>
                    <a:pt x="356600" y="117220"/>
                    <a:pt x="360363" y="126481"/>
                  </a:cubicBezTo>
                  <a:cubicBezTo>
                    <a:pt x="288867" y="130185"/>
                    <a:pt x="288867" y="130185"/>
                    <a:pt x="288867" y="130185"/>
                  </a:cubicBezTo>
                  <a:cubicBezTo>
                    <a:pt x="288867" y="130185"/>
                    <a:pt x="270052" y="141298"/>
                    <a:pt x="262526" y="130185"/>
                  </a:cubicBezTo>
                  <a:cubicBezTo>
                    <a:pt x="262526" y="130185"/>
                    <a:pt x="258763" y="115368"/>
                    <a:pt x="273815" y="119073"/>
                  </a:cubicBezTo>
                  <a:cubicBezTo>
                    <a:pt x="300155" y="115368"/>
                    <a:pt x="300155" y="115368"/>
                    <a:pt x="300155" y="115368"/>
                  </a:cubicBezTo>
                  <a:cubicBezTo>
                    <a:pt x="300155" y="115368"/>
                    <a:pt x="313326" y="113516"/>
                    <a:pt x="327437" y="113979"/>
                  </a:cubicBezTo>
                  <a:close/>
                  <a:moveTo>
                    <a:pt x="782109" y="65732"/>
                  </a:moveTo>
                  <a:cubicBezTo>
                    <a:pt x="785813" y="61922"/>
                    <a:pt x="808038" y="69542"/>
                    <a:pt x="808038" y="69542"/>
                  </a:cubicBezTo>
                  <a:lnTo>
                    <a:pt x="789517" y="80972"/>
                  </a:lnTo>
                  <a:cubicBezTo>
                    <a:pt x="789517" y="80972"/>
                    <a:pt x="789517" y="80972"/>
                    <a:pt x="778404" y="80972"/>
                  </a:cubicBezTo>
                  <a:cubicBezTo>
                    <a:pt x="778404" y="80972"/>
                    <a:pt x="774700" y="69542"/>
                    <a:pt x="782109" y="65732"/>
                  </a:cubicBezTo>
                  <a:close/>
                  <a:moveTo>
                    <a:pt x="508496" y="535"/>
                  </a:moveTo>
                  <a:cubicBezTo>
                    <a:pt x="514152" y="-901"/>
                    <a:pt x="521692" y="57"/>
                    <a:pt x="529233" y="9628"/>
                  </a:cubicBezTo>
                  <a:cubicBezTo>
                    <a:pt x="566936" y="13457"/>
                    <a:pt x="566936" y="13457"/>
                    <a:pt x="566936" y="13457"/>
                  </a:cubicBezTo>
                  <a:cubicBezTo>
                    <a:pt x="619721" y="24943"/>
                    <a:pt x="619721" y="24943"/>
                    <a:pt x="619721" y="24943"/>
                  </a:cubicBezTo>
                  <a:cubicBezTo>
                    <a:pt x="661194" y="40258"/>
                    <a:pt x="661194" y="40258"/>
                    <a:pt x="661194" y="40258"/>
                  </a:cubicBezTo>
                  <a:lnTo>
                    <a:pt x="706438" y="40258"/>
                  </a:lnTo>
                  <a:cubicBezTo>
                    <a:pt x="706438" y="40258"/>
                    <a:pt x="683816" y="55573"/>
                    <a:pt x="661194" y="47915"/>
                  </a:cubicBezTo>
                  <a:cubicBezTo>
                    <a:pt x="631032" y="36429"/>
                    <a:pt x="631032" y="36429"/>
                    <a:pt x="631032" y="36429"/>
                  </a:cubicBezTo>
                  <a:cubicBezTo>
                    <a:pt x="585788" y="24943"/>
                    <a:pt x="585788" y="24943"/>
                    <a:pt x="585788" y="24943"/>
                  </a:cubicBezTo>
                  <a:cubicBezTo>
                    <a:pt x="540544" y="21115"/>
                    <a:pt x="540544" y="21115"/>
                    <a:pt x="540544" y="21115"/>
                  </a:cubicBezTo>
                  <a:cubicBezTo>
                    <a:pt x="540544" y="21115"/>
                    <a:pt x="495300" y="24943"/>
                    <a:pt x="499070" y="5800"/>
                  </a:cubicBezTo>
                  <a:cubicBezTo>
                    <a:pt x="499070" y="5800"/>
                    <a:pt x="502841" y="1971"/>
                    <a:pt x="508496" y="5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grpSp>
      <p:sp>
        <p:nvSpPr>
          <p:cNvPr id="2" name="Title 1"/>
          <p:cNvSpPr>
            <a:spLocks noGrp="1"/>
          </p:cNvSpPr>
          <p:nvPr>
            <p:ph type="title"/>
          </p:nvPr>
        </p:nvSpPr>
        <p:spPr>
          <a:xfrm>
            <a:off x="3110443" y="2226003"/>
            <a:ext cx="3214157" cy="3014480"/>
          </a:xfrm>
        </p:spPr>
        <p:txBody>
          <a:bodyPr>
            <a:normAutofit/>
          </a:bodyPr>
          <a:lstStyle>
            <a:lvl1pPr>
              <a:defRPr sz="4800">
                <a:solidFill>
                  <a:schemeClr val="bg1"/>
                </a:solidFill>
              </a:defRPr>
            </a:lvl1pPr>
          </a:lstStyle>
          <a:p>
            <a:r>
              <a:rPr lang="zh-CN" altLang="en-US" dirty="0" smtClean="0"/>
              <a:t>单击此处编辑母版标题样式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3" name="Footer Placeholder 2"/>
          <p:cNvSpPr>
            <a:spLocks noGrp="1"/>
          </p:cNvSpPr>
          <p:nvPr>
            <p:ph type="ftr" sz="quarter" idx="11"/>
          </p:nvPr>
        </p:nvSpPr>
        <p:spPr/>
        <p:txBody>
          <a:bodyPr>
            <a:normAutofit/>
          </a:bodyPr>
          <a:lstStyle/>
          <a:p>
            <a:endParaRPr lang="zh-CN" altLang="en-US" dirty="0"/>
          </a:p>
        </p:txBody>
      </p:sp>
      <p:sp>
        <p:nvSpPr>
          <p:cNvPr id="4" name="Slide Number Placeholder 3"/>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defRPr sz="4000">
                <a:solidFill>
                  <a:schemeClr val="accent1"/>
                </a:solidFill>
              </a:defRPr>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EF2F5ED-D19D-4097-92A9-D6092B3D6E68}"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normAutofit/>
          </a:bodyPr>
          <a:lstStyle/>
          <a:p>
            <a:fld id="{7E209CE7-C191-49CB-93DE-563C8614E8C5}" type="datetimeFigureOut">
              <a:rPr lang="zh-CN" altLang="en-US" smtClean="0"/>
              <a:pPr/>
              <a:t>2016/11/15</a:t>
            </a:fld>
            <a:endParaRPr lang="zh-CN" altLang="en-US" dirty="0"/>
          </a:p>
        </p:txBody>
      </p:sp>
      <p:sp>
        <p:nvSpPr>
          <p:cNvPr id="5" name="Footer Placeholder 4"/>
          <p:cNvSpPr>
            <a:spLocks noGrp="1"/>
          </p:cNvSpPr>
          <p:nvPr>
            <p:ph type="ftr" sz="quarter" idx="11"/>
          </p:nvPr>
        </p:nvSpPr>
        <p:spPr/>
        <p:txBody>
          <a:bodyPr>
            <a:normAutofit/>
          </a:bodyPr>
          <a:lstStyle/>
          <a:p>
            <a:endParaRPr lang="zh-CN" altLang="en-US" dirty="0"/>
          </a:p>
        </p:txBody>
      </p:sp>
      <p:sp>
        <p:nvSpPr>
          <p:cNvPr id="6" name="Slide Number Placeholder 5"/>
          <p:cNvSpPr>
            <a:spLocks noGrp="1"/>
          </p:cNvSpPr>
          <p:nvPr>
            <p:ph type="sldNum" sz="quarter" idx="12"/>
          </p:nvPr>
        </p:nvSpPr>
        <p:spPr/>
        <p:txBody>
          <a:bodyPr>
            <a:normAutofit/>
          </a:bodyPr>
          <a:lstStyle/>
          <a:p>
            <a:fld id="{B31067DD-7756-4DF3-904A-8F40BA684AA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2800"/>
            </a:lvl1pPr>
          </a:lstStyle>
          <a:p>
            <a:r>
              <a:rPr lang="zh-CN" altLang="en-US" dirty="0"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tx1">
                    <a:lumMod val="50000"/>
                  </a:schemeClr>
                </a:solidFill>
              </a:defRPr>
            </a:lvl1pPr>
            <a:lvl2pPr>
              <a:defRPr sz="1500"/>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13867" y="3564000"/>
            <a:ext cx="4450703" cy="1864800"/>
          </a:xfrm>
        </p:spPr>
        <p:txBody>
          <a:bodyPr lIns="0" tIns="0" rIns="0" bIns="0" anchor="t" anchorCtr="0">
            <a:normAutofit/>
          </a:bodyPr>
          <a:lstStyle>
            <a:lvl1pPr algn="ctr">
              <a:defRPr sz="2800" b="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782" y="5617696"/>
            <a:ext cx="7886700" cy="5611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pPr/>
              <a:t>‹#›</a:t>
            </a:fld>
            <a:endParaRPr lang="zh-CN" altLang="en-US"/>
          </a:p>
        </p:txBody>
      </p:sp>
      <p:sp>
        <p:nvSpPr>
          <p:cNvPr id="10" name="MH_Others_11"/>
          <p:cNvSpPr/>
          <p:nvPr>
            <p:custDataLst>
              <p:tags r:id="rId1"/>
            </p:custDataLst>
          </p:nvPr>
        </p:nvSpPr>
        <p:spPr>
          <a:xfrm rot="5400000">
            <a:off x="4364515" y="975050"/>
            <a:ext cx="349407" cy="4450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2" name="MH_Others_12"/>
          <p:cNvCxnSpPr/>
          <p:nvPr>
            <p:custDataLst>
              <p:tags r:id="rId2"/>
            </p:custDataLst>
          </p:nvPr>
        </p:nvCxnSpPr>
        <p:spPr>
          <a:xfrm flipH="1">
            <a:off x="2313867" y="3424331"/>
            <a:ext cx="445070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p:nvSpPr>
        <p:spPr bwMode="auto">
          <a:xfrm>
            <a:off x="2846134" y="2514118"/>
            <a:ext cx="2738437" cy="441325"/>
          </a:xfrm>
          <a:custGeom>
            <a:avLst/>
            <a:gdLst>
              <a:gd name="T0" fmla="*/ 1249 w 3450"/>
              <a:gd name="T1" fmla="*/ 466 h 556"/>
              <a:gd name="T2" fmla="*/ 1325 w 3450"/>
              <a:gd name="T3" fmla="*/ 462 h 556"/>
              <a:gd name="T4" fmla="*/ 1879 w 3450"/>
              <a:gd name="T5" fmla="*/ 182 h 556"/>
              <a:gd name="T6" fmla="*/ 1917 w 3450"/>
              <a:gd name="T7" fmla="*/ 443 h 556"/>
              <a:gd name="T8" fmla="*/ 1917 w 3450"/>
              <a:gd name="T9" fmla="*/ 180 h 556"/>
              <a:gd name="T10" fmla="*/ 2768 w 3450"/>
              <a:gd name="T11" fmla="*/ 173 h 556"/>
              <a:gd name="T12" fmla="*/ 2833 w 3450"/>
              <a:gd name="T13" fmla="*/ 190 h 556"/>
              <a:gd name="T14" fmla="*/ 2797 w 3450"/>
              <a:gd name="T15" fmla="*/ 155 h 556"/>
              <a:gd name="T16" fmla="*/ 3417 w 3450"/>
              <a:gd name="T17" fmla="*/ 190 h 556"/>
              <a:gd name="T18" fmla="*/ 3329 w 3450"/>
              <a:gd name="T19" fmla="*/ 205 h 556"/>
              <a:gd name="T20" fmla="*/ 3118 w 3450"/>
              <a:gd name="T21" fmla="*/ 305 h 556"/>
              <a:gd name="T22" fmla="*/ 3350 w 3450"/>
              <a:gd name="T23" fmla="*/ 140 h 556"/>
              <a:gd name="T24" fmla="*/ 2903 w 3450"/>
              <a:gd name="T25" fmla="*/ 159 h 556"/>
              <a:gd name="T26" fmla="*/ 2899 w 3450"/>
              <a:gd name="T27" fmla="*/ 351 h 556"/>
              <a:gd name="T28" fmla="*/ 2776 w 3450"/>
              <a:gd name="T29" fmla="*/ 504 h 556"/>
              <a:gd name="T30" fmla="*/ 2914 w 3450"/>
              <a:gd name="T31" fmla="*/ 441 h 556"/>
              <a:gd name="T32" fmla="*/ 2970 w 3450"/>
              <a:gd name="T33" fmla="*/ 424 h 556"/>
              <a:gd name="T34" fmla="*/ 2810 w 3450"/>
              <a:gd name="T35" fmla="*/ 546 h 556"/>
              <a:gd name="T36" fmla="*/ 2616 w 3450"/>
              <a:gd name="T37" fmla="*/ 416 h 556"/>
              <a:gd name="T38" fmla="*/ 2733 w 3450"/>
              <a:gd name="T39" fmla="*/ 128 h 556"/>
              <a:gd name="T40" fmla="*/ 2015 w 3450"/>
              <a:gd name="T41" fmla="*/ 136 h 556"/>
              <a:gd name="T42" fmla="*/ 2102 w 3450"/>
              <a:gd name="T43" fmla="*/ 349 h 556"/>
              <a:gd name="T44" fmla="*/ 1907 w 3450"/>
              <a:gd name="T45" fmla="*/ 493 h 556"/>
              <a:gd name="T46" fmla="*/ 1665 w 3450"/>
              <a:gd name="T47" fmla="*/ 445 h 556"/>
              <a:gd name="T48" fmla="*/ 1890 w 3450"/>
              <a:gd name="T49" fmla="*/ 132 h 556"/>
              <a:gd name="T50" fmla="*/ 1418 w 3450"/>
              <a:gd name="T51" fmla="*/ 140 h 556"/>
              <a:gd name="T52" fmla="*/ 1498 w 3450"/>
              <a:gd name="T53" fmla="*/ 236 h 556"/>
              <a:gd name="T54" fmla="*/ 1518 w 3450"/>
              <a:gd name="T55" fmla="*/ 539 h 556"/>
              <a:gd name="T56" fmla="*/ 1147 w 3450"/>
              <a:gd name="T57" fmla="*/ 529 h 556"/>
              <a:gd name="T58" fmla="*/ 1118 w 3450"/>
              <a:gd name="T59" fmla="*/ 301 h 556"/>
              <a:gd name="T60" fmla="*/ 1325 w 3450"/>
              <a:gd name="T61" fmla="*/ 245 h 556"/>
              <a:gd name="T62" fmla="*/ 1289 w 3450"/>
              <a:gd name="T63" fmla="*/ 159 h 556"/>
              <a:gd name="T64" fmla="*/ 1145 w 3450"/>
              <a:gd name="T65" fmla="*/ 222 h 556"/>
              <a:gd name="T66" fmla="*/ 1197 w 3450"/>
              <a:gd name="T67" fmla="*/ 132 h 556"/>
              <a:gd name="T68" fmla="*/ 305 w 3450"/>
              <a:gd name="T69" fmla="*/ 151 h 556"/>
              <a:gd name="T70" fmla="*/ 327 w 3450"/>
              <a:gd name="T71" fmla="*/ 234 h 556"/>
              <a:gd name="T72" fmla="*/ 236 w 3450"/>
              <a:gd name="T73" fmla="*/ 161 h 556"/>
              <a:gd name="T74" fmla="*/ 186 w 3450"/>
              <a:gd name="T75" fmla="*/ 449 h 556"/>
              <a:gd name="T76" fmla="*/ 240 w 3450"/>
              <a:gd name="T77" fmla="*/ 504 h 556"/>
              <a:gd name="T78" fmla="*/ 346 w 3450"/>
              <a:gd name="T79" fmla="*/ 401 h 556"/>
              <a:gd name="T80" fmla="*/ 352 w 3450"/>
              <a:gd name="T81" fmla="*/ 464 h 556"/>
              <a:gd name="T82" fmla="*/ 138 w 3450"/>
              <a:gd name="T83" fmla="*/ 537 h 556"/>
              <a:gd name="T84" fmla="*/ 0 w 3450"/>
              <a:gd name="T85" fmla="*/ 332 h 556"/>
              <a:gd name="T86" fmla="*/ 92 w 3450"/>
              <a:gd name="T87" fmla="*/ 150 h 556"/>
              <a:gd name="T88" fmla="*/ 672 w 3450"/>
              <a:gd name="T89" fmla="*/ 140 h 556"/>
              <a:gd name="T90" fmla="*/ 876 w 3450"/>
              <a:gd name="T91" fmla="*/ 132 h 556"/>
              <a:gd name="T92" fmla="*/ 937 w 3450"/>
              <a:gd name="T93" fmla="*/ 539 h 556"/>
              <a:gd name="T94" fmla="*/ 672 w 3450"/>
              <a:gd name="T95" fmla="*/ 219 h 556"/>
              <a:gd name="T96" fmla="*/ 496 w 3450"/>
              <a:gd name="T97" fmla="*/ 29 h 556"/>
              <a:gd name="T98" fmla="*/ 2493 w 3450"/>
              <a:gd name="T99" fmla="*/ 148 h 556"/>
              <a:gd name="T100" fmla="*/ 2420 w 3450"/>
              <a:gd name="T101" fmla="*/ 236 h 556"/>
              <a:gd name="T102" fmla="*/ 2463 w 3450"/>
              <a:gd name="T103" fmla="*/ 458 h 556"/>
              <a:gd name="T104" fmla="*/ 2511 w 3450"/>
              <a:gd name="T105" fmla="*/ 433 h 556"/>
              <a:gd name="T106" fmla="*/ 2340 w 3450"/>
              <a:gd name="T107" fmla="*/ 544 h 556"/>
              <a:gd name="T108" fmla="*/ 2246 w 3450"/>
              <a:gd name="T109" fmla="*/ 391 h 556"/>
              <a:gd name="T110" fmla="*/ 2199 w 3450"/>
              <a:gd name="T111" fmla="*/ 153 h 556"/>
              <a:gd name="T112" fmla="*/ 2296 w 3450"/>
              <a:gd name="T113" fmla="*/ 6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0" h="556">
                <a:moveTo>
                  <a:pt x="1270" y="301"/>
                </a:moveTo>
                <a:lnTo>
                  <a:pt x="1258" y="303"/>
                </a:lnTo>
                <a:lnTo>
                  <a:pt x="1251" y="313"/>
                </a:lnTo>
                <a:lnTo>
                  <a:pt x="1251" y="318"/>
                </a:lnTo>
                <a:lnTo>
                  <a:pt x="1249" y="328"/>
                </a:lnTo>
                <a:lnTo>
                  <a:pt x="1249" y="343"/>
                </a:lnTo>
                <a:lnTo>
                  <a:pt x="1249" y="362"/>
                </a:lnTo>
                <a:lnTo>
                  <a:pt x="1249" y="456"/>
                </a:lnTo>
                <a:lnTo>
                  <a:pt x="1249" y="466"/>
                </a:lnTo>
                <a:lnTo>
                  <a:pt x="1249" y="474"/>
                </a:lnTo>
                <a:lnTo>
                  <a:pt x="1249" y="477"/>
                </a:lnTo>
                <a:lnTo>
                  <a:pt x="1249" y="481"/>
                </a:lnTo>
                <a:lnTo>
                  <a:pt x="1254" y="491"/>
                </a:lnTo>
                <a:lnTo>
                  <a:pt x="1266" y="493"/>
                </a:lnTo>
                <a:lnTo>
                  <a:pt x="1279" y="491"/>
                </a:lnTo>
                <a:lnTo>
                  <a:pt x="1295" y="485"/>
                </a:lnTo>
                <a:lnTo>
                  <a:pt x="1312" y="474"/>
                </a:lnTo>
                <a:lnTo>
                  <a:pt x="1325" y="462"/>
                </a:lnTo>
                <a:lnTo>
                  <a:pt x="1325" y="320"/>
                </a:lnTo>
                <a:lnTo>
                  <a:pt x="1308" y="313"/>
                </a:lnTo>
                <a:lnTo>
                  <a:pt x="1293" y="305"/>
                </a:lnTo>
                <a:lnTo>
                  <a:pt x="1281" y="301"/>
                </a:lnTo>
                <a:lnTo>
                  <a:pt x="1270" y="301"/>
                </a:lnTo>
                <a:lnTo>
                  <a:pt x="1270" y="301"/>
                </a:lnTo>
                <a:close/>
                <a:moveTo>
                  <a:pt x="1909" y="169"/>
                </a:moveTo>
                <a:lnTo>
                  <a:pt x="1896" y="173"/>
                </a:lnTo>
                <a:lnTo>
                  <a:pt x="1879" y="182"/>
                </a:lnTo>
                <a:lnTo>
                  <a:pt x="1859" y="197"/>
                </a:lnTo>
                <a:lnTo>
                  <a:pt x="1840" y="219"/>
                </a:lnTo>
                <a:lnTo>
                  <a:pt x="1840" y="403"/>
                </a:lnTo>
                <a:lnTo>
                  <a:pt x="1859" y="422"/>
                </a:lnTo>
                <a:lnTo>
                  <a:pt x="1879" y="435"/>
                </a:lnTo>
                <a:lnTo>
                  <a:pt x="1894" y="445"/>
                </a:lnTo>
                <a:lnTo>
                  <a:pt x="1907" y="447"/>
                </a:lnTo>
                <a:lnTo>
                  <a:pt x="1913" y="447"/>
                </a:lnTo>
                <a:lnTo>
                  <a:pt x="1917" y="443"/>
                </a:lnTo>
                <a:lnTo>
                  <a:pt x="1917" y="435"/>
                </a:lnTo>
                <a:lnTo>
                  <a:pt x="1917" y="426"/>
                </a:lnTo>
                <a:lnTo>
                  <a:pt x="1917" y="410"/>
                </a:lnTo>
                <a:lnTo>
                  <a:pt x="1917" y="391"/>
                </a:lnTo>
                <a:lnTo>
                  <a:pt x="1917" y="215"/>
                </a:lnTo>
                <a:lnTo>
                  <a:pt x="1917" y="201"/>
                </a:lnTo>
                <a:lnTo>
                  <a:pt x="1917" y="190"/>
                </a:lnTo>
                <a:lnTo>
                  <a:pt x="1917" y="184"/>
                </a:lnTo>
                <a:lnTo>
                  <a:pt x="1917" y="180"/>
                </a:lnTo>
                <a:lnTo>
                  <a:pt x="1915" y="171"/>
                </a:lnTo>
                <a:lnTo>
                  <a:pt x="1909" y="169"/>
                </a:lnTo>
                <a:lnTo>
                  <a:pt x="1909" y="169"/>
                </a:lnTo>
                <a:close/>
                <a:moveTo>
                  <a:pt x="2797" y="155"/>
                </a:moveTo>
                <a:lnTo>
                  <a:pt x="2787" y="155"/>
                </a:lnTo>
                <a:lnTo>
                  <a:pt x="2780" y="157"/>
                </a:lnTo>
                <a:lnTo>
                  <a:pt x="2772" y="161"/>
                </a:lnTo>
                <a:lnTo>
                  <a:pt x="2770" y="165"/>
                </a:lnTo>
                <a:lnTo>
                  <a:pt x="2768" y="173"/>
                </a:lnTo>
                <a:lnTo>
                  <a:pt x="2766" y="184"/>
                </a:lnTo>
                <a:lnTo>
                  <a:pt x="2764" y="197"/>
                </a:lnTo>
                <a:lnTo>
                  <a:pt x="2764" y="215"/>
                </a:lnTo>
                <a:lnTo>
                  <a:pt x="2764" y="314"/>
                </a:lnTo>
                <a:lnTo>
                  <a:pt x="2797" y="314"/>
                </a:lnTo>
                <a:lnTo>
                  <a:pt x="2833" y="314"/>
                </a:lnTo>
                <a:lnTo>
                  <a:pt x="2833" y="215"/>
                </a:lnTo>
                <a:lnTo>
                  <a:pt x="2833" y="201"/>
                </a:lnTo>
                <a:lnTo>
                  <a:pt x="2833" y="190"/>
                </a:lnTo>
                <a:lnTo>
                  <a:pt x="2833" y="182"/>
                </a:lnTo>
                <a:lnTo>
                  <a:pt x="2831" y="176"/>
                </a:lnTo>
                <a:lnTo>
                  <a:pt x="2831" y="173"/>
                </a:lnTo>
                <a:lnTo>
                  <a:pt x="2831" y="169"/>
                </a:lnTo>
                <a:lnTo>
                  <a:pt x="2826" y="163"/>
                </a:lnTo>
                <a:lnTo>
                  <a:pt x="2818" y="159"/>
                </a:lnTo>
                <a:lnTo>
                  <a:pt x="2808" y="157"/>
                </a:lnTo>
                <a:lnTo>
                  <a:pt x="2797" y="155"/>
                </a:lnTo>
                <a:lnTo>
                  <a:pt x="2797" y="155"/>
                </a:lnTo>
                <a:close/>
                <a:moveTo>
                  <a:pt x="3402" y="121"/>
                </a:moveTo>
                <a:lnTo>
                  <a:pt x="3419" y="123"/>
                </a:lnTo>
                <a:lnTo>
                  <a:pt x="3435" y="130"/>
                </a:lnTo>
                <a:lnTo>
                  <a:pt x="3446" y="142"/>
                </a:lnTo>
                <a:lnTo>
                  <a:pt x="3450" y="159"/>
                </a:lnTo>
                <a:lnTo>
                  <a:pt x="3446" y="171"/>
                </a:lnTo>
                <a:lnTo>
                  <a:pt x="3440" y="180"/>
                </a:lnTo>
                <a:lnTo>
                  <a:pt x="3431" y="188"/>
                </a:lnTo>
                <a:lnTo>
                  <a:pt x="3417" y="190"/>
                </a:lnTo>
                <a:lnTo>
                  <a:pt x="3410" y="190"/>
                </a:lnTo>
                <a:lnTo>
                  <a:pt x="3404" y="186"/>
                </a:lnTo>
                <a:lnTo>
                  <a:pt x="3389" y="180"/>
                </a:lnTo>
                <a:lnTo>
                  <a:pt x="3379" y="178"/>
                </a:lnTo>
                <a:lnTo>
                  <a:pt x="3369" y="178"/>
                </a:lnTo>
                <a:lnTo>
                  <a:pt x="3360" y="182"/>
                </a:lnTo>
                <a:lnTo>
                  <a:pt x="3348" y="188"/>
                </a:lnTo>
                <a:lnTo>
                  <a:pt x="3339" y="196"/>
                </a:lnTo>
                <a:lnTo>
                  <a:pt x="3329" y="205"/>
                </a:lnTo>
                <a:lnTo>
                  <a:pt x="3317" y="217"/>
                </a:lnTo>
                <a:lnTo>
                  <a:pt x="3306" y="232"/>
                </a:lnTo>
                <a:lnTo>
                  <a:pt x="3294" y="249"/>
                </a:lnTo>
                <a:lnTo>
                  <a:pt x="3292" y="395"/>
                </a:lnTo>
                <a:lnTo>
                  <a:pt x="3294" y="539"/>
                </a:lnTo>
                <a:lnTo>
                  <a:pt x="3116" y="539"/>
                </a:lnTo>
                <a:lnTo>
                  <a:pt x="3118" y="512"/>
                </a:lnTo>
                <a:lnTo>
                  <a:pt x="3118" y="437"/>
                </a:lnTo>
                <a:lnTo>
                  <a:pt x="3118" y="305"/>
                </a:lnTo>
                <a:lnTo>
                  <a:pt x="3118" y="155"/>
                </a:lnTo>
                <a:lnTo>
                  <a:pt x="3116" y="127"/>
                </a:lnTo>
                <a:lnTo>
                  <a:pt x="3294" y="127"/>
                </a:lnTo>
                <a:lnTo>
                  <a:pt x="3294" y="203"/>
                </a:lnTo>
                <a:lnTo>
                  <a:pt x="3306" y="184"/>
                </a:lnTo>
                <a:lnTo>
                  <a:pt x="3317" y="169"/>
                </a:lnTo>
                <a:lnTo>
                  <a:pt x="3325" y="159"/>
                </a:lnTo>
                <a:lnTo>
                  <a:pt x="3333" y="153"/>
                </a:lnTo>
                <a:lnTo>
                  <a:pt x="3350" y="140"/>
                </a:lnTo>
                <a:lnTo>
                  <a:pt x="3367" y="128"/>
                </a:lnTo>
                <a:lnTo>
                  <a:pt x="3385" y="123"/>
                </a:lnTo>
                <a:lnTo>
                  <a:pt x="3402" y="121"/>
                </a:lnTo>
                <a:lnTo>
                  <a:pt x="3402" y="121"/>
                </a:lnTo>
                <a:close/>
                <a:moveTo>
                  <a:pt x="2791" y="119"/>
                </a:moveTo>
                <a:lnTo>
                  <a:pt x="2822" y="121"/>
                </a:lnTo>
                <a:lnTo>
                  <a:pt x="2849" y="128"/>
                </a:lnTo>
                <a:lnTo>
                  <a:pt x="2876" y="142"/>
                </a:lnTo>
                <a:lnTo>
                  <a:pt x="2903" y="159"/>
                </a:lnTo>
                <a:lnTo>
                  <a:pt x="2920" y="176"/>
                </a:lnTo>
                <a:lnTo>
                  <a:pt x="2937" y="196"/>
                </a:lnTo>
                <a:lnTo>
                  <a:pt x="2951" y="217"/>
                </a:lnTo>
                <a:lnTo>
                  <a:pt x="2960" y="240"/>
                </a:lnTo>
                <a:lnTo>
                  <a:pt x="2970" y="265"/>
                </a:lnTo>
                <a:lnTo>
                  <a:pt x="2976" y="291"/>
                </a:lnTo>
                <a:lnTo>
                  <a:pt x="2977" y="320"/>
                </a:lnTo>
                <a:lnTo>
                  <a:pt x="2979" y="351"/>
                </a:lnTo>
                <a:lnTo>
                  <a:pt x="2899" y="351"/>
                </a:lnTo>
                <a:lnTo>
                  <a:pt x="2803" y="353"/>
                </a:lnTo>
                <a:lnTo>
                  <a:pt x="2764" y="353"/>
                </a:lnTo>
                <a:lnTo>
                  <a:pt x="2764" y="458"/>
                </a:lnTo>
                <a:lnTo>
                  <a:pt x="2764" y="472"/>
                </a:lnTo>
                <a:lnTo>
                  <a:pt x="2766" y="483"/>
                </a:lnTo>
                <a:lnTo>
                  <a:pt x="2766" y="491"/>
                </a:lnTo>
                <a:lnTo>
                  <a:pt x="2768" y="497"/>
                </a:lnTo>
                <a:lnTo>
                  <a:pt x="2772" y="500"/>
                </a:lnTo>
                <a:lnTo>
                  <a:pt x="2776" y="504"/>
                </a:lnTo>
                <a:lnTo>
                  <a:pt x="2783" y="508"/>
                </a:lnTo>
                <a:lnTo>
                  <a:pt x="2793" y="508"/>
                </a:lnTo>
                <a:lnTo>
                  <a:pt x="2810" y="506"/>
                </a:lnTo>
                <a:lnTo>
                  <a:pt x="2830" y="502"/>
                </a:lnTo>
                <a:lnTo>
                  <a:pt x="2847" y="497"/>
                </a:lnTo>
                <a:lnTo>
                  <a:pt x="2864" y="487"/>
                </a:lnTo>
                <a:lnTo>
                  <a:pt x="2881" y="474"/>
                </a:lnTo>
                <a:lnTo>
                  <a:pt x="2897" y="458"/>
                </a:lnTo>
                <a:lnTo>
                  <a:pt x="2914" y="441"/>
                </a:lnTo>
                <a:lnTo>
                  <a:pt x="2929" y="422"/>
                </a:lnTo>
                <a:lnTo>
                  <a:pt x="2933" y="412"/>
                </a:lnTo>
                <a:lnTo>
                  <a:pt x="2939" y="405"/>
                </a:lnTo>
                <a:lnTo>
                  <a:pt x="2945" y="403"/>
                </a:lnTo>
                <a:lnTo>
                  <a:pt x="2951" y="401"/>
                </a:lnTo>
                <a:lnTo>
                  <a:pt x="2958" y="403"/>
                </a:lnTo>
                <a:lnTo>
                  <a:pt x="2964" y="408"/>
                </a:lnTo>
                <a:lnTo>
                  <a:pt x="2968" y="416"/>
                </a:lnTo>
                <a:lnTo>
                  <a:pt x="2970" y="424"/>
                </a:lnTo>
                <a:lnTo>
                  <a:pt x="2968" y="433"/>
                </a:lnTo>
                <a:lnTo>
                  <a:pt x="2964" y="445"/>
                </a:lnTo>
                <a:lnTo>
                  <a:pt x="2956" y="456"/>
                </a:lnTo>
                <a:lnTo>
                  <a:pt x="2947" y="470"/>
                </a:lnTo>
                <a:lnTo>
                  <a:pt x="2914" y="500"/>
                </a:lnTo>
                <a:lnTo>
                  <a:pt x="2874" y="525"/>
                </a:lnTo>
                <a:lnTo>
                  <a:pt x="2853" y="535"/>
                </a:lnTo>
                <a:lnTo>
                  <a:pt x="2831" y="543"/>
                </a:lnTo>
                <a:lnTo>
                  <a:pt x="2810" y="546"/>
                </a:lnTo>
                <a:lnTo>
                  <a:pt x="2789" y="546"/>
                </a:lnTo>
                <a:lnTo>
                  <a:pt x="2757" y="544"/>
                </a:lnTo>
                <a:lnTo>
                  <a:pt x="2726" y="535"/>
                </a:lnTo>
                <a:lnTo>
                  <a:pt x="2699" y="518"/>
                </a:lnTo>
                <a:lnTo>
                  <a:pt x="2676" y="495"/>
                </a:lnTo>
                <a:lnTo>
                  <a:pt x="2657" y="477"/>
                </a:lnTo>
                <a:lnTo>
                  <a:pt x="2639" y="458"/>
                </a:lnTo>
                <a:lnTo>
                  <a:pt x="2626" y="437"/>
                </a:lnTo>
                <a:lnTo>
                  <a:pt x="2616" y="416"/>
                </a:lnTo>
                <a:lnTo>
                  <a:pt x="2605" y="376"/>
                </a:lnTo>
                <a:lnTo>
                  <a:pt x="2601" y="334"/>
                </a:lnTo>
                <a:lnTo>
                  <a:pt x="2605" y="295"/>
                </a:lnTo>
                <a:lnTo>
                  <a:pt x="2614" y="255"/>
                </a:lnTo>
                <a:lnTo>
                  <a:pt x="2632" y="219"/>
                </a:lnTo>
                <a:lnTo>
                  <a:pt x="2651" y="188"/>
                </a:lnTo>
                <a:lnTo>
                  <a:pt x="2682" y="159"/>
                </a:lnTo>
                <a:lnTo>
                  <a:pt x="2716" y="136"/>
                </a:lnTo>
                <a:lnTo>
                  <a:pt x="2733" y="128"/>
                </a:lnTo>
                <a:lnTo>
                  <a:pt x="2753" y="123"/>
                </a:lnTo>
                <a:lnTo>
                  <a:pt x="2772" y="119"/>
                </a:lnTo>
                <a:lnTo>
                  <a:pt x="2791" y="119"/>
                </a:lnTo>
                <a:lnTo>
                  <a:pt x="2791" y="119"/>
                </a:lnTo>
                <a:close/>
                <a:moveTo>
                  <a:pt x="1952" y="119"/>
                </a:moveTo>
                <a:lnTo>
                  <a:pt x="1969" y="119"/>
                </a:lnTo>
                <a:lnTo>
                  <a:pt x="1986" y="123"/>
                </a:lnTo>
                <a:lnTo>
                  <a:pt x="2002" y="128"/>
                </a:lnTo>
                <a:lnTo>
                  <a:pt x="2015" y="136"/>
                </a:lnTo>
                <a:lnTo>
                  <a:pt x="2030" y="146"/>
                </a:lnTo>
                <a:lnTo>
                  <a:pt x="2042" y="157"/>
                </a:lnTo>
                <a:lnTo>
                  <a:pt x="2055" y="173"/>
                </a:lnTo>
                <a:lnTo>
                  <a:pt x="2067" y="188"/>
                </a:lnTo>
                <a:lnTo>
                  <a:pt x="2082" y="211"/>
                </a:lnTo>
                <a:lnTo>
                  <a:pt x="2094" y="240"/>
                </a:lnTo>
                <a:lnTo>
                  <a:pt x="2102" y="272"/>
                </a:lnTo>
                <a:lnTo>
                  <a:pt x="2103" y="309"/>
                </a:lnTo>
                <a:lnTo>
                  <a:pt x="2102" y="349"/>
                </a:lnTo>
                <a:lnTo>
                  <a:pt x="2094" y="387"/>
                </a:lnTo>
                <a:lnTo>
                  <a:pt x="2078" y="420"/>
                </a:lnTo>
                <a:lnTo>
                  <a:pt x="2059" y="449"/>
                </a:lnTo>
                <a:lnTo>
                  <a:pt x="2038" y="472"/>
                </a:lnTo>
                <a:lnTo>
                  <a:pt x="2013" y="487"/>
                </a:lnTo>
                <a:lnTo>
                  <a:pt x="1986" y="497"/>
                </a:lnTo>
                <a:lnTo>
                  <a:pt x="1956" y="500"/>
                </a:lnTo>
                <a:lnTo>
                  <a:pt x="1925" y="497"/>
                </a:lnTo>
                <a:lnTo>
                  <a:pt x="1907" y="493"/>
                </a:lnTo>
                <a:lnTo>
                  <a:pt x="1892" y="485"/>
                </a:lnTo>
                <a:lnTo>
                  <a:pt x="1863" y="466"/>
                </a:lnTo>
                <a:lnTo>
                  <a:pt x="1840" y="441"/>
                </a:lnTo>
                <a:lnTo>
                  <a:pt x="1840" y="454"/>
                </a:lnTo>
                <a:lnTo>
                  <a:pt x="1840" y="502"/>
                </a:lnTo>
                <a:lnTo>
                  <a:pt x="1840" y="535"/>
                </a:lnTo>
                <a:lnTo>
                  <a:pt x="1842" y="556"/>
                </a:lnTo>
                <a:lnTo>
                  <a:pt x="1664" y="556"/>
                </a:lnTo>
                <a:lnTo>
                  <a:pt x="1665" y="445"/>
                </a:lnTo>
                <a:lnTo>
                  <a:pt x="1665" y="349"/>
                </a:lnTo>
                <a:lnTo>
                  <a:pt x="1664" y="148"/>
                </a:lnTo>
                <a:lnTo>
                  <a:pt x="1664" y="127"/>
                </a:lnTo>
                <a:lnTo>
                  <a:pt x="1842" y="127"/>
                </a:lnTo>
                <a:lnTo>
                  <a:pt x="1840" y="176"/>
                </a:lnTo>
                <a:lnTo>
                  <a:pt x="1852" y="161"/>
                </a:lnTo>
                <a:lnTo>
                  <a:pt x="1863" y="150"/>
                </a:lnTo>
                <a:lnTo>
                  <a:pt x="1877" y="140"/>
                </a:lnTo>
                <a:lnTo>
                  <a:pt x="1890" y="132"/>
                </a:lnTo>
                <a:lnTo>
                  <a:pt x="1921" y="121"/>
                </a:lnTo>
                <a:lnTo>
                  <a:pt x="1952" y="119"/>
                </a:lnTo>
                <a:lnTo>
                  <a:pt x="1952" y="119"/>
                </a:lnTo>
                <a:close/>
                <a:moveTo>
                  <a:pt x="1293" y="119"/>
                </a:moveTo>
                <a:lnTo>
                  <a:pt x="1322" y="119"/>
                </a:lnTo>
                <a:lnTo>
                  <a:pt x="1348" y="121"/>
                </a:lnTo>
                <a:lnTo>
                  <a:pt x="1373" y="127"/>
                </a:lnTo>
                <a:lnTo>
                  <a:pt x="1397" y="132"/>
                </a:lnTo>
                <a:lnTo>
                  <a:pt x="1418" y="140"/>
                </a:lnTo>
                <a:lnTo>
                  <a:pt x="1435" y="150"/>
                </a:lnTo>
                <a:lnTo>
                  <a:pt x="1452" y="159"/>
                </a:lnTo>
                <a:lnTo>
                  <a:pt x="1466" y="173"/>
                </a:lnTo>
                <a:lnTo>
                  <a:pt x="1475" y="176"/>
                </a:lnTo>
                <a:lnTo>
                  <a:pt x="1483" y="184"/>
                </a:lnTo>
                <a:lnTo>
                  <a:pt x="1489" y="192"/>
                </a:lnTo>
                <a:lnTo>
                  <a:pt x="1493" y="203"/>
                </a:lnTo>
                <a:lnTo>
                  <a:pt x="1496" y="217"/>
                </a:lnTo>
                <a:lnTo>
                  <a:pt x="1498" y="236"/>
                </a:lnTo>
                <a:lnTo>
                  <a:pt x="1500" y="257"/>
                </a:lnTo>
                <a:lnTo>
                  <a:pt x="1500" y="284"/>
                </a:lnTo>
                <a:lnTo>
                  <a:pt x="1500" y="426"/>
                </a:lnTo>
                <a:lnTo>
                  <a:pt x="1500" y="445"/>
                </a:lnTo>
                <a:lnTo>
                  <a:pt x="1500" y="462"/>
                </a:lnTo>
                <a:lnTo>
                  <a:pt x="1500" y="475"/>
                </a:lnTo>
                <a:lnTo>
                  <a:pt x="1502" y="487"/>
                </a:lnTo>
                <a:lnTo>
                  <a:pt x="1508" y="510"/>
                </a:lnTo>
                <a:lnTo>
                  <a:pt x="1518" y="539"/>
                </a:lnTo>
                <a:lnTo>
                  <a:pt x="1325" y="539"/>
                </a:lnTo>
                <a:lnTo>
                  <a:pt x="1325" y="500"/>
                </a:lnTo>
                <a:lnTo>
                  <a:pt x="1302" y="520"/>
                </a:lnTo>
                <a:lnTo>
                  <a:pt x="1276" y="535"/>
                </a:lnTo>
                <a:lnTo>
                  <a:pt x="1245" y="544"/>
                </a:lnTo>
                <a:lnTo>
                  <a:pt x="1216" y="546"/>
                </a:lnTo>
                <a:lnTo>
                  <a:pt x="1191" y="544"/>
                </a:lnTo>
                <a:lnTo>
                  <a:pt x="1168" y="539"/>
                </a:lnTo>
                <a:lnTo>
                  <a:pt x="1147" y="529"/>
                </a:lnTo>
                <a:lnTo>
                  <a:pt x="1128" y="514"/>
                </a:lnTo>
                <a:lnTo>
                  <a:pt x="1105" y="491"/>
                </a:lnTo>
                <a:lnTo>
                  <a:pt x="1089" y="464"/>
                </a:lnTo>
                <a:lnTo>
                  <a:pt x="1080" y="433"/>
                </a:lnTo>
                <a:lnTo>
                  <a:pt x="1076" y="401"/>
                </a:lnTo>
                <a:lnTo>
                  <a:pt x="1080" y="372"/>
                </a:lnTo>
                <a:lnTo>
                  <a:pt x="1087" y="345"/>
                </a:lnTo>
                <a:lnTo>
                  <a:pt x="1099" y="320"/>
                </a:lnTo>
                <a:lnTo>
                  <a:pt x="1118" y="301"/>
                </a:lnTo>
                <a:lnTo>
                  <a:pt x="1143" y="282"/>
                </a:lnTo>
                <a:lnTo>
                  <a:pt x="1170" y="266"/>
                </a:lnTo>
                <a:lnTo>
                  <a:pt x="1201" y="259"/>
                </a:lnTo>
                <a:lnTo>
                  <a:pt x="1235" y="257"/>
                </a:lnTo>
                <a:lnTo>
                  <a:pt x="1262" y="257"/>
                </a:lnTo>
                <a:lnTo>
                  <a:pt x="1285" y="263"/>
                </a:lnTo>
                <a:lnTo>
                  <a:pt x="1306" y="270"/>
                </a:lnTo>
                <a:lnTo>
                  <a:pt x="1325" y="282"/>
                </a:lnTo>
                <a:lnTo>
                  <a:pt x="1325" y="245"/>
                </a:lnTo>
                <a:lnTo>
                  <a:pt x="1325" y="224"/>
                </a:lnTo>
                <a:lnTo>
                  <a:pt x="1325" y="209"/>
                </a:lnTo>
                <a:lnTo>
                  <a:pt x="1324" y="197"/>
                </a:lnTo>
                <a:lnTo>
                  <a:pt x="1324" y="192"/>
                </a:lnTo>
                <a:lnTo>
                  <a:pt x="1324" y="182"/>
                </a:lnTo>
                <a:lnTo>
                  <a:pt x="1324" y="178"/>
                </a:lnTo>
                <a:lnTo>
                  <a:pt x="1316" y="169"/>
                </a:lnTo>
                <a:lnTo>
                  <a:pt x="1304" y="163"/>
                </a:lnTo>
                <a:lnTo>
                  <a:pt x="1289" y="159"/>
                </a:lnTo>
                <a:lnTo>
                  <a:pt x="1272" y="157"/>
                </a:lnTo>
                <a:lnTo>
                  <a:pt x="1241" y="161"/>
                </a:lnTo>
                <a:lnTo>
                  <a:pt x="1216" y="169"/>
                </a:lnTo>
                <a:lnTo>
                  <a:pt x="1193" y="182"/>
                </a:lnTo>
                <a:lnTo>
                  <a:pt x="1176" y="201"/>
                </a:lnTo>
                <a:lnTo>
                  <a:pt x="1166" y="211"/>
                </a:lnTo>
                <a:lnTo>
                  <a:pt x="1158" y="217"/>
                </a:lnTo>
                <a:lnTo>
                  <a:pt x="1153" y="220"/>
                </a:lnTo>
                <a:lnTo>
                  <a:pt x="1145" y="222"/>
                </a:lnTo>
                <a:lnTo>
                  <a:pt x="1135" y="220"/>
                </a:lnTo>
                <a:lnTo>
                  <a:pt x="1128" y="215"/>
                </a:lnTo>
                <a:lnTo>
                  <a:pt x="1122" y="205"/>
                </a:lnTo>
                <a:lnTo>
                  <a:pt x="1120" y="196"/>
                </a:lnTo>
                <a:lnTo>
                  <a:pt x="1124" y="182"/>
                </a:lnTo>
                <a:lnTo>
                  <a:pt x="1133" y="169"/>
                </a:lnTo>
                <a:lnTo>
                  <a:pt x="1149" y="155"/>
                </a:lnTo>
                <a:lnTo>
                  <a:pt x="1172" y="142"/>
                </a:lnTo>
                <a:lnTo>
                  <a:pt x="1197" y="132"/>
                </a:lnTo>
                <a:lnTo>
                  <a:pt x="1226" y="125"/>
                </a:lnTo>
                <a:lnTo>
                  <a:pt x="1256" y="119"/>
                </a:lnTo>
                <a:lnTo>
                  <a:pt x="1293" y="119"/>
                </a:lnTo>
                <a:lnTo>
                  <a:pt x="1293" y="119"/>
                </a:lnTo>
                <a:close/>
                <a:moveTo>
                  <a:pt x="196" y="119"/>
                </a:moveTo>
                <a:lnTo>
                  <a:pt x="227" y="121"/>
                </a:lnTo>
                <a:lnTo>
                  <a:pt x="254" y="127"/>
                </a:lnTo>
                <a:lnTo>
                  <a:pt x="280" y="136"/>
                </a:lnTo>
                <a:lnTo>
                  <a:pt x="305" y="151"/>
                </a:lnTo>
                <a:lnTo>
                  <a:pt x="323" y="167"/>
                </a:lnTo>
                <a:lnTo>
                  <a:pt x="338" y="184"/>
                </a:lnTo>
                <a:lnTo>
                  <a:pt x="348" y="199"/>
                </a:lnTo>
                <a:lnTo>
                  <a:pt x="352" y="215"/>
                </a:lnTo>
                <a:lnTo>
                  <a:pt x="350" y="222"/>
                </a:lnTo>
                <a:lnTo>
                  <a:pt x="346" y="228"/>
                </a:lnTo>
                <a:lnTo>
                  <a:pt x="340" y="234"/>
                </a:lnTo>
                <a:lnTo>
                  <a:pt x="332" y="234"/>
                </a:lnTo>
                <a:lnTo>
                  <a:pt x="327" y="234"/>
                </a:lnTo>
                <a:lnTo>
                  <a:pt x="321" y="230"/>
                </a:lnTo>
                <a:lnTo>
                  <a:pt x="315" y="222"/>
                </a:lnTo>
                <a:lnTo>
                  <a:pt x="309" y="213"/>
                </a:lnTo>
                <a:lnTo>
                  <a:pt x="302" y="201"/>
                </a:lnTo>
                <a:lnTo>
                  <a:pt x="292" y="192"/>
                </a:lnTo>
                <a:lnTo>
                  <a:pt x="280" y="182"/>
                </a:lnTo>
                <a:lnTo>
                  <a:pt x="267" y="174"/>
                </a:lnTo>
                <a:lnTo>
                  <a:pt x="252" y="167"/>
                </a:lnTo>
                <a:lnTo>
                  <a:pt x="236" y="161"/>
                </a:lnTo>
                <a:lnTo>
                  <a:pt x="223" y="157"/>
                </a:lnTo>
                <a:lnTo>
                  <a:pt x="209" y="157"/>
                </a:lnTo>
                <a:lnTo>
                  <a:pt x="198" y="159"/>
                </a:lnTo>
                <a:lnTo>
                  <a:pt x="190" y="167"/>
                </a:lnTo>
                <a:lnTo>
                  <a:pt x="188" y="173"/>
                </a:lnTo>
                <a:lnTo>
                  <a:pt x="188" y="182"/>
                </a:lnTo>
                <a:lnTo>
                  <a:pt x="186" y="196"/>
                </a:lnTo>
                <a:lnTo>
                  <a:pt x="186" y="215"/>
                </a:lnTo>
                <a:lnTo>
                  <a:pt x="186" y="449"/>
                </a:lnTo>
                <a:lnTo>
                  <a:pt x="186" y="472"/>
                </a:lnTo>
                <a:lnTo>
                  <a:pt x="186" y="485"/>
                </a:lnTo>
                <a:lnTo>
                  <a:pt x="186" y="495"/>
                </a:lnTo>
                <a:lnTo>
                  <a:pt x="188" y="500"/>
                </a:lnTo>
                <a:lnTo>
                  <a:pt x="190" y="504"/>
                </a:lnTo>
                <a:lnTo>
                  <a:pt x="194" y="508"/>
                </a:lnTo>
                <a:lnTo>
                  <a:pt x="204" y="510"/>
                </a:lnTo>
                <a:lnTo>
                  <a:pt x="223" y="508"/>
                </a:lnTo>
                <a:lnTo>
                  <a:pt x="240" y="504"/>
                </a:lnTo>
                <a:lnTo>
                  <a:pt x="257" y="495"/>
                </a:lnTo>
                <a:lnTo>
                  <a:pt x="275" y="485"/>
                </a:lnTo>
                <a:lnTo>
                  <a:pt x="292" y="472"/>
                </a:lnTo>
                <a:lnTo>
                  <a:pt x="307" y="454"/>
                </a:lnTo>
                <a:lnTo>
                  <a:pt x="321" y="437"/>
                </a:lnTo>
                <a:lnTo>
                  <a:pt x="332" y="416"/>
                </a:lnTo>
                <a:lnTo>
                  <a:pt x="336" y="408"/>
                </a:lnTo>
                <a:lnTo>
                  <a:pt x="342" y="405"/>
                </a:lnTo>
                <a:lnTo>
                  <a:pt x="346" y="401"/>
                </a:lnTo>
                <a:lnTo>
                  <a:pt x="352" y="399"/>
                </a:lnTo>
                <a:lnTo>
                  <a:pt x="359" y="401"/>
                </a:lnTo>
                <a:lnTo>
                  <a:pt x="365" y="406"/>
                </a:lnTo>
                <a:lnTo>
                  <a:pt x="371" y="414"/>
                </a:lnTo>
                <a:lnTo>
                  <a:pt x="371" y="422"/>
                </a:lnTo>
                <a:lnTo>
                  <a:pt x="371" y="431"/>
                </a:lnTo>
                <a:lnTo>
                  <a:pt x="367" y="441"/>
                </a:lnTo>
                <a:lnTo>
                  <a:pt x="361" y="451"/>
                </a:lnTo>
                <a:lnTo>
                  <a:pt x="352" y="464"/>
                </a:lnTo>
                <a:lnTo>
                  <a:pt x="330" y="487"/>
                </a:lnTo>
                <a:lnTo>
                  <a:pt x="307" y="508"/>
                </a:lnTo>
                <a:lnTo>
                  <a:pt x="280" y="525"/>
                </a:lnTo>
                <a:lnTo>
                  <a:pt x="254" y="537"/>
                </a:lnTo>
                <a:lnTo>
                  <a:pt x="225" y="544"/>
                </a:lnTo>
                <a:lnTo>
                  <a:pt x="196" y="546"/>
                </a:lnTo>
                <a:lnTo>
                  <a:pt x="175" y="546"/>
                </a:lnTo>
                <a:lnTo>
                  <a:pt x="156" y="543"/>
                </a:lnTo>
                <a:lnTo>
                  <a:pt x="138" y="537"/>
                </a:lnTo>
                <a:lnTo>
                  <a:pt x="121" y="531"/>
                </a:lnTo>
                <a:lnTo>
                  <a:pt x="104" y="521"/>
                </a:lnTo>
                <a:lnTo>
                  <a:pt x="88" y="510"/>
                </a:lnTo>
                <a:lnTo>
                  <a:pt x="73" y="497"/>
                </a:lnTo>
                <a:lnTo>
                  <a:pt x="60" y="479"/>
                </a:lnTo>
                <a:lnTo>
                  <a:pt x="33" y="451"/>
                </a:lnTo>
                <a:lnTo>
                  <a:pt x="15" y="416"/>
                </a:lnTo>
                <a:lnTo>
                  <a:pt x="4" y="376"/>
                </a:lnTo>
                <a:lnTo>
                  <a:pt x="0" y="332"/>
                </a:lnTo>
                <a:lnTo>
                  <a:pt x="2" y="309"/>
                </a:lnTo>
                <a:lnTo>
                  <a:pt x="4" y="286"/>
                </a:lnTo>
                <a:lnTo>
                  <a:pt x="10" y="265"/>
                </a:lnTo>
                <a:lnTo>
                  <a:pt x="17" y="243"/>
                </a:lnTo>
                <a:lnTo>
                  <a:pt x="25" y="224"/>
                </a:lnTo>
                <a:lnTo>
                  <a:pt x="36" y="207"/>
                </a:lnTo>
                <a:lnTo>
                  <a:pt x="50" y="188"/>
                </a:lnTo>
                <a:lnTo>
                  <a:pt x="65" y="173"/>
                </a:lnTo>
                <a:lnTo>
                  <a:pt x="92" y="150"/>
                </a:lnTo>
                <a:lnTo>
                  <a:pt x="125" y="132"/>
                </a:lnTo>
                <a:lnTo>
                  <a:pt x="158" y="121"/>
                </a:lnTo>
                <a:lnTo>
                  <a:pt x="196" y="119"/>
                </a:lnTo>
                <a:lnTo>
                  <a:pt x="196" y="119"/>
                </a:lnTo>
                <a:close/>
                <a:moveTo>
                  <a:pt x="496" y="29"/>
                </a:moveTo>
                <a:lnTo>
                  <a:pt x="672" y="29"/>
                </a:lnTo>
                <a:lnTo>
                  <a:pt x="672" y="46"/>
                </a:lnTo>
                <a:lnTo>
                  <a:pt x="672" y="102"/>
                </a:lnTo>
                <a:lnTo>
                  <a:pt x="672" y="140"/>
                </a:lnTo>
                <a:lnTo>
                  <a:pt x="672" y="178"/>
                </a:lnTo>
                <a:lnTo>
                  <a:pt x="693" y="159"/>
                </a:lnTo>
                <a:lnTo>
                  <a:pt x="713" y="146"/>
                </a:lnTo>
                <a:lnTo>
                  <a:pt x="738" y="134"/>
                </a:lnTo>
                <a:lnTo>
                  <a:pt x="763" y="125"/>
                </a:lnTo>
                <a:lnTo>
                  <a:pt x="788" y="119"/>
                </a:lnTo>
                <a:lnTo>
                  <a:pt x="811" y="119"/>
                </a:lnTo>
                <a:lnTo>
                  <a:pt x="845" y="123"/>
                </a:lnTo>
                <a:lnTo>
                  <a:pt x="876" y="132"/>
                </a:lnTo>
                <a:lnTo>
                  <a:pt x="901" y="150"/>
                </a:lnTo>
                <a:lnTo>
                  <a:pt x="918" y="173"/>
                </a:lnTo>
                <a:lnTo>
                  <a:pt x="926" y="192"/>
                </a:lnTo>
                <a:lnTo>
                  <a:pt x="932" y="215"/>
                </a:lnTo>
                <a:lnTo>
                  <a:pt x="934" y="242"/>
                </a:lnTo>
                <a:lnTo>
                  <a:pt x="935" y="274"/>
                </a:lnTo>
                <a:lnTo>
                  <a:pt x="935" y="336"/>
                </a:lnTo>
                <a:lnTo>
                  <a:pt x="934" y="408"/>
                </a:lnTo>
                <a:lnTo>
                  <a:pt x="937" y="539"/>
                </a:lnTo>
                <a:lnTo>
                  <a:pt x="759" y="539"/>
                </a:lnTo>
                <a:lnTo>
                  <a:pt x="761" y="307"/>
                </a:lnTo>
                <a:lnTo>
                  <a:pt x="759" y="194"/>
                </a:lnTo>
                <a:lnTo>
                  <a:pt x="753" y="184"/>
                </a:lnTo>
                <a:lnTo>
                  <a:pt x="741" y="180"/>
                </a:lnTo>
                <a:lnTo>
                  <a:pt x="726" y="184"/>
                </a:lnTo>
                <a:lnTo>
                  <a:pt x="711" y="192"/>
                </a:lnTo>
                <a:lnTo>
                  <a:pt x="692" y="203"/>
                </a:lnTo>
                <a:lnTo>
                  <a:pt x="672" y="219"/>
                </a:lnTo>
                <a:lnTo>
                  <a:pt x="672" y="307"/>
                </a:lnTo>
                <a:lnTo>
                  <a:pt x="672" y="464"/>
                </a:lnTo>
                <a:lnTo>
                  <a:pt x="674" y="539"/>
                </a:lnTo>
                <a:lnTo>
                  <a:pt x="496" y="539"/>
                </a:lnTo>
                <a:lnTo>
                  <a:pt x="496" y="378"/>
                </a:lnTo>
                <a:lnTo>
                  <a:pt x="496" y="203"/>
                </a:lnTo>
                <a:lnTo>
                  <a:pt x="496" y="52"/>
                </a:lnTo>
                <a:lnTo>
                  <a:pt x="496" y="29"/>
                </a:lnTo>
                <a:lnTo>
                  <a:pt x="496" y="29"/>
                </a:lnTo>
                <a:close/>
                <a:moveTo>
                  <a:pt x="2426" y="0"/>
                </a:moveTo>
                <a:lnTo>
                  <a:pt x="2422" y="125"/>
                </a:lnTo>
                <a:lnTo>
                  <a:pt x="2422" y="128"/>
                </a:lnTo>
                <a:lnTo>
                  <a:pt x="2465" y="127"/>
                </a:lnTo>
                <a:lnTo>
                  <a:pt x="2472" y="125"/>
                </a:lnTo>
                <a:lnTo>
                  <a:pt x="2482" y="127"/>
                </a:lnTo>
                <a:lnTo>
                  <a:pt x="2488" y="130"/>
                </a:lnTo>
                <a:lnTo>
                  <a:pt x="2491" y="138"/>
                </a:lnTo>
                <a:lnTo>
                  <a:pt x="2493" y="148"/>
                </a:lnTo>
                <a:lnTo>
                  <a:pt x="2491" y="157"/>
                </a:lnTo>
                <a:lnTo>
                  <a:pt x="2488" y="163"/>
                </a:lnTo>
                <a:lnTo>
                  <a:pt x="2480" y="167"/>
                </a:lnTo>
                <a:lnTo>
                  <a:pt x="2472" y="169"/>
                </a:lnTo>
                <a:lnTo>
                  <a:pt x="2459" y="167"/>
                </a:lnTo>
                <a:lnTo>
                  <a:pt x="2438" y="167"/>
                </a:lnTo>
                <a:lnTo>
                  <a:pt x="2424" y="165"/>
                </a:lnTo>
                <a:lnTo>
                  <a:pt x="2422" y="165"/>
                </a:lnTo>
                <a:lnTo>
                  <a:pt x="2420" y="236"/>
                </a:lnTo>
                <a:lnTo>
                  <a:pt x="2422" y="370"/>
                </a:lnTo>
                <a:lnTo>
                  <a:pt x="2422" y="452"/>
                </a:lnTo>
                <a:lnTo>
                  <a:pt x="2424" y="468"/>
                </a:lnTo>
                <a:lnTo>
                  <a:pt x="2426" y="479"/>
                </a:lnTo>
                <a:lnTo>
                  <a:pt x="2428" y="485"/>
                </a:lnTo>
                <a:lnTo>
                  <a:pt x="2432" y="485"/>
                </a:lnTo>
                <a:lnTo>
                  <a:pt x="2442" y="483"/>
                </a:lnTo>
                <a:lnTo>
                  <a:pt x="2451" y="477"/>
                </a:lnTo>
                <a:lnTo>
                  <a:pt x="2463" y="458"/>
                </a:lnTo>
                <a:lnTo>
                  <a:pt x="2470" y="441"/>
                </a:lnTo>
                <a:lnTo>
                  <a:pt x="2476" y="429"/>
                </a:lnTo>
                <a:lnTo>
                  <a:pt x="2480" y="420"/>
                </a:lnTo>
                <a:lnTo>
                  <a:pt x="2488" y="414"/>
                </a:lnTo>
                <a:lnTo>
                  <a:pt x="2493" y="412"/>
                </a:lnTo>
                <a:lnTo>
                  <a:pt x="2501" y="414"/>
                </a:lnTo>
                <a:lnTo>
                  <a:pt x="2507" y="418"/>
                </a:lnTo>
                <a:lnTo>
                  <a:pt x="2511" y="424"/>
                </a:lnTo>
                <a:lnTo>
                  <a:pt x="2511" y="433"/>
                </a:lnTo>
                <a:lnTo>
                  <a:pt x="2509" y="451"/>
                </a:lnTo>
                <a:lnTo>
                  <a:pt x="2499" y="472"/>
                </a:lnTo>
                <a:lnTo>
                  <a:pt x="2486" y="491"/>
                </a:lnTo>
                <a:lnTo>
                  <a:pt x="2472" y="508"/>
                </a:lnTo>
                <a:lnTo>
                  <a:pt x="2451" y="525"/>
                </a:lnTo>
                <a:lnTo>
                  <a:pt x="2426" y="539"/>
                </a:lnTo>
                <a:lnTo>
                  <a:pt x="2399" y="546"/>
                </a:lnTo>
                <a:lnTo>
                  <a:pt x="2369" y="548"/>
                </a:lnTo>
                <a:lnTo>
                  <a:pt x="2340" y="544"/>
                </a:lnTo>
                <a:lnTo>
                  <a:pt x="2317" y="537"/>
                </a:lnTo>
                <a:lnTo>
                  <a:pt x="2294" y="525"/>
                </a:lnTo>
                <a:lnTo>
                  <a:pt x="2276" y="506"/>
                </a:lnTo>
                <a:lnTo>
                  <a:pt x="2261" y="485"/>
                </a:lnTo>
                <a:lnTo>
                  <a:pt x="2253" y="460"/>
                </a:lnTo>
                <a:lnTo>
                  <a:pt x="2249" y="447"/>
                </a:lnTo>
                <a:lnTo>
                  <a:pt x="2247" y="429"/>
                </a:lnTo>
                <a:lnTo>
                  <a:pt x="2247" y="412"/>
                </a:lnTo>
                <a:lnTo>
                  <a:pt x="2246" y="391"/>
                </a:lnTo>
                <a:lnTo>
                  <a:pt x="2246" y="364"/>
                </a:lnTo>
                <a:lnTo>
                  <a:pt x="2247" y="288"/>
                </a:lnTo>
                <a:lnTo>
                  <a:pt x="2247" y="165"/>
                </a:lnTo>
                <a:lnTo>
                  <a:pt x="2242" y="165"/>
                </a:lnTo>
                <a:lnTo>
                  <a:pt x="2234" y="165"/>
                </a:lnTo>
                <a:lnTo>
                  <a:pt x="2221" y="165"/>
                </a:lnTo>
                <a:lnTo>
                  <a:pt x="2211" y="165"/>
                </a:lnTo>
                <a:lnTo>
                  <a:pt x="2203" y="161"/>
                </a:lnTo>
                <a:lnTo>
                  <a:pt x="2199" y="153"/>
                </a:lnTo>
                <a:lnTo>
                  <a:pt x="2198" y="144"/>
                </a:lnTo>
                <a:lnTo>
                  <a:pt x="2199" y="136"/>
                </a:lnTo>
                <a:lnTo>
                  <a:pt x="2203" y="128"/>
                </a:lnTo>
                <a:lnTo>
                  <a:pt x="2211" y="125"/>
                </a:lnTo>
                <a:lnTo>
                  <a:pt x="2221" y="125"/>
                </a:lnTo>
                <a:lnTo>
                  <a:pt x="2230" y="125"/>
                </a:lnTo>
                <a:lnTo>
                  <a:pt x="2247" y="127"/>
                </a:lnTo>
                <a:lnTo>
                  <a:pt x="2247" y="86"/>
                </a:lnTo>
                <a:lnTo>
                  <a:pt x="2296" y="67"/>
                </a:lnTo>
                <a:lnTo>
                  <a:pt x="2340" y="44"/>
                </a:lnTo>
                <a:lnTo>
                  <a:pt x="2384" y="23"/>
                </a:lnTo>
                <a:lnTo>
                  <a:pt x="2426" y="0"/>
                </a:lnTo>
                <a:lnTo>
                  <a:pt x="2426" y="0"/>
                </a:lnTo>
                <a:close/>
              </a:path>
            </a:pathLst>
          </a:custGeom>
          <a:solidFill>
            <a:srgbClr val="EAE1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213920"/>
            <a:ext cx="7886700" cy="796011"/>
          </a:xfrm>
        </p:spPr>
        <p:txBody>
          <a:bodyPr lIns="0" tIns="0" rIns="0" bIns="0"/>
          <a:lstStyle/>
          <a:p>
            <a:r>
              <a:rPr lang="zh-CN" altLang="en-US" smtClean="0"/>
              <a:t>单击此处编辑母版标题样式</a:t>
            </a:r>
            <a:endParaRPr lang="en-US" dirty="0"/>
          </a:p>
        </p:txBody>
      </p:sp>
      <p:sp>
        <p:nvSpPr>
          <p:cNvPr id="3" name="KSO_BC1"/>
          <p:cNvSpPr>
            <a:spLocks noGrp="1"/>
          </p:cNvSpPr>
          <p:nvPr>
            <p:ph sz="half" idx="1"/>
          </p:nvPr>
        </p:nvSpPr>
        <p:spPr>
          <a:xfrm>
            <a:off x="628650" y="1244603"/>
            <a:ext cx="3810000" cy="4932363"/>
          </a:xfrm>
        </p:spPr>
        <p:txBody>
          <a:bodyPr>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p>
        </p:txBody>
      </p:sp>
      <p:sp>
        <p:nvSpPr>
          <p:cNvPr id="4" name="KSO_BC2"/>
          <p:cNvSpPr>
            <a:spLocks noGrp="1"/>
          </p:cNvSpPr>
          <p:nvPr>
            <p:ph sz="half" idx="2"/>
          </p:nvPr>
        </p:nvSpPr>
        <p:spPr>
          <a:xfrm>
            <a:off x="4694763" y="1244603"/>
            <a:ext cx="3820587" cy="4932363"/>
          </a:xfrm>
        </p:spPr>
        <p:txBody>
          <a:bodyPr>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p>
        </p:txBody>
      </p:sp>
      <p:sp>
        <p:nvSpPr>
          <p:cNvPr id="5" name="日期占位符 4"/>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lvl2pPr marL="533400" indent="-285750">
              <a:buClr>
                <a:schemeClr val="tx1">
                  <a:lumMod val="50000"/>
                </a:schemeClr>
              </a:buClr>
              <a:buFont typeface="Arial" pitchFamily="34" charset="0"/>
              <a:buChar char="•"/>
              <a:defRPr sz="2000">
                <a:solidFill>
                  <a:schemeClr val="tx1">
                    <a:lumMod val="50000"/>
                  </a:schemeClr>
                </a:solidFill>
              </a:defRPr>
            </a:lvl2pPr>
            <a:lvl3pPr>
              <a:defRPr sz="18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lvl2pPr marL="444500" indent="-285750">
              <a:buClr>
                <a:schemeClr val="tx1">
                  <a:lumMod val="50000"/>
                </a:schemeClr>
              </a:buClr>
              <a:buFont typeface="Arial" pitchFamily="34" charset="0"/>
              <a:buChar cha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EF2F5ED-D19D-4097-92A9-D6092B3D6E68}" type="datetimeFigureOut">
              <a:rPr lang="zh-CN" altLang="en-US" smtClean="0"/>
              <a:pPr/>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455220"/>
            <a:ext cx="7886700" cy="796011"/>
          </a:xfrm>
        </p:spPr>
        <p:txBody>
          <a:bodyPr/>
          <a:lstStyle/>
          <a:p>
            <a:r>
              <a:rPr lang="zh-CN" altLang="en-US" smtClean="0"/>
              <a:t>单击此处编辑母版标题样式</a:t>
            </a:r>
            <a:endParaRPr lang="zh-CN" altLang="en-US"/>
          </a:p>
        </p:txBody>
      </p:sp>
      <p:sp>
        <p:nvSpPr>
          <p:cNvPr id="3" name="矩形 2"/>
          <p:cNvSpPr/>
          <p:nvPr>
            <p:custDataLst>
              <p:tags r:id="rId1"/>
            </p:custDataLst>
          </p:nvPr>
        </p:nvSpPr>
        <p:spPr>
          <a:xfrm>
            <a:off x="0" y="1714500"/>
            <a:ext cx="9144000" cy="308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日期占位符 20"/>
          <p:cNvSpPr>
            <a:spLocks noGrp="1"/>
          </p:cNvSpPr>
          <p:nvPr>
            <p:ph type="dt" sz="half" idx="14"/>
          </p:nvPr>
        </p:nvSpPr>
        <p:spPr/>
        <p:txBody>
          <a:bodyPr/>
          <a:lstStyle/>
          <a:p>
            <a:fld id="{F07EE07A-B1E4-4DEB-8FAE-7B570AB74CAA}" type="datetimeFigureOut">
              <a:rPr lang="zh-CN" altLang="en-US" smtClean="0"/>
              <a:pPr/>
              <a:t>2016/11/15</a:t>
            </a:fld>
            <a:endParaRPr lang="zh-CN" altLang="en-US"/>
          </a:p>
        </p:txBody>
      </p:sp>
      <p:sp>
        <p:nvSpPr>
          <p:cNvPr id="22" name="页脚占位符 21"/>
          <p:cNvSpPr>
            <a:spLocks noGrp="1"/>
          </p:cNvSpPr>
          <p:nvPr>
            <p:ph type="ftr" sz="quarter" idx="15"/>
          </p:nvPr>
        </p:nvSpPr>
        <p:spPr/>
        <p:txBody>
          <a:bodyPr/>
          <a:lstStyle/>
          <a:p>
            <a:endParaRPr lang="zh-CN" altLang="en-US"/>
          </a:p>
        </p:txBody>
      </p:sp>
      <p:sp>
        <p:nvSpPr>
          <p:cNvPr id="23" name="灯片编号占位符 22"/>
          <p:cNvSpPr>
            <a:spLocks noGrp="1"/>
          </p:cNvSpPr>
          <p:nvPr>
            <p:ph type="sldNum" sz="quarter" idx="16"/>
          </p:nvPr>
        </p:nvSpPr>
        <p:spPr/>
        <p:txBody>
          <a:bodyPr/>
          <a:lstStyle/>
          <a:p>
            <a:fld id="{4FBD6CFE-61BA-47EB-855C-CA2BD6B4CCA2}" type="slidenum">
              <a:rPr lang="zh-CN" altLang="en-US" smtClean="0"/>
              <a:pPr/>
              <a:t>‹#›</a:t>
            </a:fld>
            <a:endParaRPr lang="zh-CN" altLang="en-US"/>
          </a:p>
        </p:txBody>
      </p:sp>
      <p:sp>
        <p:nvSpPr>
          <p:cNvPr id="17" name="内容占位符 13"/>
          <p:cNvSpPr>
            <a:spLocks noGrp="1"/>
          </p:cNvSpPr>
          <p:nvPr>
            <p:ph sz="quarter" idx="10" hasCustomPrompt="1"/>
          </p:nvPr>
        </p:nvSpPr>
        <p:spPr>
          <a:xfrm>
            <a:off x="739100" y="4233600"/>
            <a:ext cx="1677600" cy="288000"/>
          </a:xfrm>
        </p:spPr>
        <p:txBody>
          <a:bodyPr anchor="ctr" anchorCtr="0">
            <a:normAutofit/>
          </a:bodyPr>
          <a:lstStyle>
            <a:lvl1pPr marL="0" indent="0" algn="ctr">
              <a:buNone/>
              <a:defRPr sz="1800">
                <a:solidFill>
                  <a:schemeClr val="accent1">
                    <a:lumMod val="20000"/>
                    <a:lumOff val="80000"/>
                  </a:schemeClr>
                </a:solidFill>
              </a:defRPr>
            </a:lvl1pPr>
          </a:lstStyle>
          <a:p>
            <a:pPr lvl="0"/>
            <a:r>
              <a:rPr lang="zh-CN" altLang="en-US" dirty="0" smtClean="0"/>
              <a:t>添加副标题</a:t>
            </a:r>
            <a:endParaRPr lang="zh-CN" altLang="en-US" dirty="0"/>
          </a:p>
        </p:txBody>
      </p:sp>
      <p:sp>
        <p:nvSpPr>
          <p:cNvPr id="19" name="内容占位符 15"/>
          <p:cNvSpPr>
            <a:spLocks noGrp="1"/>
          </p:cNvSpPr>
          <p:nvPr>
            <p:ph sz="quarter" idx="11" hasCustomPrompt="1"/>
          </p:nvPr>
        </p:nvSpPr>
        <p:spPr>
          <a:xfrm>
            <a:off x="2578700" y="4233600"/>
            <a:ext cx="20988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a:pPr>
            <a:r>
              <a:rPr lang="zh-CN" altLang="en-US" dirty="0" smtClean="0"/>
              <a:t>添加副标题</a:t>
            </a:r>
          </a:p>
        </p:txBody>
      </p:sp>
      <p:sp>
        <p:nvSpPr>
          <p:cNvPr id="24" name="内容占位符 17"/>
          <p:cNvSpPr>
            <a:spLocks noGrp="1"/>
          </p:cNvSpPr>
          <p:nvPr>
            <p:ph sz="quarter" idx="12" hasCustomPrompt="1"/>
          </p:nvPr>
        </p:nvSpPr>
        <p:spPr>
          <a:xfrm>
            <a:off x="4843100" y="4233600"/>
            <a:ext cx="1512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a:pPr>
            <a:r>
              <a:rPr lang="zh-CN" altLang="en-US" dirty="0" smtClean="0"/>
              <a:t>添加副标题</a:t>
            </a:r>
          </a:p>
        </p:txBody>
      </p:sp>
      <p:sp>
        <p:nvSpPr>
          <p:cNvPr id="25" name="内容占位符 19"/>
          <p:cNvSpPr>
            <a:spLocks noGrp="1"/>
          </p:cNvSpPr>
          <p:nvPr>
            <p:ph sz="quarter" idx="13" hasCustomPrompt="1"/>
          </p:nvPr>
        </p:nvSpPr>
        <p:spPr>
          <a:xfrm>
            <a:off x="6517100" y="4233600"/>
            <a:ext cx="2016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itchFamily="18" charset="2"/>
              <a:buNone/>
              <a:defRPr/>
            </a:pPr>
            <a:r>
              <a:rPr lang="zh-CN" altLang="en-US" dirty="0" smtClean="0"/>
              <a:t>添加副标题</a:t>
            </a:r>
          </a:p>
        </p:txBody>
      </p:sp>
      <p:sp>
        <p:nvSpPr>
          <p:cNvPr id="26" name="KSO_Shape"/>
          <p:cNvSpPr/>
          <p:nvPr>
            <p:custDataLst>
              <p:tags r:id="rId2"/>
            </p:custDataLst>
          </p:nvPr>
        </p:nvSpPr>
        <p:spPr>
          <a:xfrm>
            <a:off x="5490030" y="3981450"/>
            <a:ext cx="228600" cy="2127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7" name="KSO_Shape"/>
          <p:cNvSpPr/>
          <p:nvPr>
            <p:custDataLst>
              <p:tags r:id="rId3"/>
            </p:custDataLst>
          </p:nvPr>
        </p:nvSpPr>
        <p:spPr>
          <a:xfrm>
            <a:off x="7425148" y="3981450"/>
            <a:ext cx="228600" cy="185738"/>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8" name="KSO_Shape"/>
          <p:cNvSpPr/>
          <p:nvPr>
            <p:custDataLst>
              <p:tags r:id="rId4"/>
            </p:custDataLst>
          </p:nvPr>
        </p:nvSpPr>
        <p:spPr>
          <a:xfrm>
            <a:off x="1508524" y="3981450"/>
            <a:ext cx="193675" cy="2286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9" name="KSO_Shape"/>
          <p:cNvSpPr/>
          <p:nvPr>
            <p:custDataLst>
              <p:tags r:id="rId5"/>
            </p:custDataLst>
          </p:nvPr>
        </p:nvSpPr>
        <p:spPr>
          <a:xfrm>
            <a:off x="3517407" y="3981450"/>
            <a:ext cx="228600" cy="1730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504900" y="212400"/>
            <a:ext cx="8216100" cy="795600"/>
          </a:xfrm>
        </p:spPr>
        <p:txBody>
          <a:bodyPr anchor="ctr" anchorCtr="0">
            <a:normAutofit/>
          </a:bodyPr>
          <a:lstStyle>
            <a:lvl1pPr>
              <a:defRPr sz="2400" b="0"/>
            </a:lvl1pPr>
          </a:lstStyle>
          <a:p>
            <a:r>
              <a:rPr lang="zh-CN" altLang="en-US" smtClean="0"/>
              <a:t>单击此处编辑母版标题样式</a:t>
            </a:r>
            <a:endParaRPr lang="en-US" dirty="0"/>
          </a:p>
        </p:txBody>
      </p:sp>
      <p:sp>
        <p:nvSpPr>
          <p:cNvPr id="3" name="KSO_BC1"/>
          <p:cNvSpPr>
            <a:spLocks noGrp="1"/>
          </p:cNvSpPr>
          <p:nvPr>
            <p:ph type="pic" idx="1"/>
          </p:nvPr>
        </p:nvSpPr>
        <p:spPr>
          <a:xfrm>
            <a:off x="1614550" y="1535176"/>
            <a:ext cx="5914900" cy="3105224"/>
          </a:xfrm>
        </p:spPr>
        <p:txBody>
          <a:bodyPr anchor="ctr" anchorCtr="0"/>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dirty="0" smtClean="0"/>
              <a:t>单击图标添加图片</a:t>
            </a:r>
            <a:endParaRPr lang="en-US" dirty="0"/>
          </a:p>
        </p:txBody>
      </p:sp>
      <p:sp>
        <p:nvSpPr>
          <p:cNvPr id="4" name="KSO_BC2"/>
          <p:cNvSpPr>
            <a:spLocks noGrp="1"/>
          </p:cNvSpPr>
          <p:nvPr>
            <p:ph type="body" sz="half" idx="2"/>
          </p:nvPr>
        </p:nvSpPr>
        <p:spPr>
          <a:xfrm>
            <a:off x="1989000" y="4986000"/>
            <a:ext cx="5166000" cy="648000"/>
          </a:xfrm>
        </p:spPr>
        <p:txBody>
          <a:bodyPr>
            <a:normAutofit/>
          </a:bodyPr>
          <a:lstStyle>
            <a:lvl1pPr marL="0" indent="0" algn="ctr">
              <a:buNone/>
              <a:defRPr sz="1800">
                <a:solidFill>
                  <a:schemeClr val="bg2"/>
                </a:solidFill>
              </a:defRPr>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p>
        </p:txBody>
      </p:sp>
      <p:cxnSp>
        <p:nvCxnSpPr>
          <p:cNvPr id="9" name="直接连接符 8"/>
          <p:cNvCxnSpPr/>
          <p:nvPr/>
        </p:nvCxnSpPr>
        <p:spPr>
          <a:xfrm>
            <a:off x="1692000" y="4798800"/>
            <a:ext cx="576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03938" y="365124"/>
            <a:ext cx="911412" cy="5870575"/>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628650" y="365125"/>
            <a:ext cx="6724650" cy="5870575"/>
          </a:xfrm>
        </p:spPr>
        <p:txBody>
          <a:bodyPr vert="eaVert">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p>
        </p:txBody>
      </p:sp>
      <p:sp>
        <p:nvSpPr>
          <p:cNvPr id="4" name="日期占位符 3"/>
          <p:cNvSpPr>
            <a:spLocks noGrp="1"/>
          </p:cNvSpPr>
          <p:nvPr>
            <p:ph type="dt" sz="half" idx="10"/>
          </p:nvPr>
        </p:nvSpPr>
        <p:spPr/>
        <p:txBody>
          <a:bodyPr/>
          <a:lstStyle/>
          <a:p>
            <a:fld id="{F07EE07A-B1E4-4DEB-8FAE-7B570AB74CAA}"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KSO_BC1"/>
          <p:cNvSpPr>
            <a:spLocks noGrp="1"/>
          </p:cNvSpPr>
          <p:nvPr>
            <p:ph type="body" idx="1"/>
          </p:nvPr>
        </p:nvSpPr>
        <p:spPr>
          <a:xfrm>
            <a:off x="628650" y="1133476"/>
            <a:ext cx="7886700" cy="5100143"/>
          </a:xfrm>
          <a:prstGeom prst="rect">
            <a:avLst/>
          </a:prstGeom>
        </p:spPr>
        <p:txBody>
          <a:bodyPr vert="horz" lIns="91440" tIns="45720" rIns="91440" bIns="45720" rtlCol="0">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p>
        </p:txBody>
      </p:sp>
      <p:sp>
        <p:nvSpPr>
          <p:cNvPr id="2" name="KSO_BT1"/>
          <p:cNvSpPr>
            <a:spLocks noGrp="1"/>
          </p:cNvSpPr>
          <p:nvPr>
            <p:ph type="title"/>
          </p:nvPr>
        </p:nvSpPr>
        <p:spPr>
          <a:xfrm>
            <a:off x="628650" y="213920"/>
            <a:ext cx="7886700"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E07A-B1E4-4DEB-8FAE-7B570AB74CAA}" type="datetimeFigureOut">
              <a:rPr lang="zh-CN" altLang="en-US" smtClean="0"/>
              <a:pPr/>
              <a:t>2016/11/15</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6CFE-61BA-47EB-855C-CA2BD6B4CCA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514350" rtl="0" eaLnBrk="1" latinLnBrk="0" hangingPunct="1">
        <a:lnSpc>
          <a:spcPct val="90000"/>
        </a:lnSpc>
        <a:spcBef>
          <a:spcPct val="0"/>
        </a:spcBef>
        <a:buNone/>
        <a:defRPr sz="2800" b="1" i="0" kern="1200" baseline="0">
          <a:solidFill>
            <a:schemeClr val="accent1"/>
          </a:solidFill>
          <a:effectLst/>
          <a:latin typeface="+mj-lt"/>
          <a:ea typeface="+mj-ea"/>
          <a:cs typeface="+mj-cs"/>
        </a:defRPr>
      </a:lvl1pPr>
    </p:titleStyle>
    <p:bodyStyle>
      <a:lvl1pPr marL="271780" indent="-271780" algn="just" defTabSz="514350" rtl="0" eaLnBrk="1" latinLnBrk="0" hangingPunct="1">
        <a:lnSpc>
          <a:spcPct val="110000"/>
        </a:lnSpc>
        <a:spcBef>
          <a:spcPts val="900"/>
        </a:spcBef>
        <a:spcAft>
          <a:spcPts val="0"/>
        </a:spcAft>
        <a:buClr>
          <a:schemeClr val="accent1"/>
        </a:buClr>
        <a:buSzPct val="50000"/>
        <a:buFont typeface="Wingdings 2" pitchFamily="18" charset="2"/>
        <a:buChar char=""/>
        <a:defRPr lang="zh-CN" altLang="en-US" sz="2400" kern="1200" baseline="0" dirty="0" smtClean="0">
          <a:solidFill>
            <a:srgbClr val="000000"/>
          </a:solidFill>
          <a:latin typeface="+mn-lt"/>
          <a:ea typeface="+mn-ea"/>
          <a:cs typeface="+mn-cs"/>
        </a:defRPr>
      </a:lvl1pPr>
      <a:lvl2pPr marL="0" indent="0" algn="just" defTabSz="514350" rtl="0" eaLnBrk="1" latinLnBrk="0" hangingPunct="1">
        <a:lnSpc>
          <a:spcPct val="120000"/>
        </a:lnSpc>
        <a:spcBef>
          <a:spcPts val="0"/>
        </a:spcBef>
        <a:spcAft>
          <a:spcPts val="900"/>
        </a:spcAft>
        <a:buClr>
          <a:schemeClr val="accent2">
            <a:lumMod val="60000"/>
            <a:lumOff val="40000"/>
          </a:schemeClr>
        </a:buClr>
        <a:buFont typeface="幼圆" pitchFamily="49" charset="-122"/>
        <a:buNone/>
        <a:defRPr sz="1500" kern="1200" baseline="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itchFamily="34" charset="0"/>
        <a:buChar char="•"/>
        <a:defRPr sz="2000" kern="1200">
          <a:solidFill>
            <a:srgbClr val="000000"/>
          </a:solidFill>
          <a:latin typeface="+mn-lt"/>
          <a:ea typeface="+mn-ea"/>
          <a:cs typeface="+mn-cs"/>
        </a:defRPr>
      </a:lvl3pPr>
      <a:lvl4pPr marL="900430" indent="-128905" algn="l" defTabSz="514350" rtl="0" eaLnBrk="1" latinLnBrk="0" hangingPunct="1">
        <a:lnSpc>
          <a:spcPct val="90000"/>
        </a:lnSpc>
        <a:spcBef>
          <a:spcPts val="280"/>
        </a:spcBef>
        <a:buFont typeface="Arial" pitchFamily="34" charset="0"/>
        <a:buChar char="•"/>
        <a:defRPr sz="1800" kern="1200">
          <a:solidFill>
            <a:srgbClr val="000000"/>
          </a:solidFill>
          <a:latin typeface="+mn-lt"/>
          <a:ea typeface="+mn-ea"/>
          <a:cs typeface="+mn-cs"/>
        </a:defRPr>
      </a:lvl4pPr>
      <a:lvl5pPr marL="1157605" indent="-128905" algn="l" defTabSz="514350" rtl="0" eaLnBrk="1" latinLnBrk="0" hangingPunct="1">
        <a:lnSpc>
          <a:spcPct val="90000"/>
        </a:lnSpc>
        <a:spcBef>
          <a:spcPts val="280"/>
        </a:spcBef>
        <a:buFont typeface="Arial" pitchFamily="34" charset="0"/>
        <a:buChar char="•"/>
        <a:defRPr sz="1800" kern="1200">
          <a:solidFill>
            <a:srgbClr val="000000"/>
          </a:solidFill>
          <a:latin typeface="+mn-lt"/>
          <a:ea typeface="+mn-ea"/>
          <a:cs typeface="+mn-cs"/>
        </a:defRPr>
      </a:lvl5pPr>
      <a:lvl6pPr marL="1414780" indent="-128905" algn="l" defTabSz="514350" rtl="0" eaLnBrk="1" latinLnBrk="0" hangingPunct="1">
        <a:lnSpc>
          <a:spcPct val="90000"/>
        </a:lnSpc>
        <a:spcBef>
          <a:spcPts val="280"/>
        </a:spcBef>
        <a:buFont typeface="Arial" pitchFamily="34" charset="0"/>
        <a:buChar char="•"/>
        <a:defRPr sz="1800" kern="1200">
          <a:solidFill>
            <a:srgbClr val="000000"/>
          </a:solidFill>
          <a:latin typeface="+mn-lt"/>
          <a:ea typeface="+mn-ea"/>
          <a:cs typeface="+mn-cs"/>
        </a:defRPr>
      </a:lvl6pPr>
      <a:lvl7pPr marL="1671955" indent="-128905"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500" y="165100"/>
            <a:ext cx="792000" cy="6011863"/>
          </a:xfrm>
          <a:prstGeom prst="rect">
            <a:avLst/>
          </a:prstGeom>
        </p:spPr>
        <p:txBody>
          <a:bodyPr vert="eaVert" lIns="91440" tIns="45720" rIns="91440" bIns="45720" rtlCol="0" anchor="t" anchorCtr="0">
            <a:normAutofit/>
          </a:bodyPr>
          <a:lstStyle/>
          <a:p>
            <a:r>
              <a:rPr lang="zh-CN" altLang="en-US" dirty="0" smtClean="0"/>
              <a:t>单击此处编辑标题</a:t>
            </a:r>
            <a:endParaRPr lang="en-US" dirty="0"/>
          </a:p>
        </p:txBody>
      </p:sp>
      <p:sp>
        <p:nvSpPr>
          <p:cNvPr id="3" name="Text Placeholder 2"/>
          <p:cNvSpPr>
            <a:spLocks noGrp="1"/>
          </p:cNvSpPr>
          <p:nvPr>
            <p:ph type="body" idx="1"/>
          </p:nvPr>
        </p:nvSpPr>
        <p:spPr>
          <a:xfrm>
            <a:off x="1377950" y="916781"/>
            <a:ext cx="7137400" cy="50244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E209CE7-C191-49CB-93DE-563C8614E8C5}" type="datetimeFigureOut">
              <a:rPr lang="zh-CN" altLang="en-US" smtClean="0"/>
              <a:pPr/>
              <a:t>2016/11/15</a:t>
            </a:fld>
            <a:endParaRPr lang="zh-CN"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B31067DD-7756-4DF3-904A-8F40BA684AA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just" defTabSz="914400" rtl="0" eaLnBrk="1" latinLnBrk="0" hangingPunct="1">
        <a:lnSpc>
          <a:spcPct val="90000"/>
        </a:lnSpc>
        <a:spcBef>
          <a:spcPts val="1000"/>
        </a:spcBef>
        <a:buClr>
          <a:schemeClr val="accent1"/>
        </a:buClr>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slideLayout" Target="../slideLayouts/slideLayout17.xml"/><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4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7.xml"/><Relationship Id="rId4"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321435" y="1194435"/>
            <a:ext cx="974725" cy="4439285"/>
          </a:xfrm>
        </p:spPr>
        <p:txBody>
          <a:bodyPr/>
          <a:lstStyle/>
          <a:p>
            <a:r>
              <a:rPr lang="zh-CN" altLang="en-US" sz="5400"/>
              <a:t>元代都城</a:t>
            </a:r>
          </a:p>
        </p:txBody>
      </p:sp>
      <p:sp>
        <p:nvSpPr>
          <p:cNvPr id="4" name="矩形 3"/>
          <p:cNvSpPr/>
          <p:nvPr/>
        </p:nvSpPr>
        <p:spPr>
          <a:xfrm>
            <a:off x="1639668" y="4944541"/>
            <a:ext cx="4643902" cy="648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800" dirty="0" smtClean="0">
                <a:solidFill>
                  <a:srgbClr val="FF0000"/>
                </a:solidFill>
              </a:rPr>
              <a:t>刘毅</a:t>
            </a:r>
            <a:endParaRPr lang="en-US" altLang="zh-CN" sz="4800" dirty="0" smtClean="0">
              <a:solidFill>
                <a:srgbClr val="FF0000"/>
              </a:solidFill>
            </a:endParaRPr>
          </a:p>
          <a:p>
            <a:r>
              <a:rPr lang="zh-CN" altLang="en-US" sz="4800" dirty="0" smtClean="0">
                <a:solidFill>
                  <a:srgbClr val="FF0000"/>
                </a:solidFill>
              </a:rPr>
              <a:t>南开大学</a:t>
            </a:r>
            <a:endParaRPr lang="zh-CN" altLang="en-US" sz="4800" dirty="0">
              <a:solidFill>
                <a:srgbClr val="FF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1480" y="1762760"/>
            <a:ext cx="8611870" cy="3655060"/>
          </a:xfrm>
          <a:prstGeom prst="rect">
            <a:avLst/>
          </a:prstGeom>
          <a:noFill/>
        </p:spPr>
        <p:txBody>
          <a:bodyPr wrap="square" rtlCol="0">
            <a:spAutoFit/>
          </a:bodyPr>
          <a:lstStyle/>
          <a:p>
            <a:pPr>
              <a:lnSpc>
                <a:spcPct val="120000"/>
              </a:lnSpc>
            </a:pPr>
            <a:r>
              <a:rPr lang="en-US" altLang="zh-CN" b="1" dirty="0" smtClean="0"/>
              <a:t>(1)</a:t>
            </a:r>
            <a:r>
              <a:rPr lang="zh-CN" altLang="en-US" b="1" dirty="0" smtClean="0"/>
              <a:t>宫城</a:t>
            </a:r>
            <a:endParaRPr lang="en-US" altLang="zh-CN" b="1" dirty="0" smtClean="0"/>
          </a:p>
          <a:p>
            <a:pPr>
              <a:lnSpc>
                <a:spcPct val="120000"/>
              </a:lnSpc>
            </a:pPr>
            <a:endParaRPr lang="en-US" altLang="zh-CN" dirty="0" smtClean="0"/>
          </a:p>
          <a:p>
            <a:pPr>
              <a:lnSpc>
                <a:spcPct val="120000"/>
              </a:lnSpc>
            </a:pPr>
            <a:r>
              <a:rPr lang="zh-CN" altLang="zh-CN" dirty="0" smtClean="0"/>
              <a:t>        元上都分为宫</a:t>
            </a:r>
            <a:r>
              <a:rPr lang="zh-CN" altLang="zh-CN" dirty="0"/>
              <a:t>城、皇城和外城三重城垣，其中宫城位于皇城正中偏北处，</a:t>
            </a:r>
            <a:r>
              <a:rPr lang="zh-CN" altLang="zh-CN" dirty="0" smtClean="0"/>
              <a:t>与皇城呈“</a:t>
            </a:r>
            <a:r>
              <a:rPr lang="zh-CN" altLang="zh-CN" dirty="0"/>
              <a:t>回”字形。宫城为长方形，南北长</a:t>
            </a:r>
            <a:r>
              <a:rPr lang="en-US" altLang="zh-CN" dirty="0"/>
              <a:t>605</a:t>
            </a:r>
            <a:r>
              <a:rPr lang="zh-CN" altLang="zh-CN" dirty="0"/>
              <a:t>米，东西宽</a:t>
            </a:r>
            <a:r>
              <a:rPr lang="en-US" altLang="zh-CN" dirty="0"/>
              <a:t>542</a:t>
            </a:r>
            <a:r>
              <a:rPr lang="zh-CN" altLang="zh-CN" dirty="0"/>
              <a:t>米，墙</a:t>
            </a:r>
            <a:r>
              <a:rPr lang="zh-CN" altLang="zh-CN" dirty="0" smtClean="0"/>
              <a:t>体中间以黄土分层夯筑两侧均用青砖</a:t>
            </a:r>
            <a:r>
              <a:rPr lang="zh-CN" altLang="zh-CN" dirty="0"/>
              <a:t>包砌，四角有圆形台墩应为角楼遗址。宫城是全城的核心，</a:t>
            </a:r>
            <a:r>
              <a:rPr lang="zh-CN" altLang="zh-CN" dirty="0" smtClean="0"/>
              <a:t>有东华、西华</a:t>
            </a:r>
            <a:r>
              <a:rPr lang="zh-CN" altLang="zh-CN" dirty="0"/>
              <a:t>、御天三门，不设瓮城。其中南边的御天门最为重要，它与皇</a:t>
            </a:r>
            <a:r>
              <a:rPr lang="zh-CN" altLang="zh-CN" dirty="0" smtClean="0"/>
              <a:t>城南门明德门在一条中轴线上</a:t>
            </a:r>
            <a:r>
              <a:rPr lang="zh-CN" altLang="zh-CN" dirty="0"/>
              <a:t>，是出入的主道，与连接东西门的道路形成宫城内最主要的一条</a:t>
            </a:r>
            <a:r>
              <a:rPr lang="zh-CN" altLang="zh-CN" dirty="0" smtClean="0"/>
              <a:t>丁字形</a:t>
            </a:r>
            <a:r>
              <a:rPr lang="zh-CN" altLang="zh-CN" dirty="0"/>
              <a:t>大街。宫城内宫殿和院落基址星罗棋布，南北中轴线两侧，随形就势分布</a:t>
            </a:r>
            <a:r>
              <a:rPr lang="zh-CN" altLang="zh-CN" dirty="0" smtClean="0"/>
              <a:t>有不对称</a:t>
            </a:r>
            <a:r>
              <a:rPr lang="zh-CN" altLang="zh-CN" dirty="0"/>
              <a:t>的大型建筑基址</a:t>
            </a:r>
            <a:r>
              <a:rPr lang="en-US" altLang="zh-CN" dirty="0"/>
              <a:t>40</a:t>
            </a:r>
            <a:r>
              <a:rPr lang="zh-CN" altLang="zh-CN" dirty="0"/>
              <a:t>余处。宫城正中三街相对之处，是一处方形的建筑，</a:t>
            </a:r>
            <a:r>
              <a:rPr lang="zh-CN" altLang="zh-CN" dirty="0" smtClean="0"/>
              <a:t>其上为一明清时</a:t>
            </a:r>
            <a:r>
              <a:rPr lang="zh-CN" altLang="zh-CN" dirty="0"/>
              <a:t>期的喇嘛庙，下层是一处较大的建筑遗址，应为大安阁。</a:t>
            </a:r>
          </a:p>
          <a:p>
            <a:endParaRPr kumimoji="1" lang="zh-CN" altLang="en-US" dirty="0"/>
          </a:p>
        </p:txBody>
      </p:sp>
      <p:sp>
        <p:nvSpPr>
          <p:cNvPr id="8" name="文本框 7"/>
          <p:cNvSpPr txBox="1"/>
          <p:nvPr/>
        </p:nvSpPr>
        <p:spPr>
          <a:xfrm>
            <a:off x="441325"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2.</a:t>
            </a:r>
            <a:r>
              <a:rPr lang="zh-CN" altLang="zh-CN" sz="2400" b="1" dirty="0">
                <a:solidFill>
                  <a:schemeClr val="accent1"/>
                </a:solidFill>
                <a:sym typeface="+mn-ea"/>
              </a:rPr>
              <a:t>元上都的都城</a:t>
            </a:r>
            <a:r>
              <a:rPr lang="zh-CN" altLang="zh-CN" sz="2400" b="1" dirty="0" smtClean="0">
                <a:solidFill>
                  <a:schemeClr val="accent1"/>
                </a:solidFill>
                <a:sym typeface="+mn-ea"/>
              </a:rPr>
              <a:t>布局</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0055" y="1632585"/>
            <a:ext cx="8393430" cy="4696460"/>
          </a:xfrm>
          <a:prstGeom prst="rect">
            <a:avLst/>
          </a:prstGeom>
          <a:noFill/>
        </p:spPr>
        <p:txBody>
          <a:bodyPr wrap="square" rtlCol="0">
            <a:spAutoFit/>
          </a:bodyPr>
          <a:lstStyle/>
          <a:p>
            <a:pPr>
              <a:lnSpc>
                <a:spcPct val="120000"/>
              </a:lnSpc>
            </a:pPr>
            <a:r>
              <a:rPr lang="en-US" altLang="zh-CN" b="1" dirty="0" smtClean="0"/>
              <a:t>(2)</a:t>
            </a:r>
            <a:r>
              <a:rPr lang="zh-CN" altLang="en-US" b="1" dirty="0" smtClean="0"/>
              <a:t>皇城</a:t>
            </a:r>
            <a:endParaRPr lang="en-US" altLang="zh-CN" b="1" dirty="0" smtClean="0"/>
          </a:p>
          <a:p>
            <a:pPr>
              <a:lnSpc>
                <a:spcPct val="120000"/>
              </a:lnSpc>
            </a:pPr>
            <a:endParaRPr lang="en-US" altLang="zh-CN" b="1" dirty="0" smtClean="0"/>
          </a:p>
          <a:p>
            <a:pPr>
              <a:lnSpc>
                <a:spcPct val="120000"/>
              </a:lnSpc>
            </a:pPr>
            <a:r>
              <a:rPr lang="zh-CN" altLang="zh-CN" dirty="0" smtClean="0"/>
              <a:t>       皇城位于外</a:t>
            </a:r>
            <a:r>
              <a:rPr lang="zh-CN" altLang="zh-CN" dirty="0"/>
              <a:t>城的东南部，大致呈方形，每边长</a:t>
            </a:r>
            <a:r>
              <a:rPr lang="en-US" altLang="zh-CN" dirty="0"/>
              <a:t>1400</a:t>
            </a:r>
            <a:r>
              <a:rPr lang="zh-CN" altLang="zh-CN" dirty="0"/>
              <a:t>余米，墙</a:t>
            </a:r>
            <a:r>
              <a:rPr lang="zh-CN" altLang="zh-CN" dirty="0" smtClean="0"/>
              <a:t>体中间仍为黄土夯筑两侧用石块</a:t>
            </a:r>
            <a:r>
              <a:rPr lang="zh-CN" altLang="zh-CN" dirty="0"/>
              <a:t>包砌，四角建有高大的角楼和蹬城的踏道。皇城共六门，城门外均建</a:t>
            </a:r>
            <a:r>
              <a:rPr lang="zh-CN" altLang="zh-CN" dirty="0" smtClean="0"/>
              <a:t>有方形或马蹄形瓮</a:t>
            </a:r>
            <a:r>
              <a:rPr lang="zh-CN" altLang="zh-CN" dirty="0"/>
              <a:t>城，现今还保留有城门楼的石柱础。皇城东西各二门，</a:t>
            </a:r>
            <a:r>
              <a:rPr lang="zh-CN" altLang="zh-CN" dirty="0" smtClean="0"/>
              <a:t>分别为东门和小东门</a:t>
            </a:r>
            <a:r>
              <a:rPr lang="zh-CN" altLang="zh-CN" dirty="0"/>
              <a:t>、西门和小西门，南北各一门，南门为明德门，与宫</a:t>
            </a:r>
            <a:r>
              <a:rPr lang="zh-CN" altLang="zh-CN" dirty="0" smtClean="0"/>
              <a:t>城南门御天门位于中轴线上</a:t>
            </a:r>
            <a:r>
              <a:rPr lang="zh-CN" altLang="zh-CN" dirty="0"/>
              <a:t>。北门据史载，应为复仁门。巍峨耸立的石砌皇城，至今依然可见往日的风采</a:t>
            </a:r>
            <a:r>
              <a:rPr lang="zh-CN" altLang="zh-CN" dirty="0" smtClean="0"/>
              <a:t>。皇</a:t>
            </a:r>
            <a:r>
              <a:rPr lang="zh-CN" altLang="zh-CN" dirty="0"/>
              <a:t>城内街道宽窄相宜，主次分明，以通向六个城门的主街为主干，两侧</a:t>
            </a:r>
            <a:r>
              <a:rPr lang="zh-CN" altLang="zh-CN" dirty="0" smtClean="0"/>
              <a:t>基本对称分布</a:t>
            </a:r>
            <a:r>
              <a:rPr lang="zh-CN" altLang="zh-CN" dirty="0"/>
              <a:t>。皇城内设有许多官署、寺院和手工业作坊，多数不祥但大型寺庙遗址现已探知</a:t>
            </a:r>
            <a:r>
              <a:rPr lang="zh-CN" altLang="zh-CN" dirty="0" smtClean="0"/>
              <a:t>，如</a:t>
            </a:r>
            <a:r>
              <a:rPr lang="zh-CN" altLang="zh-CN" dirty="0"/>
              <a:t>乾元寺、大龙光华严寺、孔庙和道观等宗教性建筑则基本分布在城内四隅。 </a:t>
            </a:r>
            <a:r>
              <a:rPr lang="zh-CN" altLang="zh-CN" dirty="0" smtClean="0"/>
              <a:t>在皇城西墙</a:t>
            </a:r>
            <a:r>
              <a:rPr lang="zh-CN" altLang="zh-CN" dirty="0"/>
              <a:t>和北墙之北门西侧，发现有明显的河沟遗迹，距城墙约</a:t>
            </a:r>
            <a:r>
              <a:rPr lang="en-US" altLang="zh-CN" dirty="0"/>
              <a:t>25</a:t>
            </a:r>
            <a:r>
              <a:rPr lang="zh-CN" altLang="zh-CN" dirty="0"/>
              <a:t>米，河沟宽约</a:t>
            </a:r>
            <a:r>
              <a:rPr lang="en-US" altLang="zh-CN" dirty="0"/>
              <a:t>10</a:t>
            </a:r>
            <a:r>
              <a:rPr lang="zh-CN" altLang="zh-CN" dirty="0"/>
              <a:t>米</a:t>
            </a:r>
            <a:r>
              <a:rPr lang="zh-CN" altLang="zh-CN" dirty="0" smtClean="0"/>
              <a:t>，在两</a:t>
            </a:r>
            <a:r>
              <a:rPr lang="zh-CN" altLang="zh-CN" dirty="0"/>
              <a:t>座西城门前绕行而过，可能具有护城河和排水沟之双重功用。</a:t>
            </a:r>
          </a:p>
          <a:p>
            <a:pPr>
              <a:lnSpc>
                <a:spcPct val="120000"/>
              </a:lnSpc>
            </a:pPr>
            <a:endParaRPr kumimoji="1" lang="zh-CN" altLang="en-US" dirty="0"/>
          </a:p>
        </p:txBody>
      </p:sp>
      <p:sp>
        <p:nvSpPr>
          <p:cNvPr id="8" name="文本框 7"/>
          <p:cNvSpPr txBox="1"/>
          <p:nvPr/>
        </p:nvSpPr>
        <p:spPr>
          <a:xfrm>
            <a:off x="441325"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2.</a:t>
            </a:r>
            <a:r>
              <a:rPr lang="zh-CN" altLang="zh-CN" sz="2400" b="1" dirty="0">
                <a:solidFill>
                  <a:schemeClr val="accent1"/>
                </a:solidFill>
                <a:sym typeface="+mn-ea"/>
              </a:rPr>
              <a:t>元上都的都城</a:t>
            </a:r>
            <a:r>
              <a:rPr lang="zh-CN" altLang="zh-CN" sz="2400" b="1" dirty="0" smtClean="0">
                <a:solidFill>
                  <a:schemeClr val="accent1"/>
                </a:solidFill>
                <a:sym typeface="+mn-ea"/>
              </a:rPr>
              <a:t>布局</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1960" y="1776730"/>
            <a:ext cx="8561705" cy="3709670"/>
          </a:xfrm>
          <a:prstGeom prst="rect">
            <a:avLst/>
          </a:prstGeom>
          <a:noFill/>
        </p:spPr>
        <p:txBody>
          <a:bodyPr wrap="square" rtlCol="0">
            <a:spAutoFit/>
          </a:bodyPr>
          <a:lstStyle/>
          <a:p>
            <a:pPr>
              <a:lnSpc>
                <a:spcPct val="120000"/>
              </a:lnSpc>
            </a:pPr>
            <a:r>
              <a:rPr lang="en-US" altLang="zh-CN" b="1" dirty="0" smtClean="0"/>
              <a:t>(3)</a:t>
            </a:r>
            <a:r>
              <a:rPr lang="zh-CN" altLang="en-US" b="1" dirty="0" smtClean="0"/>
              <a:t>外城</a:t>
            </a:r>
            <a:endParaRPr lang="en-US" altLang="zh-CN" b="1" dirty="0" smtClean="0"/>
          </a:p>
          <a:p>
            <a:pPr>
              <a:lnSpc>
                <a:spcPct val="120000"/>
              </a:lnSpc>
            </a:pPr>
            <a:endParaRPr lang="en-US" altLang="zh-CN" b="1" dirty="0" smtClean="0"/>
          </a:p>
          <a:p>
            <a:pPr>
              <a:lnSpc>
                <a:spcPct val="120000"/>
              </a:lnSpc>
            </a:pPr>
            <a:r>
              <a:rPr lang="zh-CN" altLang="zh-CN" dirty="0" smtClean="0"/>
              <a:t>       外城则</a:t>
            </a:r>
            <a:r>
              <a:rPr lang="zh-CN" altLang="zh-CN" dirty="0"/>
              <a:t>是在皇城的西、北两面，由皇城的东、南两墙延伸修筑而成，平面呈方形</a:t>
            </a:r>
            <a:r>
              <a:rPr lang="zh-CN" altLang="zh-CN" dirty="0" smtClean="0"/>
              <a:t>，每边约</a:t>
            </a:r>
            <a:r>
              <a:rPr lang="en-US" altLang="zh-CN" dirty="0"/>
              <a:t>2220</a:t>
            </a:r>
            <a:r>
              <a:rPr lang="zh-CN" altLang="zh-CN" dirty="0"/>
              <a:t>余米，全都用黄土夯筑，夯实程度不若皇城。墙体无马面、</a:t>
            </a:r>
            <a:r>
              <a:rPr lang="zh-CN" altLang="zh-CN" dirty="0" smtClean="0"/>
              <a:t>角楼等军事性附属设施</a:t>
            </a:r>
            <a:r>
              <a:rPr lang="zh-CN" altLang="zh-CN" dirty="0"/>
              <a:t>。外城共四门，北墙开二门，南墙开一门，外筑长方形瓮城；</a:t>
            </a:r>
            <a:r>
              <a:rPr lang="zh-CN" altLang="zh-CN" dirty="0" smtClean="0"/>
              <a:t>西墙</a:t>
            </a:r>
            <a:endParaRPr lang="en-US" altLang="zh-CN" dirty="0" smtClean="0"/>
          </a:p>
          <a:p>
            <a:pPr>
              <a:lnSpc>
                <a:spcPct val="120000"/>
              </a:lnSpc>
            </a:pPr>
            <a:r>
              <a:rPr lang="zh-CN" altLang="zh-CN" dirty="0" smtClean="0"/>
              <a:t>开一门外筑马蹄形瓮</a:t>
            </a:r>
            <a:r>
              <a:rPr lang="zh-CN" altLang="zh-CN" dirty="0"/>
              <a:t>城。城外四周皆有护城河，在城门出外弧，此处</a:t>
            </a:r>
            <a:r>
              <a:rPr lang="zh-CN" altLang="zh-CN" dirty="0" smtClean="0"/>
              <a:t>的河沟两侧地面</a:t>
            </a:r>
            <a:r>
              <a:rPr lang="zh-CN" altLang="zh-CN" dirty="0"/>
              <a:t>有隆起，可能是桥梁的位置。外城北部为一高岗，不见建筑遗迹，应为后苑</a:t>
            </a:r>
            <a:r>
              <a:rPr lang="zh-CN" altLang="zh-CN" dirty="0" smtClean="0"/>
              <a:t>。都城内都设</a:t>
            </a:r>
            <a:r>
              <a:rPr lang="zh-CN" altLang="zh-CN" dirty="0"/>
              <a:t>有官署、商市、和居民区等多在外城南部。皇城西门外有两条通</a:t>
            </a:r>
            <a:r>
              <a:rPr lang="zh-CN" altLang="zh-CN" dirty="0" smtClean="0"/>
              <a:t>向外城西门</a:t>
            </a:r>
            <a:r>
              <a:rPr lang="zh-CN" altLang="zh-CN" dirty="0"/>
              <a:t>和西墙下的东西大街，还有交错的南北街道。建筑遗址一般分布在靠</a:t>
            </a:r>
            <a:r>
              <a:rPr lang="zh-CN" altLang="zh-CN" dirty="0" smtClean="0"/>
              <a:t>近街道的</a:t>
            </a:r>
            <a:r>
              <a:rPr lang="zh-CN" altLang="zh-CN" dirty="0"/>
              <a:t>地方。</a:t>
            </a:r>
          </a:p>
          <a:p>
            <a:pPr>
              <a:lnSpc>
                <a:spcPct val="120000"/>
              </a:lnSpc>
            </a:pPr>
            <a:endParaRPr kumimoji="1" lang="zh-CN" altLang="en-US" dirty="0"/>
          </a:p>
        </p:txBody>
      </p:sp>
      <p:sp>
        <p:nvSpPr>
          <p:cNvPr id="8" name="文本框 7"/>
          <p:cNvSpPr txBox="1"/>
          <p:nvPr/>
        </p:nvSpPr>
        <p:spPr>
          <a:xfrm>
            <a:off x="441325"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2.</a:t>
            </a:r>
            <a:r>
              <a:rPr lang="zh-CN" altLang="zh-CN" sz="2400" b="1" dirty="0">
                <a:solidFill>
                  <a:schemeClr val="accent1"/>
                </a:solidFill>
                <a:sym typeface="+mn-ea"/>
              </a:rPr>
              <a:t>元上都的都城</a:t>
            </a:r>
            <a:r>
              <a:rPr lang="zh-CN" altLang="zh-CN" sz="2400" b="1" dirty="0" smtClean="0">
                <a:solidFill>
                  <a:schemeClr val="accent1"/>
                </a:solidFill>
                <a:sym typeface="+mn-ea"/>
              </a:rPr>
              <a:t>布局</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7830" y="1558290"/>
            <a:ext cx="8429625" cy="3322320"/>
          </a:xfrm>
          <a:prstGeom prst="rect">
            <a:avLst/>
          </a:prstGeom>
          <a:noFill/>
        </p:spPr>
        <p:txBody>
          <a:bodyPr wrap="square" rtlCol="0">
            <a:spAutoFit/>
          </a:bodyPr>
          <a:lstStyle/>
          <a:p>
            <a:r>
              <a:rPr lang="en-US" altLang="zh-CN" dirty="0"/>
              <a:t>         </a:t>
            </a:r>
            <a:r>
              <a:rPr lang="zh-CN" altLang="zh-CN" sz="2200" dirty="0"/>
              <a:t>元上都的考古学开始于</a:t>
            </a:r>
            <a:r>
              <a:rPr lang="en-US" altLang="zh-CN" sz="2200" dirty="0"/>
              <a:t>20</a:t>
            </a:r>
            <a:r>
              <a:rPr lang="zh-CN" altLang="zh-CN" sz="2200" dirty="0"/>
              <a:t>世纪</a:t>
            </a:r>
            <a:r>
              <a:rPr lang="en-US" altLang="zh-CN" sz="2200" dirty="0"/>
              <a:t>30</a:t>
            </a:r>
            <a:r>
              <a:rPr lang="zh-CN" altLang="zh-CN" sz="2200" dirty="0"/>
              <a:t>年代日本东亚考古学会原田淑人等对元上都的调查</a:t>
            </a:r>
            <a:r>
              <a:rPr lang="zh-CN" altLang="zh-CN" sz="2200" dirty="0" smtClean="0"/>
              <a:t>。其</a:t>
            </a:r>
            <a:r>
              <a:rPr lang="zh-CN" altLang="zh-CN" sz="2200" dirty="0"/>
              <a:t>后主要有</a:t>
            </a:r>
            <a:r>
              <a:rPr lang="en-US" altLang="zh-CN" sz="2200" dirty="0"/>
              <a:t>50</a:t>
            </a:r>
            <a:r>
              <a:rPr lang="zh-CN" altLang="zh-CN" sz="2200" dirty="0"/>
              <a:t>年代内蒙古文物工作队张郁和</a:t>
            </a:r>
            <a:r>
              <a:rPr lang="en-US" altLang="zh-CN" sz="2200" dirty="0"/>
              <a:t>70</a:t>
            </a:r>
            <a:r>
              <a:rPr lang="zh-CN" altLang="zh-CN" sz="2200" dirty="0"/>
              <a:t>年代内蒙古大学贾洲杰</a:t>
            </a:r>
            <a:r>
              <a:rPr lang="zh-CN" altLang="zh-CN" sz="2200" dirty="0" smtClean="0"/>
              <a:t>等的调查和测绘</a:t>
            </a:r>
            <a:r>
              <a:rPr lang="zh-CN" altLang="zh-CN" sz="2200" dirty="0"/>
              <a:t>。</a:t>
            </a:r>
            <a:r>
              <a:rPr lang="en-US" altLang="zh-CN" sz="2200" dirty="0"/>
              <a:t>90</a:t>
            </a:r>
            <a:r>
              <a:rPr lang="zh-CN" altLang="zh-CN" sz="2200" dirty="0"/>
              <a:t>年代以来，内蒙古文物考古研究所先有李逸友对元上都东南砧子</a:t>
            </a:r>
            <a:r>
              <a:rPr lang="zh-CN" altLang="zh-CN" sz="2200" dirty="0" smtClean="0"/>
              <a:t>山南区元代墓地的发掘</a:t>
            </a:r>
            <a:r>
              <a:rPr lang="zh-CN" altLang="zh-CN" sz="2200" dirty="0"/>
              <a:t>，后有魏坚等对元上都羊群庙元代祭祀遗址和墓葬的发掘、元上都遗</a:t>
            </a:r>
            <a:r>
              <a:rPr lang="zh-CN" altLang="zh-CN" sz="2200" dirty="0" smtClean="0"/>
              <a:t>址的调查测绘</a:t>
            </a:r>
            <a:r>
              <a:rPr lang="zh-CN" altLang="zh-CN" sz="2200" dirty="0"/>
              <a:t>、宫殿基址和南关外遗址的发掘，以及对元上都周围的正镶白旗、镶</a:t>
            </a:r>
            <a:r>
              <a:rPr lang="zh-CN" altLang="zh-CN" sz="2200" dirty="0" smtClean="0"/>
              <a:t>黄旗</a:t>
            </a:r>
            <a:r>
              <a:rPr lang="zh-CN" altLang="zh-CN" sz="2200" dirty="0"/>
              <a:t>、锡林浩特市等相关地区元代墓葬的一系列发掘等</a:t>
            </a:r>
            <a:r>
              <a:rPr lang="zh-CN" altLang="zh-CN" sz="2200" dirty="0" smtClean="0"/>
              <a:t>。</a:t>
            </a:r>
          </a:p>
          <a:p>
            <a:endParaRPr lang="zh-CN" altLang="zh-CN" dirty="0"/>
          </a:p>
          <a:p>
            <a:r>
              <a:rPr lang="zh-CN" altLang="zh-CN" dirty="0"/>
              <a:t>    </a:t>
            </a:r>
            <a:endParaRPr kumimoji="1" lang="zh-CN" altLang="en-US" dirty="0"/>
          </a:p>
        </p:txBody>
      </p:sp>
      <p:sp>
        <p:nvSpPr>
          <p:cNvPr id="8" name="文本框 7"/>
          <p:cNvSpPr txBox="1"/>
          <p:nvPr/>
        </p:nvSpPr>
        <p:spPr>
          <a:xfrm>
            <a:off x="416560"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3.</a:t>
            </a:r>
            <a:r>
              <a:rPr lang="zh-CN" altLang="zh-CN" sz="2400" b="1" dirty="0">
                <a:solidFill>
                  <a:schemeClr val="accent1"/>
                </a:solidFill>
                <a:sym typeface="+mn-ea"/>
              </a:rPr>
              <a:t>元上</a:t>
            </a:r>
            <a:r>
              <a:rPr lang="zh-CN" altLang="zh-CN" sz="2400" b="1" dirty="0" smtClean="0">
                <a:solidFill>
                  <a:schemeClr val="accent1"/>
                </a:solidFill>
                <a:sym typeface="+mn-ea"/>
              </a:rPr>
              <a:t>都的研究和考古发现</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6560" y="1558290"/>
            <a:ext cx="8404225" cy="4480560"/>
          </a:xfrm>
          <a:prstGeom prst="rect">
            <a:avLst/>
          </a:prstGeom>
          <a:noFill/>
        </p:spPr>
        <p:txBody>
          <a:bodyPr wrap="square" rtlCol="0">
            <a:spAutoFit/>
          </a:bodyPr>
          <a:lstStyle/>
          <a:p>
            <a:r>
              <a:rPr lang="en-US" altLang="zh-CN" dirty="0"/>
              <a:t>     </a:t>
            </a:r>
            <a:r>
              <a:rPr lang="zh-CN" altLang="zh-CN" dirty="0"/>
              <a:t>   新中国以来，内蒙古文物工作队的张郁调查和勘测了元上都遗址，写成《元上都</a:t>
            </a:r>
            <a:r>
              <a:rPr lang="zh-CN" altLang="zh-CN" dirty="0" smtClean="0"/>
              <a:t>故城</a:t>
            </a:r>
            <a:r>
              <a:rPr lang="zh-CN" altLang="zh-CN" dirty="0"/>
              <a:t>》，结合史料对相关基址和门址做出了探讨，对上都遗址做了较为详细的记述</a:t>
            </a:r>
            <a:r>
              <a:rPr lang="zh-CN" altLang="zh-CN" dirty="0" smtClean="0"/>
              <a:t>，并绘制</a:t>
            </a:r>
            <a:r>
              <a:rPr lang="zh-CN" altLang="zh-CN" dirty="0"/>
              <a:t>了元上都遗址平面示意图。</a:t>
            </a:r>
            <a:r>
              <a:rPr lang="en-US" altLang="zh-CN" dirty="0"/>
              <a:t>1973</a:t>
            </a:r>
            <a:r>
              <a:rPr lang="zh-CN" altLang="zh-CN" dirty="0"/>
              <a:t>年，内蒙古大学历史系贾洲杰等，赴元上</a:t>
            </a:r>
            <a:r>
              <a:rPr lang="zh-CN" altLang="zh-CN" dirty="0" smtClean="0"/>
              <a:t>都遗址进行了调查和测绘</a:t>
            </a:r>
            <a:r>
              <a:rPr lang="zh-CN" altLang="zh-CN" dirty="0"/>
              <a:t>。其后编成《元上都调查报告》。这一调查报告对城址，</a:t>
            </a:r>
            <a:r>
              <a:rPr lang="zh-CN" altLang="zh-CN" dirty="0" smtClean="0"/>
              <a:t>特别是宫</a:t>
            </a:r>
            <a:r>
              <a:rPr lang="zh-CN" altLang="zh-CN" dirty="0"/>
              <a:t>城和街区道路的勘测更为细致，绘制的上都城遗址平面图比较精确，增</a:t>
            </a:r>
            <a:r>
              <a:rPr lang="zh-CN" altLang="zh-CN" dirty="0" smtClean="0"/>
              <a:t>加了华严寺</a:t>
            </a:r>
            <a:r>
              <a:rPr lang="zh-CN" altLang="zh-CN" dirty="0"/>
              <a:t>、东郊粮仓等重要遗迹的单体平面图，并对城郊四关也作了详细的调查。</a:t>
            </a:r>
            <a:r>
              <a:rPr lang="zh-CN" altLang="zh-CN" dirty="0" smtClean="0"/>
              <a:t>作者认为</a:t>
            </a:r>
            <a:r>
              <a:rPr lang="zh-CN" altLang="zh-CN" dirty="0"/>
              <a:t>：“宫城内街道主要是一条通向三门的丁字大街。</a:t>
            </a:r>
            <a:r>
              <a:rPr lang="en-US" altLang="zh-CN" dirty="0"/>
              <a:t>......</a:t>
            </a:r>
            <a:r>
              <a:rPr lang="zh-CN" altLang="zh-CN" dirty="0"/>
              <a:t>全城建筑，不像明清</a:t>
            </a:r>
            <a:r>
              <a:rPr lang="zh-CN" altLang="zh-CN" dirty="0" smtClean="0"/>
              <a:t>北京故宫那样</a:t>
            </a:r>
            <a:r>
              <a:rPr lang="zh-CN" altLang="zh-CN" dirty="0"/>
              <a:t>，有一条建筑中轴线，有前后呼应的大型建筑以及左右对称的建筑配置</a:t>
            </a:r>
            <a:r>
              <a:rPr lang="zh-CN" altLang="zh-CN" dirty="0" smtClean="0"/>
              <a:t>，而是分布着一个个自成一组</a:t>
            </a:r>
            <a:r>
              <a:rPr lang="zh-CN" altLang="zh-CN" dirty="0"/>
              <a:t>的建筑群”。</a:t>
            </a:r>
            <a:r>
              <a:rPr lang="en-US" altLang="zh-CN" dirty="0"/>
              <a:t>1986</a:t>
            </a:r>
            <a:r>
              <a:rPr lang="zh-CN" altLang="zh-CN" dirty="0"/>
              <a:t>年，李逸友发表《内蒙古元代城址概说</a:t>
            </a:r>
            <a:r>
              <a:rPr lang="zh-CN" altLang="zh-CN" dirty="0" smtClean="0"/>
              <a:t>》一文</a:t>
            </a:r>
            <a:r>
              <a:rPr lang="zh-CN" altLang="zh-CN" dirty="0"/>
              <a:t>，作者根据对元上都遗址的调查认为，“上都城作为元朝的陪都，主要是为</a:t>
            </a:r>
            <a:r>
              <a:rPr lang="zh-CN" altLang="zh-CN" dirty="0" smtClean="0"/>
              <a:t>帝王避暑和游</a:t>
            </a:r>
            <a:r>
              <a:rPr lang="zh-CN" altLang="zh-CN" dirty="0"/>
              <a:t>幸，因此宫城的布局是园林式的，不求整齐对称；随性处理政务的朝官</a:t>
            </a:r>
            <a:r>
              <a:rPr lang="zh-CN" altLang="zh-CN" dirty="0" smtClean="0"/>
              <a:t>，也仅临时入值</a:t>
            </a:r>
            <a:r>
              <a:rPr lang="zh-CN" altLang="zh-CN" dirty="0"/>
              <a:t>，因此不带眷属，也就不必有大府第，内城中整齐划一的街区内，</a:t>
            </a:r>
            <a:r>
              <a:rPr lang="zh-CN" altLang="zh-CN" dirty="0" smtClean="0"/>
              <a:t>都仅是一些</a:t>
            </a:r>
            <a:r>
              <a:rPr lang="zh-CN" altLang="zh-CN" dirty="0"/>
              <a:t>小院落式的官署；城内无百姓住宅和市区，而是分布在东、南、</a:t>
            </a:r>
            <a:r>
              <a:rPr lang="zh-CN" altLang="zh-CN" dirty="0" smtClean="0"/>
              <a:t>西三面的厢关地带</a:t>
            </a:r>
            <a:r>
              <a:rPr lang="zh-CN" altLang="zh-CN" dirty="0"/>
              <a:t>，这些都与大都的城市布局完全不同”。</a:t>
            </a:r>
          </a:p>
          <a:p>
            <a:endParaRPr kumimoji="1" lang="zh-CN" altLang="zh-CN" dirty="0"/>
          </a:p>
        </p:txBody>
      </p:sp>
      <p:sp>
        <p:nvSpPr>
          <p:cNvPr id="8" name="文本框 7"/>
          <p:cNvSpPr txBox="1"/>
          <p:nvPr/>
        </p:nvSpPr>
        <p:spPr>
          <a:xfrm>
            <a:off x="416560"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3.</a:t>
            </a:r>
            <a:r>
              <a:rPr lang="zh-CN" altLang="zh-CN" sz="2400" b="1" dirty="0">
                <a:solidFill>
                  <a:schemeClr val="accent1"/>
                </a:solidFill>
                <a:sym typeface="+mn-ea"/>
              </a:rPr>
              <a:t>元上</a:t>
            </a:r>
            <a:r>
              <a:rPr lang="zh-CN" altLang="zh-CN" sz="2400" b="1" dirty="0" smtClean="0">
                <a:solidFill>
                  <a:schemeClr val="accent1"/>
                </a:solidFill>
                <a:sym typeface="+mn-ea"/>
              </a:rPr>
              <a:t>都的研究和考古发现</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7195" y="1587500"/>
            <a:ext cx="8540115" cy="4480560"/>
          </a:xfrm>
          <a:prstGeom prst="rect">
            <a:avLst/>
          </a:prstGeom>
          <a:noFill/>
        </p:spPr>
        <p:txBody>
          <a:bodyPr wrap="square" rtlCol="0">
            <a:spAutoFit/>
          </a:bodyPr>
          <a:lstStyle/>
          <a:p>
            <a:pPr>
              <a:lnSpc>
                <a:spcPct val="120000"/>
              </a:lnSpc>
            </a:pPr>
            <a:r>
              <a:rPr lang="en-US" altLang="zh-CN" dirty="0"/>
              <a:t>      </a:t>
            </a:r>
            <a:r>
              <a:rPr lang="en-US" altLang="zh-CN" sz="2000" dirty="0"/>
              <a:t> 1990</a:t>
            </a:r>
            <a:r>
              <a:rPr lang="zh-CN" altLang="zh-CN" sz="2000" dirty="0"/>
              <a:t>年至</a:t>
            </a:r>
            <a:r>
              <a:rPr lang="en-US" altLang="zh-CN" sz="2000" dirty="0"/>
              <a:t>2003</a:t>
            </a:r>
            <a:r>
              <a:rPr lang="zh-CN" altLang="zh-CN" sz="2000" dirty="0"/>
              <a:t>年，内蒙古文物考古研究所对元上都明德门遗址、大安阁遗址、皇</a:t>
            </a:r>
            <a:r>
              <a:rPr lang="zh-CN" altLang="zh-CN" sz="2000" dirty="0" smtClean="0"/>
              <a:t>城东城墙</a:t>
            </a:r>
            <a:r>
              <a:rPr lang="zh-CN" altLang="zh-CN" sz="2000" dirty="0"/>
              <a:t>、砧子山墓地、一棵树墓地等遗址进行了考古发掘，基本上摸清了</a:t>
            </a:r>
            <a:r>
              <a:rPr lang="zh-CN" altLang="zh-CN" sz="2000" dirty="0" smtClean="0"/>
              <a:t>元上都遗址</a:t>
            </a:r>
            <a:r>
              <a:rPr lang="zh-CN" altLang="zh-CN" sz="2000" dirty="0"/>
              <a:t>重要建筑的基本形制及地下文物的埋藏情况，其中最为重要的是首次对</a:t>
            </a:r>
            <a:r>
              <a:rPr lang="zh-CN" altLang="zh-CN" sz="2000" dirty="0" smtClean="0"/>
              <a:t>元上都遗址进行了航空遥感摄影调查</a:t>
            </a:r>
            <a:r>
              <a:rPr lang="zh-CN" altLang="zh-CN" sz="2000" dirty="0"/>
              <a:t>，这对于准确地判断元上都遗址遗迹分布与组成状况</a:t>
            </a:r>
            <a:r>
              <a:rPr lang="zh-CN" altLang="zh-CN" sz="2000" dirty="0" smtClean="0"/>
              <a:t>有重要意义</a:t>
            </a:r>
            <a:r>
              <a:rPr lang="zh-CN" altLang="zh-CN" sz="2000" dirty="0"/>
              <a:t>。</a:t>
            </a:r>
            <a:r>
              <a:rPr lang="en-US" altLang="zh-CN" sz="2000" dirty="0"/>
              <a:t>2008</a:t>
            </a:r>
            <a:r>
              <a:rPr lang="zh-CN" altLang="zh-CN" sz="2000" dirty="0"/>
              <a:t>年至</a:t>
            </a:r>
            <a:r>
              <a:rPr lang="en-US" altLang="zh-CN" sz="2000" dirty="0"/>
              <a:t>2011</a:t>
            </a:r>
            <a:r>
              <a:rPr lang="zh-CN" altLang="zh-CN" sz="2000" dirty="0"/>
              <a:t>年，根据元上都申报世界文化遗产的总体要求，内蒙</a:t>
            </a:r>
            <a:r>
              <a:rPr lang="zh-CN" altLang="zh-CN" sz="2000" dirty="0" smtClean="0"/>
              <a:t>古自治区文物考古研究所完整地测绘</a:t>
            </a:r>
            <a:r>
              <a:rPr lang="zh-CN" altLang="zh-CN" sz="2000" dirty="0"/>
              <a:t>了元上都城址及相关建筑遗迹，并结合测绘进行</a:t>
            </a:r>
            <a:r>
              <a:rPr lang="zh-CN" altLang="zh-CN" sz="2000" dirty="0" smtClean="0"/>
              <a:t>了大规模</a:t>
            </a:r>
            <a:r>
              <a:rPr lang="zh-CN" altLang="zh-CN" sz="2000" dirty="0"/>
              <a:t>的考古勘探工作，对城址的关厢地带、大龙光华严寺、</a:t>
            </a:r>
            <a:r>
              <a:rPr lang="zh-CN" altLang="zh-CN" sz="2000" dirty="0" smtClean="0"/>
              <a:t>乾元寺等建筑基址进行了考古勘测</a:t>
            </a:r>
            <a:r>
              <a:rPr lang="zh-CN" altLang="zh-CN" sz="2000" dirty="0"/>
              <a:t>，同时考古发掘了明德门、御天门、大安阁、穆清阁等重要建筑基址</a:t>
            </a:r>
            <a:r>
              <a:rPr lang="zh-CN" altLang="zh-CN" sz="2000" dirty="0" smtClean="0"/>
              <a:t>。考古测绘完整地绘制</a:t>
            </a:r>
            <a:r>
              <a:rPr lang="zh-CN" altLang="zh-CN" sz="2000" dirty="0"/>
              <a:t>出城址布局、建筑基址分布、关厢范围、护城河、</a:t>
            </a:r>
            <a:r>
              <a:rPr lang="zh-CN" altLang="zh-CN" sz="2000" dirty="0" smtClean="0"/>
              <a:t>铁幡杆渠及城址周边</a:t>
            </a:r>
            <a:r>
              <a:rPr lang="zh-CN" altLang="zh-CN" sz="2000" dirty="0"/>
              <a:t>山地的全貌。</a:t>
            </a:r>
          </a:p>
          <a:p>
            <a:pPr>
              <a:lnSpc>
                <a:spcPct val="120000"/>
              </a:lnSpc>
            </a:pPr>
            <a:endParaRPr kumimoji="1" lang="zh-CN" altLang="en-US" sz="2000" dirty="0"/>
          </a:p>
        </p:txBody>
      </p:sp>
      <p:sp>
        <p:nvSpPr>
          <p:cNvPr id="8" name="文本框 7"/>
          <p:cNvSpPr txBox="1"/>
          <p:nvPr/>
        </p:nvSpPr>
        <p:spPr>
          <a:xfrm>
            <a:off x="416560"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3.</a:t>
            </a:r>
            <a:r>
              <a:rPr lang="zh-CN" altLang="zh-CN" sz="2400" b="1" dirty="0">
                <a:solidFill>
                  <a:schemeClr val="accent1"/>
                </a:solidFill>
                <a:sym typeface="+mn-ea"/>
              </a:rPr>
              <a:t>元上</a:t>
            </a:r>
            <a:r>
              <a:rPr lang="zh-CN" altLang="zh-CN" sz="2400" b="1" dirty="0" smtClean="0">
                <a:solidFill>
                  <a:schemeClr val="accent1"/>
                </a:solidFill>
                <a:sym typeface="+mn-ea"/>
              </a:rPr>
              <a:t>都的研究和考古发现</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元上都城墙遗址.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895"/>
            <a:ext cx="9144000" cy="5287403"/>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7195" y="1770380"/>
            <a:ext cx="8467725" cy="3272790"/>
          </a:xfrm>
          <a:prstGeom prst="rect">
            <a:avLst/>
          </a:prstGeom>
          <a:noFill/>
        </p:spPr>
        <p:txBody>
          <a:bodyPr wrap="square" rtlCol="0">
            <a:spAutoFit/>
          </a:bodyPr>
          <a:lstStyle/>
          <a:p>
            <a:pPr>
              <a:lnSpc>
                <a:spcPct val="120000"/>
              </a:lnSpc>
            </a:pPr>
            <a:endParaRPr lang="en-US" altLang="zh-CN" b="1" dirty="0" smtClean="0"/>
          </a:p>
          <a:p>
            <a:pPr>
              <a:lnSpc>
                <a:spcPct val="120000"/>
              </a:lnSpc>
            </a:pPr>
            <a:r>
              <a:rPr lang="zh-CN" altLang="zh-CN" dirty="0" smtClean="0"/>
              <a:t>     </a:t>
            </a:r>
            <a:r>
              <a:rPr lang="zh-CN" altLang="zh-CN" sz="2000" dirty="0" smtClean="0"/>
              <a:t>  元上都遗</a:t>
            </a:r>
            <a:r>
              <a:rPr lang="zh-CN" altLang="zh-CN" sz="2000" dirty="0"/>
              <a:t>址是蒙古高原南部、中国北方草原地带保存最为完整、规模最大、</a:t>
            </a:r>
            <a:r>
              <a:rPr lang="zh-CN" altLang="zh-CN" sz="2000" dirty="0" smtClean="0"/>
              <a:t>地下埋藏文物最为丰</a:t>
            </a:r>
            <a:r>
              <a:rPr lang="zh-CN" altLang="zh-CN" sz="2000" dirty="0"/>
              <a:t>富的草原都城遗址，具有重要的科学艺术价值。元上都城墙、瓮城、</a:t>
            </a:r>
            <a:r>
              <a:rPr lang="zh-CN" altLang="zh-CN" sz="2000" dirty="0" smtClean="0"/>
              <a:t>城门及</a:t>
            </a:r>
            <a:r>
              <a:rPr lang="zh-CN" altLang="zh-CN" sz="2000" dirty="0"/>
              <a:t>大型建筑基址基本上保存完好，地表清晰可见街道、房址及宫城遗迹与地势开阔</a:t>
            </a:r>
            <a:r>
              <a:rPr lang="zh-CN" altLang="zh-CN" sz="2000" dirty="0" smtClean="0"/>
              <a:t>的金莲川草原为</a:t>
            </a:r>
            <a:r>
              <a:rPr lang="zh-CN" altLang="zh-CN" sz="2000" dirty="0"/>
              <a:t>背景，构成了草原地带宏大的文化景观，代表了蒙古高原游牧民族</a:t>
            </a:r>
            <a:r>
              <a:rPr lang="zh-CN" altLang="zh-CN" sz="2000" dirty="0" smtClean="0"/>
              <a:t>与中原农业</a:t>
            </a:r>
            <a:r>
              <a:rPr lang="zh-CN" altLang="zh-CN" sz="2000" dirty="0"/>
              <a:t>民族的繁荣交流，是农耕文明与草原文明的结晶。</a:t>
            </a:r>
          </a:p>
          <a:p>
            <a:pPr>
              <a:lnSpc>
                <a:spcPct val="120000"/>
              </a:lnSpc>
            </a:pPr>
            <a:r>
              <a:rPr lang="en-US" altLang="zh-CN" dirty="0"/>
              <a:t> </a:t>
            </a:r>
            <a:endParaRPr lang="zh-CN" altLang="zh-CN" dirty="0"/>
          </a:p>
          <a:p>
            <a:pPr>
              <a:lnSpc>
                <a:spcPct val="120000"/>
              </a:lnSpc>
            </a:pPr>
            <a:endParaRPr kumimoji="1" lang="zh-CN" altLang="en-US" dirty="0"/>
          </a:p>
        </p:txBody>
      </p:sp>
      <p:sp>
        <p:nvSpPr>
          <p:cNvPr id="8" name="文本框 7"/>
          <p:cNvSpPr txBox="1"/>
          <p:nvPr/>
        </p:nvSpPr>
        <p:spPr>
          <a:xfrm>
            <a:off x="417195" y="46291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4.</a:t>
            </a:r>
            <a:r>
              <a:rPr lang="zh-CN" altLang="en-US" sz="2400" b="1" dirty="0">
                <a:solidFill>
                  <a:schemeClr val="accent1"/>
                </a:solidFill>
                <a:sym typeface="+mn-ea"/>
              </a:rPr>
              <a:t>结语</a:t>
            </a:r>
            <a:endParaRPr lang="zh-CN" altLang="en-US"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dirty="0"/>
              <a:t>元中都</a:t>
            </a:r>
          </a:p>
        </p:txBody>
      </p:sp>
      <p:sp>
        <p:nvSpPr>
          <p:cNvPr id="11" name="文本框 10"/>
          <p:cNvSpPr txBox="1"/>
          <p:nvPr>
            <p:custDataLst>
              <p:tags r:id="rId3"/>
            </p:custDataLst>
          </p:nvPr>
        </p:nvSpPr>
        <p:spPr>
          <a:xfrm>
            <a:off x="5642800" y="1977850"/>
            <a:ext cx="885600" cy="1085400"/>
          </a:xfrm>
          <a:prstGeom prst="rect">
            <a:avLst/>
          </a:prstGeom>
          <a:noFill/>
        </p:spPr>
        <p:txBody>
          <a:bodyPr wrap="square" lIns="0" tIns="0" rIns="0" bIns="0" rtlCol="0" anchor="b" anchorCtr="0">
            <a:normAutofit fontScale="92500" lnSpcReduction="20000"/>
          </a:bodyPr>
          <a:lstStyle/>
          <a:p>
            <a:pPr>
              <a:lnSpc>
                <a:spcPct val="130000"/>
              </a:lnSpc>
            </a:pPr>
            <a:r>
              <a:rPr lang="en-US" altLang="zh-CN" sz="6600" i="1" smtClean="0"/>
              <a:t>3</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857" y="1029550"/>
            <a:ext cx="8183880" cy="1407160"/>
          </a:xfrm>
          <a:prstGeom prst="rect">
            <a:avLst/>
          </a:prstGeom>
          <a:noFill/>
        </p:spPr>
        <p:txBody>
          <a:bodyPr wrap="square" rtlCol="0">
            <a:spAutoFit/>
          </a:bodyPr>
          <a:lstStyle/>
          <a:p>
            <a:pPr>
              <a:lnSpc>
                <a:spcPct val="120000"/>
              </a:lnSpc>
            </a:pPr>
            <a:endParaRPr lang="en-US" altLang="zh-CN" dirty="0" smtClean="0"/>
          </a:p>
          <a:p>
            <a:pPr>
              <a:lnSpc>
                <a:spcPct val="120000"/>
              </a:lnSpc>
            </a:pPr>
            <a:r>
              <a:rPr lang="zh-CN" altLang="zh-CN" dirty="0" smtClean="0"/>
              <a:t>       元朝历</a:t>
            </a:r>
            <a:r>
              <a:rPr lang="zh-CN" altLang="zh-CN" dirty="0"/>
              <a:t>史上，曾经出现过两个中都。一个是今天的北京（后为元大都行宫）；</a:t>
            </a:r>
            <a:r>
              <a:rPr lang="zh-CN" altLang="zh-CN" dirty="0" smtClean="0"/>
              <a:t>另一个就是现在要介绍</a:t>
            </a:r>
            <a:r>
              <a:rPr lang="zh-CN" altLang="zh-CN" dirty="0"/>
              <a:t>的武宗于</a:t>
            </a:r>
            <a:r>
              <a:rPr lang="en-US" altLang="zh-CN" dirty="0"/>
              <a:t>1307</a:t>
            </a:r>
            <a:r>
              <a:rPr lang="zh-CN" altLang="zh-CN" dirty="0"/>
              <a:t>年创建的元中都。</a:t>
            </a:r>
          </a:p>
          <a:p>
            <a:pPr>
              <a:lnSpc>
                <a:spcPct val="120000"/>
              </a:lnSpc>
            </a:pPr>
            <a:endParaRPr kumimoji="1" lang="zh-CN" altLang="en-US" dirty="0"/>
          </a:p>
        </p:txBody>
      </p:sp>
      <p:sp>
        <p:nvSpPr>
          <p:cNvPr id="3" name="文本框 2"/>
          <p:cNvSpPr txBox="1"/>
          <p:nvPr/>
        </p:nvSpPr>
        <p:spPr>
          <a:xfrm>
            <a:off x="325120" y="2677160"/>
            <a:ext cx="8533130" cy="3051810"/>
          </a:xfrm>
          <a:prstGeom prst="rect">
            <a:avLst/>
          </a:prstGeom>
          <a:noFill/>
        </p:spPr>
        <p:txBody>
          <a:bodyPr wrap="square" rtlCol="0">
            <a:spAutoFit/>
          </a:bodyPr>
          <a:lstStyle/>
          <a:p>
            <a:pPr>
              <a:lnSpc>
                <a:spcPct val="120000"/>
              </a:lnSpc>
            </a:pPr>
            <a:r>
              <a:rPr lang="en-US" altLang="zh-CN" b="1" dirty="0">
                <a:solidFill>
                  <a:schemeClr val="accent1"/>
                </a:solidFill>
              </a:rPr>
              <a:t>1.</a:t>
            </a:r>
            <a:r>
              <a:rPr lang="zh-CN" altLang="zh-CN" b="1" dirty="0">
                <a:solidFill>
                  <a:schemeClr val="accent1"/>
                </a:solidFill>
              </a:rPr>
              <a:t>元中</a:t>
            </a:r>
            <a:r>
              <a:rPr lang="zh-CN" altLang="zh-CN" b="1" dirty="0" smtClean="0">
                <a:solidFill>
                  <a:schemeClr val="accent1"/>
                </a:solidFill>
              </a:rPr>
              <a:t>都的选址与兴废</a:t>
            </a:r>
          </a:p>
          <a:p>
            <a:pPr>
              <a:lnSpc>
                <a:spcPct val="120000"/>
              </a:lnSpc>
            </a:pPr>
            <a:endParaRPr lang="zh-CN" altLang="zh-CN" dirty="0"/>
          </a:p>
          <a:p>
            <a:pPr>
              <a:lnSpc>
                <a:spcPct val="120000"/>
              </a:lnSpc>
            </a:pPr>
            <a:r>
              <a:rPr lang="zh-CN" altLang="zh-CN" dirty="0" smtClean="0"/>
              <a:t>        武宗时</a:t>
            </a:r>
            <a:r>
              <a:rPr lang="zh-CN" altLang="zh-CN" dirty="0"/>
              <a:t>建造的中都，遗址位于河北省张北县城西北</a:t>
            </a:r>
            <a:r>
              <a:rPr lang="en-US" altLang="zh-CN" dirty="0"/>
              <a:t>30</a:t>
            </a:r>
            <a:r>
              <a:rPr lang="zh-CN" altLang="zh-CN" dirty="0"/>
              <a:t>里之白城子村西南约</a:t>
            </a:r>
            <a:r>
              <a:rPr lang="en-US" altLang="zh-CN" dirty="0"/>
              <a:t>400</a:t>
            </a:r>
            <a:r>
              <a:rPr lang="zh-CN" altLang="zh-CN" dirty="0"/>
              <a:t>米处</a:t>
            </a:r>
            <a:r>
              <a:rPr lang="zh-CN" altLang="zh-CN" dirty="0" smtClean="0"/>
              <a:t>。武宗之</a:t>
            </a:r>
            <a:r>
              <a:rPr lang="zh-CN" altLang="zh-CN" dirty="0"/>
              <a:t>所以要在张北建造元中都。和这个地方独特的地理、历史条件分不开。</a:t>
            </a:r>
            <a:r>
              <a:rPr lang="zh-CN" altLang="zh-CN" dirty="0" smtClean="0"/>
              <a:t>这里适于</a:t>
            </a:r>
            <a:r>
              <a:rPr lang="zh-CN" altLang="zh-CN" dirty="0"/>
              <a:t>避暑，又地处大都、上都之间，北通和林，西达西域，北联草原，南制中原</a:t>
            </a:r>
            <a:r>
              <a:rPr lang="zh-CN" altLang="zh-CN" dirty="0" smtClean="0"/>
              <a:t>，历</a:t>
            </a:r>
            <a:r>
              <a:rPr lang="zh-CN" altLang="zh-CN" dirty="0"/>
              <a:t>史上蒙金战争期间，抚州的战略地位十分重要；这个地区在历史上是蒙</a:t>
            </a:r>
            <a:r>
              <a:rPr lang="zh-CN" altLang="zh-CN" dirty="0" smtClean="0"/>
              <a:t>古草原联</a:t>
            </a:r>
            <a:r>
              <a:rPr lang="zh-CN" altLang="zh-CN" dirty="0"/>
              <a:t>系中原汉族地区的交通咽喉和枢纽，是闻名天下的商品集散地，素有“</a:t>
            </a:r>
            <a:r>
              <a:rPr lang="zh-CN" altLang="zh-CN" dirty="0" smtClean="0"/>
              <a:t>北方丝绸之</a:t>
            </a:r>
            <a:r>
              <a:rPr lang="zh-CN" altLang="zh-CN" dirty="0"/>
              <a:t>路”和“旱码头”之称。中都地区在元代交通中和军事上的重要地位。</a:t>
            </a:r>
          </a:p>
          <a:p>
            <a:pPr>
              <a:lnSpc>
                <a:spcPct val="120000"/>
              </a:lnSpc>
            </a:pPr>
            <a:endParaRPr kumimoji="1" lang="zh-CN" altLang="en-US" dirty="0"/>
          </a:p>
        </p:txBody>
      </p:sp>
      <p:sp>
        <p:nvSpPr>
          <p:cNvPr id="8" name="文本框 7"/>
          <p:cNvSpPr txBox="1"/>
          <p:nvPr/>
        </p:nvSpPr>
        <p:spPr>
          <a:xfrm>
            <a:off x="417195" y="462915"/>
            <a:ext cx="7792085" cy="56642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endParaRPr lang="zh-CN" altLang="en-US"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496855" y="2161306"/>
            <a:ext cx="5095970" cy="620663"/>
            <a:chOff x="1971447" y="2715307"/>
            <a:chExt cx="5096103" cy="600404"/>
          </a:xfrm>
        </p:grpSpPr>
        <p:sp>
          <p:nvSpPr>
            <p:cNvPr id="4" name="MH_Others_2"/>
            <p:cNvSpPr/>
            <p:nvPr>
              <p:custDataLst>
                <p:tags r:id="rId23"/>
              </p:custDataLst>
            </p:nvPr>
          </p:nvSpPr>
          <p:spPr>
            <a:xfrm>
              <a:off x="1971447" y="282104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rPr>
                <a:t>0</a:t>
              </a:r>
              <a:endParaRPr lang="zh-CN" altLang="en-US" sz="2400" b="1">
                <a:solidFill>
                  <a:srgbClr val="FFFFFF"/>
                </a:solidFill>
              </a:endParaRPr>
            </a:p>
          </p:txBody>
        </p:sp>
        <p:sp>
          <p:nvSpPr>
            <p:cNvPr id="5" name="MH_Number_1">
              <a:hlinkClick r:id="" action="ppaction://noaction"/>
            </p:cNvPr>
            <p:cNvSpPr/>
            <p:nvPr>
              <p:custDataLst>
                <p:tags r:id="rId24"/>
              </p:custDataLst>
            </p:nvPr>
          </p:nvSpPr>
          <p:spPr>
            <a:xfrm>
              <a:off x="2266722" y="282104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rPr>
                <a:t>1</a:t>
              </a:r>
              <a:endParaRPr lang="zh-CN" altLang="en-US" sz="2400" b="1">
                <a:solidFill>
                  <a:srgbClr val="FFFFFF"/>
                </a:solidFill>
              </a:endParaRPr>
            </a:p>
          </p:txBody>
        </p:sp>
        <p:sp>
          <p:nvSpPr>
            <p:cNvPr id="5124" name="MH_Entry_1">
              <a:hlinkClick r:id="" action="ppaction://noaction"/>
            </p:cNvPr>
            <p:cNvSpPr txBox="1">
              <a:spLocks noChangeArrowheads="1"/>
            </p:cNvSpPr>
            <p:nvPr>
              <p:custDataLst>
                <p:tags r:id="rId25"/>
              </p:custDataLst>
            </p:nvPr>
          </p:nvSpPr>
          <p:spPr bwMode="auto">
            <a:xfrm>
              <a:off x="2655660" y="2715307"/>
              <a:ext cx="4411890" cy="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r>
                <a:rPr lang="zh-CN" altLang="en-US" sz="2000">
                  <a:sym typeface="+mn-ea"/>
                </a:rPr>
                <a:t>元代历史背景</a:t>
              </a:r>
              <a:endParaRPr lang="zh-CN" altLang="en-US" sz="2000" dirty="0">
                <a:latin typeface="+mn-lt"/>
                <a:ea typeface="+mn-ea"/>
              </a:endParaRPr>
            </a:p>
          </p:txBody>
        </p:sp>
      </p:grpSp>
      <p:grpSp>
        <p:nvGrpSpPr>
          <p:cNvPr id="28" name="MH_Others_1"/>
          <p:cNvGrpSpPr/>
          <p:nvPr>
            <p:custDataLst>
              <p:tags r:id="rId3"/>
            </p:custDataLst>
          </p:nvPr>
        </p:nvGrpSpPr>
        <p:grpSpPr>
          <a:xfrm>
            <a:off x="360000" y="522000"/>
            <a:ext cx="3786076" cy="1492250"/>
            <a:chOff x="918708" y="507434"/>
            <a:chExt cx="3786076" cy="1492250"/>
          </a:xfrm>
        </p:grpSpPr>
        <p:sp>
          <p:nvSpPr>
            <p:cNvPr id="29" name="MH_Others_10"/>
            <p:cNvSpPr txBox="1"/>
            <p:nvPr>
              <p:custDataLst>
                <p:tags r:id="rId20"/>
              </p:custDataLst>
            </p:nvPr>
          </p:nvSpPr>
          <p:spPr>
            <a:xfrm>
              <a:off x="918708" y="507434"/>
              <a:ext cx="3516086" cy="1492250"/>
            </a:xfrm>
            <a:prstGeom prst="rect">
              <a:avLst/>
            </a:prstGeom>
            <a:noFill/>
          </p:spPr>
          <p:txBody>
            <a:bodyPr anchor="ctr"/>
            <a:lstStyle/>
            <a:p>
              <a:pPr>
                <a:defRPr/>
              </a:pPr>
              <a:r>
                <a:rPr lang="en-US" altLang="zh-CN" sz="13800" spc="400">
                  <a:solidFill>
                    <a:schemeClr val="accent1"/>
                  </a:solidFill>
                  <a:latin typeface="Arial" pitchFamily="34" charset="0"/>
                  <a:ea typeface="黑体" pitchFamily="49" charset="-122"/>
                  <a:cs typeface="Times New Roman" pitchFamily="18" charset="0"/>
                </a:rPr>
                <a:t>C</a:t>
              </a:r>
              <a:endParaRPr lang="zh-CN" altLang="en-US" sz="6600" spc="400" dirty="0">
                <a:solidFill>
                  <a:schemeClr val="accent1"/>
                </a:solidFill>
                <a:latin typeface="Arial" pitchFamily="34" charset="0"/>
                <a:ea typeface="黑体" pitchFamily="49" charset="-122"/>
                <a:cs typeface="Times New Roman" pitchFamily="18" charset="0"/>
              </a:endParaRPr>
            </a:p>
          </p:txBody>
        </p:sp>
        <p:sp>
          <p:nvSpPr>
            <p:cNvPr id="30" name="MH_Others_11"/>
            <p:cNvSpPr txBox="1">
              <a:spLocks noChangeArrowheads="1"/>
            </p:cNvSpPr>
            <p:nvPr>
              <p:custDataLst>
                <p:tags r:id="rId21"/>
              </p:custDataLst>
            </p:nvPr>
          </p:nvSpPr>
          <p:spPr bwMode="auto">
            <a:xfrm>
              <a:off x="1324179" y="666184"/>
              <a:ext cx="673131" cy="122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spc="-300">
                  <a:solidFill>
                    <a:schemeClr val="accent1"/>
                  </a:solidFill>
                  <a:latin typeface="Arial" pitchFamily="34" charset="0"/>
                  <a:ea typeface="黑体" pitchFamily="49" charset="-122"/>
                </a:rPr>
                <a:t>目</a:t>
              </a:r>
              <a:endParaRPr lang="en-US" altLang="zh-CN" sz="2800" b="1" spc="-300">
                <a:solidFill>
                  <a:schemeClr val="accent1"/>
                </a:solidFill>
                <a:latin typeface="Arial" pitchFamily="34" charset="0"/>
                <a:ea typeface="黑体" pitchFamily="49" charset="-122"/>
              </a:endParaRPr>
            </a:p>
            <a:p>
              <a:pPr algn="ctr" eaLnBrk="1" hangingPunct="1"/>
              <a:r>
                <a:rPr lang="zh-CN" altLang="en-US" sz="2800" b="1" spc="-300">
                  <a:solidFill>
                    <a:schemeClr val="accent1"/>
                  </a:solidFill>
                  <a:latin typeface="Arial" pitchFamily="34" charset="0"/>
                  <a:ea typeface="黑体" pitchFamily="49" charset="-122"/>
                </a:rPr>
                <a:t>录</a:t>
              </a:r>
            </a:p>
          </p:txBody>
        </p:sp>
        <p:sp>
          <p:nvSpPr>
            <p:cNvPr id="31" name="MH_Others_12"/>
            <p:cNvSpPr/>
            <p:nvPr>
              <p:custDataLst>
                <p:tags r:id="rId22"/>
              </p:custDataLst>
            </p:nvPr>
          </p:nvSpPr>
          <p:spPr>
            <a:xfrm>
              <a:off x="1997309" y="1022726"/>
              <a:ext cx="2707475" cy="461665"/>
            </a:xfrm>
            <a:prstGeom prst="rect">
              <a:avLst/>
            </a:prstGeom>
          </p:spPr>
          <p:txBody>
            <a:bodyPr wrap="none" anchor="ctr" anchorCtr="0">
              <a:noAutofit/>
            </a:bodyPr>
            <a:lstStyle/>
            <a:p>
              <a:r>
                <a:rPr lang="en-US" altLang="zh-CN" sz="3200" spc="300" dirty="0">
                  <a:solidFill>
                    <a:schemeClr val="accent1"/>
                  </a:solidFill>
                  <a:latin typeface="Arial" pitchFamily="34" charset="0"/>
                  <a:ea typeface="黑体" pitchFamily="49" charset="-122"/>
                  <a:cs typeface="Times New Roman" pitchFamily="18" charset="0"/>
                </a:rPr>
                <a:t>ONTENTS</a:t>
              </a:r>
              <a:endParaRPr lang="zh-CN" altLang="en-US" sz="2400" spc="300" dirty="0">
                <a:solidFill>
                  <a:schemeClr val="accent1"/>
                </a:solidFill>
                <a:latin typeface="Arial" pitchFamily="34" charset="0"/>
                <a:ea typeface="黑体" pitchFamily="49" charset="-122"/>
              </a:endParaRPr>
            </a:p>
          </p:txBody>
        </p:sp>
      </p:grpSp>
      <p:grpSp>
        <p:nvGrpSpPr>
          <p:cNvPr id="34" name="组合 33"/>
          <p:cNvGrpSpPr/>
          <p:nvPr>
            <p:custDataLst>
              <p:tags r:id="rId4"/>
            </p:custDataLst>
          </p:nvPr>
        </p:nvGrpSpPr>
        <p:grpSpPr>
          <a:xfrm>
            <a:off x="1496855" y="3075052"/>
            <a:ext cx="5095970" cy="620663"/>
            <a:chOff x="1971447" y="2715307"/>
            <a:chExt cx="5096103" cy="600404"/>
          </a:xfrm>
        </p:grpSpPr>
        <p:sp>
          <p:nvSpPr>
            <p:cNvPr id="35" name="MH_Others_2"/>
            <p:cNvSpPr/>
            <p:nvPr>
              <p:custDataLst>
                <p:tags r:id="rId17"/>
              </p:custDataLst>
            </p:nvPr>
          </p:nvSpPr>
          <p:spPr>
            <a:xfrm>
              <a:off x="1971447" y="282104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rPr>
                <a:t>0</a:t>
              </a:r>
              <a:endParaRPr lang="zh-CN" altLang="en-US" sz="2400" b="1">
                <a:solidFill>
                  <a:srgbClr val="FFFFFF"/>
                </a:solidFill>
              </a:endParaRPr>
            </a:p>
          </p:txBody>
        </p:sp>
        <p:sp>
          <p:nvSpPr>
            <p:cNvPr id="40" name="MH_Number_1">
              <a:hlinkClick r:id="" action="ppaction://noaction"/>
            </p:cNvPr>
            <p:cNvSpPr/>
            <p:nvPr>
              <p:custDataLst>
                <p:tags r:id="rId18"/>
              </p:custDataLst>
            </p:nvPr>
          </p:nvSpPr>
          <p:spPr>
            <a:xfrm>
              <a:off x="2266722" y="282104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rPr>
                <a:t>2</a:t>
              </a:r>
              <a:endParaRPr lang="zh-CN" altLang="en-US" sz="2400" b="1">
                <a:solidFill>
                  <a:srgbClr val="FFFFFF"/>
                </a:solidFill>
              </a:endParaRPr>
            </a:p>
          </p:txBody>
        </p:sp>
        <p:sp>
          <p:nvSpPr>
            <p:cNvPr id="41" name="MH_Entry_1">
              <a:hlinkClick r:id="" action="ppaction://noaction"/>
            </p:cNvPr>
            <p:cNvSpPr txBox="1">
              <a:spLocks noChangeArrowheads="1"/>
            </p:cNvSpPr>
            <p:nvPr>
              <p:custDataLst>
                <p:tags r:id="rId19"/>
              </p:custDataLst>
            </p:nvPr>
          </p:nvSpPr>
          <p:spPr bwMode="auto">
            <a:xfrm>
              <a:off x="2655660" y="2715307"/>
              <a:ext cx="4411890" cy="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r>
                <a:rPr lang="zh-CN" altLang="en-US" sz="2000">
                  <a:sym typeface="+mn-ea"/>
                </a:rPr>
                <a:t>元上都</a:t>
              </a:r>
              <a:endParaRPr lang="zh-CN" altLang="en-US" sz="2000" dirty="0">
                <a:latin typeface="+mn-lt"/>
                <a:ea typeface="+mn-ea"/>
              </a:endParaRPr>
            </a:p>
          </p:txBody>
        </p:sp>
      </p:grpSp>
      <p:grpSp>
        <p:nvGrpSpPr>
          <p:cNvPr id="42" name="组合 41"/>
          <p:cNvGrpSpPr/>
          <p:nvPr>
            <p:custDataLst>
              <p:tags r:id="rId5"/>
            </p:custDataLst>
          </p:nvPr>
        </p:nvGrpSpPr>
        <p:grpSpPr>
          <a:xfrm>
            <a:off x="1496855" y="3998335"/>
            <a:ext cx="5095970" cy="620663"/>
            <a:chOff x="1971447" y="2715307"/>
            <a:chExt cx="5096103" cy="600404"/>
          </a:xfrm>
        </p:grpSpPr>
        <p:sp>
          <p:nvSpPr>
            <p:cNvPr id="43" name="MH_Others_2"/>
            <p:cNvSpPr/>
            <p:nvPr>
              <p:custDataLst>
                <p:tags r:id="rId14"/>
              </p:custDataLst>
            </p:nvPr>
          </p:nvSpPr>
          <p:spPr>
            <a:xfrm>
              <a:off x="1971447" y="282104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rPr>
                <a:t>0</a:t>
              </a:r>
              <a:endParaRPr lang="zh-CN" altLang="en-US" sz="2400" b="1">
                <a:solidFill>
                  <a:srgbClr val="FFFFFF"/>
                </a:solidFill>
              </a:endParaRPr>
            </a:p>
          </p:txBody>
        </p:sp>
        <p:sp>
          <p:nvSpPr>
            <p:cNvPr id="44" name="MH_Number_1">
              <a:hlinkClick r:id="" action="ppaction://noaction"/>
            </p:cNvPr>
            <p:cNvSpPr/>
            <p:nvPr>
              <p:custDataLst>
                <p:tags r:id="rId15"/>
              </p:custDataLst>
            </p:nvPr>
          </p:nvSpPr>
          <p:spPr>
            <a:xfrm>
              <a:off x="2266722" y="282104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rPr>
                <a:t>3</a:t>
              </a:r>
              <a:endParaRPr lang="zh-CN" altLang="en-US" sz="2400" b="1">
                <a:solidFill>
                  <a:srgbClr val="FFFFFF"/>
                </a:solidFill>
              </a:endParaRPr>
            </a:p>
          </p:txBody>
        </p:sp>
        <p:sp>
          <p:nvSpPr>
            <p:cNvPr id="45" name="MH_Entry_1">
              <a:hlinkClick r:id="" action="ppaction://noaction"/>
            </p:cNvPr>
            <p:cNvSpPr txBox="1">
              <a:spLocks noChangeArrowheads="1"/>
            </p:cNvSpPr>
            <p:nvPr>
              <p:custDataLst>
                <p:tags r:id="rId16"/>
              </p:custDataLst>
            </p:nvPr>
          </p:nvSpPr>
          <p:spPr bwMode="auto">
            <a:xfrm>
              <a:off x="2655660" y="2715307"/>
              <a:ext cx="4411890" cy="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r>
                <a:rPr lang="zh-CN" altLang="en-US" sz="2000">
                  <a:sym typeface="+mn-ea"/>
                </a:rPr>
                <a:t>元中都</a:t>
              </a:r>
              <a:endParaRPr lang="zh-CN" altLang="en-US" sz="2000" dirty="0">
                <a:latin typeface="+mn-lt"/>
                <a:ea typeface="+mn-ea"/>
              </a:endParaRPr>
            </a:p>
          </p:txBody>
        </p:sp>
      </p:grpSp>
      <p:grpSp>
        <p:nvGrpSpPr>
          <p:cNvPr id="2" name="组合 1"/>
          <p:cNvGrpSpPr/>
          <p:nvPr>
            <p:custDataLst>
              <p:tags r:id="rId6"/>
            </p:custDataLst>
          </p:nvPr>
        </p:nvGrpSpPr>
        <p:grpSpPr>
          <a:xfrm>
            <a:off x="1496852" y="4850101"/>
            <a:ext cx="5095970" cy="620663"/>
            <a:chOff x="1971447" y="2715307"/>
            <a:chExt cx="5096103" cy="600404"/>
          </a:xfrm>
        </p:grpSpPr>
        <p:sp>
          <p:nvSpPr>
            <p:cNvPr id="3" name="MH_Others_2"/>
            <p:cNvSpPr/>
            <p:nvPr>
              <p:custDataLst>
                <p:tags r:id="rId11"/>
              </p:custDataLst>
            </p:nvPr>
          </p:nvSpPr>
          <p:spPr>
            <a:xfrm>
              <a:off x="1971447" y="282104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rPr>
                <a:t>0</a:t>
              </a:r>
              <a:endParaRPr lang="zh-CN" altLang="en-US" sz="2400" b="1">
                <a:solidFill>
                  <a:srgbClr val="FFFFFF"/>
                </a:solidFill>
              </a:endParaRPr>
            </a:p>
          </p:txBody>
        </p:sp>
        <p:sp>
          <p:nvSpPr>
            <p:cNvPr id="6" name="MH_Number_1">
              <a:hlinkClick r:id="" action="ppaction://noaction"/>
            </p:cNvPr>
            <p:cNvSpPr/>
            <p:nvPr>
              <p:custDataLst>
                <p:tags r:id="rId12"/>
              </p:custDataLst>
            </p:nvPr>
          </p:nvSpPr>
          <p:spPr>
            <a:xfrm>
              <a:off x="2266722" y="282104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rPr>
                <a:t>4</a:t>
              </a:r>
              <a:endParaRPr lang="zh-CN" altLang="en-US" sz="2400" b="1">
                <a:solidFill>
                  <a:srgbClr val="FFFFFF"/>
                </a:solidFill>
              </a:endParaRPr>
            </a:p>
          </p:txBody>
        </p:sp>
        <p:sp>
          <p:nvSpPr>
            <p:cNvPr id="7" name="MH_Entry_1">
              <a:hlinkClick r:id="" action="ppaction://noaction"/>
            </p:cNvPr>
            <p:cNvSpPr txBox="1">
              <a:spLocks noChangeArrowheads="1"/>
            </p:cNvSpPr>
            <p:nvPr>
              <p:custDataLst>
                <p:tags r:id="rId13"/>
              </p:custDataLst>
            </p:nvPr>
          </p:nvSpPr>
          <p:spPr bwMode="auto">
            <a:xfrm>
              <a:off x="2655660" y="2715307"/>
              <a:ext cx="4411890" cy="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r>
                <a:rPr lang="zh-CN" altLang="en-US" sz="2000">
                  <a:sym typeface="+mn-ea"/>
                </a:rPr>
                <a:t>元大都</a:t>
              </a:r>
              <a:endParaRPr lang="zh-CN" altLang="en-US" sz="2000" dirty="0">
                <a:latin typeface="+mn-lt"/>
                <a:ea typeface="+mn-ea"/>
              </a:endParaRPr>
            </a:p>
          </p:txBody>
        </p:sp>
      </p:grpSp>
      <p:grpSp>
        <p:nvGrpSpPr>
          <p:cNvPr id="8" name="组合 7"/>
          <p:cNvGrpSpPr/>
          <p:nvPr>
            <p:custDataLst>
              <p:tags r:id="rId7"/>
            </p:custDataLst>
          </p:nvPr>
        </p:nvGrpSpPr>
        <p:grpSpPr>
          <a:xfrm>
            <a:off x="1496849" y="5752271"/>
            <a:ext cx="5095970" cy="620663"/>
            <a:chOff x="1971447" y="2715307"/>
            <a:chExt cx="5096103" cy="600404"/>
          </a:xfrm>
        </p:grpSpPr>
        <p:sp>
          <p:nvSpPr>
            <p:cNvPr id="10" name="MH_Others_2"/>
            <p:cNvSpPr/>
            <p:nvPr>
              <p:custDataLst>
                <p:tags r:id="rId8"/>
              </p:custDataLst>
            </p:nvPr>
          </p:nvSpPr>
          <p:spPr>
            <a:xfrm>
              <a:off x="1971447" y="282104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rPr>
                <a:t>0</a:t>
              </a:r>
              <a:endParaRPr lang="zh-CN" altLang="en-US" sz="2400" b="1">
                <a:solidFill>
                  <a:srgbClr val="FFFFFF"/>
                </a:solidFill>
              </a:endParaRPr>
            </a:p>
          </p:txBody>
        </p:sp>
        <p:sp>
          <p:nvSpPr>
            <p:cNvPr id="11" name="MH_Number_1">
              <a:hlinkClick r:id="" action="ppaction://noaction"/>
            </p:cNvPr>
            <p:cNvSpPr/>
            <p:nvPr>
              <p:custDataLst>
                <p:tags r:id="rId9"/>
              </p:custDataLst>
            </p:nvPr>
          </p:nvSpPr>
          <p:spPr>
            <a:xfrm>
              <a:off x="2266722" y="282104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rPr>
                <a:t>5</a:t>
              </a:r>
            </a:p>
          </p:txBody>
        </p:sp>
        <p:sp>
          <p:nvSpPr>
            <p:cNvPr id="12" name="MH_Entry_1">
              <a:hlinkClick r:id="" action="ppaction://noaction"/>
            </p:cNvPr>
            <p:cNvSpPr txBox="1">
              <a:spLocks noChangeArrowheads="1"/>
            </p:cNvSpPr>
            <p:nvPr>
              <p:custDataLst>
                <p:tags r:id="rId10"/>
              </p:custDataLst>
            </p:nvPr>
          </p:nvSpPr>
          <p:spPr bwMode="auto">
            <a:xfrm>
              <a:off x="2655660" y="2715307"/>
              <a:ext cx="4411890" cy="6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0" rIns="0" bIns="0" anchor="ct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r>
                <a:rPr lang="zh-CN" altLang="en-US" sz="2000">
                  <a:sym typeface="+mn-ea"/>
                </a:rPr>
                <a:t>小结</a:t>
              </a:r>
              <a:endParaRPr lang="zh-CN" altLang="en-US" sz="2000" dirty="0">
                <a:latin typeface="+mn-lt"/>
                <a:ea typeface="+mn-ea"/>
              </a:endParaRPr>
            </a:p>
          </p:txBody>
        </p:sp>
      </p:gr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285" y="1716405"/>
            <a:ext cx="8573770" cy="4038600"/>
          </a:xfrm>
          <a:prstGeom prst="rect">
            <a:avLst/>
          </a:prstGeom>
          <a:noFill/>
        </p:spPr>
        <p:txBody>
          <a:bodyPr wrap="square" rtlCol="0">
            <a:spAutoFit/>
          </a:bodyPr>
          <a:lstStyle/>
          <a:p>
            <a:pPr>
              <a:lnSpc>
                <a:spcPct val="120000"/>
              </a:lnSpc>
            </a:pPr>
            <a:r>
              <a:rPr lang="en-US" altLang="zh-CN" dirty="0"/>
              <a:t>       </a:t>
            </a:r>
            <a:r>
              <a:rPr lang="zh-CN" altLang="zh-CN" dirty="0"/>
              <a:t>据史料记载：大德十一年六月二日</a:t>
            </a:r>
            <a:r>
              <a:rPr lang="en-US" altLang="zh-CN" dirty="0"/>
              <a:t>(1307</a:t>
            </a:r>
            <a:r>
              <a:rPr lang="zh-CN" altLang="zh-CN" dirty="0"/>
              <a:t>年</a:t>
            </a:r>
            <a:r>
              <a:rPr lang="en-US" altLang="zh-CN" dirty="0"/>
              <a:t>7</a:t>
            </a:r>
            <a:r>
              <a:rPr lang="zh-CN" altLang="zh-CN" dirty="0"/>
              <a:t>月</a:t>
            </a:r>
            <a:r>
              <a:rPr lang="en-US" altLang="zh-CN" dirty="0"/>
              <a:t>1</a:t>
            </a:r>
            <a:r>
              <a:rPr lang="zh-CN" altLang="zh-CN" dirty="0"/>
              <a:t>日</a:t>
            </a:r>
            <a:r>
              <a:rPr lang="en-US" altLang="zh-CN" dirty="0"/>
              <a:t>)</a:t>
            </a:r>
            <a:r>
              <a:rPr lang="zh-CN" altLang="zh-CN" dirty="0"/>
              <a:t>，武宗在隆兴路</a:t>
            </a:r>
            <a:r>
              <a:rPr lang="en-US" altLang="zh-CN" dirty="0"/>
              <a:t>(</a:t>
            </a:r>
            <a:r>
              <a:rPr lang="zh-CN" altLang="zh-CN" dirty="0"/>
              <a:t>元时期称为抚州</a:t>
            </a:r>
            <a:r>
              <a:rPr lang="zh-CN" altLang="zh-CN" dirty="0" smtClean="0"/>
              <a:t>，今</a:t>
            </a:r>
            <a:r>
              <a:rPr lang="zh-CN" altLang="zh-CN" dirty="0"/>
              <a:t>河北省张北县</a:t>
            </a:r>
            <a:r>
              <a:rPr lang="en-US" altLang="zh-CN" dirty="0"/>
              <a:t>)</a:t>
            </a:r>
            <a:r>
              <a:rPr lang="zh-CN" altLang="zh-CN" dirty="0"/>
              <a:t>的旺兀察都建立行宫，“立宫网为中都”。次年七月，“旺兀察</a:t>
            </a:r>
            <a:r>
              <a:rPr lang="zh-CN" altLang="zh-CN" dirty="0" smtClean="0"/>
              <a:t>都行宫</a:t>
            </a:r>
            <a:r>
              <a:rPr lang="zh-CN" altLang="zh-CN" dirty="0"/>
              <a:t>成，立中都留守司兼开宁路都总管府”，元朝的都城由此变成了三个。</a:t>
            </a:r>
            <a:r>
              <a:rPr lang="zh-CN" altLang="zh-CN" dirty="0" smtClean="0"/>
              <a:t>武宗在位期间</a:t>
            </a:r>
            <a:r>
              <a:rPr lang="zh-CN" altLang="zh-CN" dirty="0"/>
              <a:t>，为建设中都耗费了大量的人力和物力。至大四年正月，武宗病死，其弟</a:t>
            </a:r>
            <a:r>
              <a:rPr lang="zh-CN" altLang="zh-CN" dirty="0" smtClean="0"/>
              <a:t>仁宗执</a:t>
            </a:r>
            <a:r>
              <a:rPr lang="zh-CN" altLang="zh-CN" dirty="0"/>
              <a:t>政，很快下令停止建造中都。三月，爱育黎拔力八达即位</a:t>
            </a:r>
            <a:r>
              <a:rPr lang="en-US" altLang="zh-CN" dirty="0"/>
              <a:t>(</a:t>
            </a:r>
            <a:r>
              <a:rPr lang="zh-CN" altLang="zh-CN" dirty="0"/>
              <a:t>仁宗</a:t>
            </a:r>
            <a:r>
              <a:rPr lang="en-US" altLang="zh-CN" dirty="0"/>
              <a:t>)</a:t>
            </a:r>
            <a:r>
              <a:rPr lang="zh-CN" altLang="zh-CN" dirty="0"/>
              <a:t>；四月</a:t>
            </a:r>
            <a:r>
              <a:rPr lang="zh-CN" altLang="zh-CN" dirty="0" smtClean="0"/>
              <a:t>二十二日</a:t>
            </a:r>
            <a:r>
              <a:rPr lang="en-US" altLang="zh-CN" dirty="0"/>
              <a:t>(1311</a:t>
            </a:r>
            <a:r>
              <a:rPr lang="zh-CN" altLang="zh-CN" dirty="0"/>
              <a:t>年</a:t>
            </a:r>
            <a:r>
              <a:rPr lang="en-US" altLang="zh-CN" dirty="0"/>
              <a:t>5</a:t>
            </a:r>
            <a:r>
              <a:rPr lang="zh-CN" altLang="zh-CN" dirty="0"/>
              <a:t>月</a:t>
            </a:r>
            <a:r>
              <a:rPr lang="en-US" altLang="zh-CN" dirty="0"/>
              <a:t>10</a:t>
            </a:r>
            <a:r>
              <a:rPr lang="zh-CN" altLang="zh-CN" dirty="0"/>
              <a:t>日</a:t>
            </a:r>
            <a:r>
              <a:rPr lang="en-US" altLang="zh-CN" dirty="0"/>
              <a:t>)</a:t>
            </a:r>
            <a:r>
              <a:rPr lang="zh-CN" altLang="zh-CN" dirty="0"/>
              <a:t>，“罢中都留守司，复置隆兴路总管府，凡创置司存悉罢之”</a:t>
            </a:r>
            <a:r>
              <a:rPr lang="zh-CN" altLang="zh-CN" dirty="0" smtClean="0"/>
              <a:t>。中都的</a:t>
            </a:r>
            <a:r>
              <a:rPr lang="zh-CN" altLang="zh-CN" dirty="0"/>
              <a:t>建制，实际上只有两年零十个月</a:t>
            </a:r>
            <a:r>
              <a:rPr lang="zh-CN" altLang="zh-CN" dirty="0" smtClean="0"/>
              <a:t>。</a:t>
            </a:r>
            <a:endParaRPr lang="en-US" altLang="zh-CN" dirty="0" smtClean="0"/>
          </a:p>
          <a:p>
            <a:pPr>
              <a:lnSpc>
                <a:spcPct val="120000"/>
              </a:lnSpc>
            </a:pPr>
            <a:endParaRPr lang="en-US" altLang="zh-CN" dirty="0"/>
          </a:p>
          <a:p>
            <a:pPr>
              <a:lnSpc>
                <a:spcPct val="120000"/>
              </a:lnSpc>
            </a:pPr>
            <a:r>
              <a:rPr lang="zh-CN" altLang="zh-CN" dirty="0" smtClean="0"/>
              <a:t>       对于元中</a:t>
            </a:r>
            <a:r>
              <a:rPr lang="zh-CN" altLang="zh-CN" dirty="0"/>
              <a:t>都的研究目前只是见零散的相关文章，论著还未有。如郑绍宗著《</a:t>
            </a:r>
            <a:r>
              <a:rPr lang="zh-CN" altLang="zh-CN" dirty="0" smtClean="0"/>
              <a:t>考古学上所见元中</a:t>
            </a:r>
            <a:r>
              <a:rPr lang="zh-CN" altLang="zh-CN" dirty="0"/>
              <a:t>都》、叶新民等著《元代的兴和路与中都》、陈应祺著《略谈元中都</a:t>
            </a:r>
            <a:r>
              <a:rPr lang="zh-CN" altLang="zh-CN" dirty="0" smtClean="0"/>
              <a:t>皇城建筑遗</a:t>
            </a:r>
            <a:r>
              <a:rPr lang="zh-CN" altLang="zh-CN" dirty="0"/>
              <a:t>址平面布局》等文章。</a:t>
            </a:r>
          </a:p>
          <a:p>
            <a:pPr>
              <a:lnSpc>
                <a:spcPct val="120000"/>
              </a:lnSpc>
            </a:pPr>
            <a:endParaRPr kumimoji="1" lang="zh-CN" altLang="en-US" dirty="0"/>
          </a:p>
        </p:txBody>
      </p:sp>
      <p:sp>
        <p:nvSpPr>
          <p:cNvPr id="8" name="文本框 7"/>
          <p:cNvSpPr txBox="1"/>
          <p:nvPr/>
        </p:nvSpPr>
        <p:spPr>
          <a:xfrm>
            <a:off x="417195" y="462915"/>
            <a:ext cx="7792085" cy="922655"/>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b="1" dirty="0">
                <a:solidFill>
                  <a:schemeClr val="accent1"/>
                </a:solidFill>
                <a:sym typeface="+mn-ea"/>
              </a:rPr>
              <a:t>1.</a:t>
            </a:r>
            <a:r>
              <a:rPr lang="zh-CN" altLang="zh-CN" b="1" dirty="0">
                <a:solidFill>
                  <a:schemeClr val="accent1"/>
                </a:solidFill>
                <a:sym typeface="+mn-ea"/>
              </a:rPr>
              <a:t>元中</a:t>
            </a:r>
            <a:r>
              <a:rPr lang="zh-CN" altLang="zh-CN" b="1" dirty="0" smtClean="0">
                <a:solidFill>
                  <a:schemeClr val="accent1"/>
                </a:solidFill>
                <a:sym typeface="+mn-ea"/>
              </a:rPr>
              <a:t>都的选址与兴废</a:t>
            </a:r>
            <a:endParaRPr lang="zh-CN" altLang="zh-CN"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7830" y="1651635"/>
            <a:ext cx="8420735" cy="5025390"/>
          </a:xfrm>
          <a:prstGeom prst="rect">
            <a:avLst/>
          </a:prstGeom>
          <a:noFill/>
        </p:spPr>
        <p:txBody>
          <a:bodyPr wrap="square" rtlCol="0">
            <a:spAutoFit/>
          </a:bodyPr>
          <a:lstStyle/>
          <a:p>
            <a:pPr>
              <a:lnSpc>
                <a:spcPct val="120000"/>
              </a:lnSpc>
            </a:pPr>
            <a:r>
              <a:rPr lang="en-US" altLang="zh-CN" dirty="0" smtClean="0"/>
              <a:t>       </a:t>
            </a:r>
            <a:r>
              <a:rPr lang="zh-CN" altLang="zh-CN" dirty="0" smtClean="0"/>
              <a:t>张北县</a:t>
            </a:r>
            <a:r>
              <a:rPr lang="zh-CN" altLang="zh-CN" dirty="0"/>
              <a:t>白城子</a:t>
            </a:r>
            <a:r>
              <a:rPr lang="en-US" altLang="zh-CN" dirty="0"/>
              <a:t>(</a:t>
            </a:r>
            <a:r>
              <a:rPr lang="zh-CN" altLang="zh-CN" dirty="0"/>
              <a:t>当地人对中都遗址的称谓</a:t>
            </a:r>
            <a:r>
              <a:rPr lang="en-US" altLang="zh-CN" dirty="0"/>
              <a:t>)</a:t>
            </a:r>
            <a:r>
              <a:rPr lang="zh-CN" altLang="zh-CN" dirty="0"/>
              <a:t>古城遗址，以前</a:t>
            </a:r>
            <a:r>
              <a:rPr lang="zh-CN" altLang="zh-CN" dirty="0" smtClean="0"/>
              <a:t>一直被认为是辽金时代的古城遗</a:t>
            </a:r>
            <a:r>
              <a:rPr lang="zh-CN" altLang="zh-CN" dirty="0"/>
              <a:t>址，自从张北县成立文物管理所以来，对这座古城遗址进行全面管理，并</a:t>
            </a:r>
            <a:r>
              <a:rPr lang="zh-CN" altLang="zh-CN" dirty="0" smtClean="0"/>
              <a:t>收集有关</a:t>
            </a:r>
            <a:r>
              <a:rPr lang="zh-CN" altLang="zh-CN" dirty="0"/>
              <a:t>的出土文物。通过对出土文物和内蒙古正蓝旗元上都出土文物对比，</a:t>
            </a:r>
            <a:r>
              <a:rPr lang="zh-CN" altLang="zh-CN" dirty="0" smtClean="0"/>
              <a:t>同时参照有关历史文献记载</a:t>
            </a:r>
            <a:r>
              <a:rPr lang="zh-CN" altLang="zh-CN" dirty="0"/>
              <a:t>，目前确认，这是元武宗海山在元时期隆兴路的旺兀察都</a:t>
            </a:r>
            <a:r>
              <a:rPr lang="en-US" altLang="zh-CN" dirty="0"/>
              <a:t>(</a:t>
            </a:r>
            <a:r>
              <a:rPr lang="zh-CN" altLang="zh-CN" dirty="0"/>
              <a:t>今</a:t>
            </a:r>
            <a:r>
              <a:rPr lang="zh-CN" altLang="zh-CN" dirty="0" smtClean="0"/>
              <a:t>河北省张北县</a:t>
            </a:r>
            <a:r>
              <a:rPr lang="en-US" altLang="zh-CN" dirty="0"/>
              <a:t>)</a:t>
            </a:r>
            <a:r>
              <a:rPr lang="zh-CN" altLang="zh-CN" dirty="0"/>
              <a:t>建立的元中都皇城遗址</a:t>
            </a:r>
            <a:r>
              <a:rPr lang="zh-CN" altLang="zh-CN" dirty="0" smtClean="0"/>
              <a:t>。</a:t>
            </a:r>
            <a:endParaRPr lang="en-US" altLang="zh-CN" dirty="0" smtClean="0"/>
          </a:p>
          <a:p>
            <a:pPr>
              <a:lnSpc>
                <a:spcPct val="120000"/>
              </a:lnSpc>
            </a:pPr>
            <a:endParaRPr lang="zh-CN" altLang="zh-CN" dirty="0"/>
          </a:p>
          <a:p>
            <a:pPr>
              <a:lnSpc>
                <a:spcPct val="120000"/>
              </a:lnSpc>
            </a:pPr>
            <a:r>
              <a:rPr lang="zh-CN" altLang="zh-CN" dirty="0" smtClean="0"/>
              <a:t>     元中都遗</a:t>
            </a:r>
            <a:r>
              <a:rPr lang="zh-CN" altLang="zh-CN" dirty="0"/>
              <a:t>址的考古发掘，探明了建筑形制，发掘了宫城的中心大殿及周边建筑、</a:t>
            </a:r>
            <a:r>
              <a:rPr lang="zh-CN" altLang="zh-CN" dirty="0" smtClean="0"/>
              <a:t>南门</a:t>
            </a:r>
            <a:r>
              <a:rPr lang="zh-CN" altLang="zh-CN" dirty="0"/>
              <a:t>、西南角楼，出土了大批珍稀的建筑基址与构件，获得了宝贵的历史资料，</a:t>
            </a:r>
            <a:r>
              <a:rPr lang="zh-CN" altLang="zh-CN" dirty="0" smtClean="0"/>
              <a:t>为历史</a:t>
            </a:r>
            <a:r>
              <a:rPr lang="zh-CN" altLang="zh-CN" dirty="0"/>
              <a:t>、社会、民族、古建筑等多学科提供了研究资料及我国历代都城建设的最高建</a:t>
            </a:r>
            <a:r>
              <a:rPr lang="zh-CN" altLang="zh-CN" dirty="0" smtClean="0"/>
              <a:t>筑群实例</a:t>
            </a:r>
            <a:r>
              <a:rPr lang="zh-CN" altLang="zh-CN" dirty="0"/>
              <a:t>。高空热气球拍摄，更进一步深入认识了都城建筑形制，准确地辩析了建</a:t>
            </a:r>
            <a:r>
              <a:rPr lang="zh-CN" altLang="zh-CN" dirty="0" smtClean="0"/>
              <a:t>筑遗迹</a:t>
            </a:r>
            <a:r>
              <a:rPr lang="zh-CN" altLang="zh-CN" dirty="0"/>
              <a:t>，鸟瞰了遗址整体风貌。根据</a:t>
            </a:r>
            <a:r>
              <a:rPr lang="en-US" altLang="zh-CN" dirty="0"/>
              <a:t>1957</a:t>
            </a:r>
            <a:r>
              <a:rPr lang="zh-CN" altLang="zh-CN" dirty="0"/>
              <a:t>年文物普查和陈应棋先生</a:t>
            </a:r>
            <a:r>
              <a:rPr lang="en-US" altLang="zh-CN" dirty="0"/>
              <a:t>1997</a:t>
            </a:r>
            <a:r>
              <a:rPr lang="zh-CN" altLang="zh-CN" dirty="0"/>
              <a:t>年</a:t>
            </a:r>
            <a:r>
              <a:rPr lang="en-US" altLang="zh-CN" dirty="0"/>
              <a:t>7</a:t>
            </a:r>
            <a:r>
              <a:rPr lang="zh-CN" altLang="zh-CN" dirty="0"/>
              <a:t>月实测</a:t>
            </a:r>
            <a:r>
              <a:rPr lang="zh-CN" altLang="zh-CN" dirty="0" smtClean="0"/>
              <a:t>的中都平面图和勘测报告证实</a:t>
            </a:r>
            <a:r>
              <a:rPr lang="zh-CN" altLang="zh-CN" dirty="0"/>
              <a:t>，中都城遗址由宫城、皇城、外城址三部分组成，</a:t>
            </a:r>
            <a:r>
              <a:rPr lang="zh-CN" altLang="zh-CN" dirty="0" smtClean="0"/>
              <a:t>呈</a:t>
            </a:r>
            <a:endParaRPr lang="en-US" altLang="zh-CN" dirty="0" smtClean="0"/>
          </a:p>
          <a:p>
            <a:pPr>
              <a:lnSpc>
                <a:spcPct val="120000"/>
              </a:lnSpc>
            </a:pPr>
            <a:r>
              <a:rPr lang="zh-CN" altLang="zh-CN" dirty="0" smtClean="0"/>
              <a:t>“</a:t>
            </a:r>
            <a:r>
              <a:rPr lang="zh-CN" altLang="zh-CN" dirty="0"/>
              <a:t>回”字形相套。外城、皇城、宫城内均有建筑遗址，其中宫城建筑遗址布局较清晰。</a:t>
            </a:r>
          </a:p>
          <a:p>
            <a:pPr>
              <a:lnSpc>
                <a:spcPct val="120000"/>
              </a:lnSpc>
            </a:pPr>
            <a:endParaRPr kumimoji="1" lang="zh-CN" altLang="en-US" dirty="0"/>
          </a:p>
        </p:txBody>
      </p:sp>
      <p:sp>
        <p:nvSpPr>
          <p:cNvPr id="8" name="文本框 7"/>
          <p:cNvSpPr txBox="1"/>
          <p:nvPr/>
        </p:nvSpPr>
        <p:spPr>
          <a:xfrm>
            <a:off x="417195" y="462915"/>
            <a:ext cx="7792085" cy="96266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sz="2000" b="1" dirty="0">
                <a:solidFill>
                  <a:schemeClr val="accent1"/>
                </a:solidFill>
                <a:sym typeface="+mn-ea"/>
              </a:rPr>
              <a:t>2.</a:t>
            </a:r>
            <a:r>
              <a:rPr lang="zh-CN" altLang="zh-CN" sz="2000" b="1" dirty="0">
                <a:solidFill>
                  <a:schemeClr val="accent1"/>
                </a:solidFill>
                <a:sym typeface="+mn-ea"/>
              </a:rPr>
              <a:t>元中</a:t>
            </a:r>
            <a:r>
              <a:rPr lang="zh-CN" altLang="zh-CN" sz="2000" b="1" dirty="0" smtClean="0">
                <a:solidFill>
                  <a:schemeClr val="accent1"/>
                </a:solidFill>
                <a:sym typeface="+mn-ea"/>
              </a:rPr>
              <a:t>都的遗存现状</a:t>
            </a:r>
            <a:endParaRPr lang="zh-CN" altLang="zh-CN" sz="20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570" y="1621790"/>
            <a:ext cx="8465185" cy="4696460"/>
          </a:xfrm>
          <a:prstGeom prst="rect">
            <a:avLst/>
          </a:prstGeom>
          <a:noFill/>
        </p:spPr>
        <p:txBody>
          <a:bodyPr wrap="square" rtlCol="0">
            <a:spAutoFit/>
          </a:bodyPr>
          <a:lstStyle/>
          <a:p>
            <a:pPr>
              <a:lnSpc>
                <a:spcPct val="120000"/>
              </a:lnSpc>
            </a:pPr>
            <a:r>
              <a:rPr lang="en-US" altLang="zh-CN" b="1" dirty="0"/>
              <a:t>(1)</a:t>
            </a:r>
            <a:r>
              <a:rPr lang="zh-CN" altLang="zh-CN" b="1" dirty="0"/>
              <a:t>宫城遗址现状</a:t>
            </a:r>
            <a:endParaRPr lang="zh-CN" altLang="zh-CN" dirty="0"/>
          </a:p>
          <a:p>
            <a:pPr>
              <a:lnSpc>
                <a:spcPct val="120000"/>
              </a:lnSpc>
            </a:pPr>
            <a:endParaRPr lang="en-US" altLang="zh-CN" dirty="0" smtClean="0"/>
          </a:p>
          <a:p>
            <a:pPr>
              <a:lnSpc>
                <a:spcPct val="120000"/>
              </a:lnSpc>
            </a:pPr>
            <a:r>
              <a:rPr lang="zh-CN" altLang="zh-CN" dirty="0" smtClean="0"/>
              <a:t>        宫城则尚显规模</a:t>
            </a:r>
            <a:r>
              <a:rPr lang="zh-CN" altLang="zh-CN" dirty="0"/>
              <a:t>，平面呈长形，南北城垣长约</a:t>
            </a:r>
            <a:r>
              <a:rPr lang="en-US" altLang="zh-CN" dirty="0"/>
              <a:t>610</a:t>
            </a:r>
            <a:r>
              <a:rPr lang="zh-CN" altLang="zh-CN" dirty="0"/>
              <a:t>米，东西城垣长约</a:t>
            </a:r>
            <a:r>
              <a:rPr lang="en-US" altLang="zh-CN" dirty="0"/>
              <a:t>555</a:t>
            </a:r>
            <a:r>
              <a:rPr lang="zh-CN" altLang="zh-CN" dirty="0"/>
              <a:t>米，现存</a:t>
            </a:r>
            <a:r>
              <a:rPr lang="zh-CN" altLang="zh-CN" dirty="0" smtClean="0"/>
              <a:t>城垣</a:t>
            </a:r>
            <a:r>
              <a:rPr lang="zh-CN" altLang="zh-CN" dirty="0"/>
              <a:t>基高出地面约</a:t>
            </a:r>
            <a:r>
              <a:rPr lang="en-US" altLang="zh-CN" dirty="0"/>
              <a:t>5</a:t>
            </a:r>
            <a:r>
              <a:rPr lang="zh-CN" altLang="zh-CN" dirty="0"/>
              <a:t>米</a:t>
            </a:r>
            <a:r>
              <a:rPr lang="en-US" altLang="zh-CN" dirty="0"/>
              <a:t>(</a:t>
            </a:r>
            <a:r>
              <a:rPr lang="zh-CN" altLang="zh-CN" dirty="0"/>
              <a:t>不包括垣基上的现代板筑墙</a:t>
            </a:r>
            <a:r>
              <a:rPr lang="en-US" altLang="zh-CN" dirty="0"/>
              <a:t>)</a:t>
            </a:r>
            <a:r>
              <a:rPr lang="zh-CN" altLang="zh-CN" dirty="0"/>
              <a:t>。垣基最宽约</a:t>
            </a:r>
            <a:r>
              <a:rPr lang="en-US" altLang="zh-CN" dirty="0"/>
              <a:t>15</a:t>
            </a:r>
            <a:r>
              <a:rPr lang="zh-CN" altLang="zh-CN" dirty="0"/>
              <a:t>米，垣基夯筑明显</a:t>
            </a:r>
            <a:r>
              <a:rPr lang="zh-CN" altLang="zh-CN" dirty="0" smtClean="0"/>
              <a:t>，夯层</a:t>
            </a:r>
            <a:r>
              <a:rPr lang="zh-CN" altLang="zh-CN" dirty="0"/>
              <a:t>厚</a:t>
            </a:r>
            <a:r>
              <a:rPr lang="en-US" altLang="zh-CN" dirty="0"/>
              <a:t>8</a:t>
            </a:r>
            <a:r>
              <a:rPr lang="zh-CN" altLang="zh-CN" dirty="0"/>
              <a:t>—</a:t>
            </a:r>
            <a:r>
              <a:rPr lang="en-US" altLang="zh-CN" dirty="0"/>
              <a:t>12</a:t>
            </a:r>
            <a:r>
              <a:rPr lang="zh-CN" altLang="zh-CN" dirty="0"/>
              <a:t>厘米。城垣四角原建有角楼，现角楼夯筑台基尚存，残高</a:t>
            </a:r>
            <a:r>
              <a:rPr lang="en-US" altLang="zh-CN" dirty="0"/>
              <a:t>3</a:t>
            </a:r>
            <a:r>
              <a:rPr lang="zh-CN" altLang="zh-CN" dirty="0"/>
              <a:t>米、长</a:t>
            </a:r>
            <a:r>
              <a:rPr lang="en-US" altLang="zh-CN" dirty="0"/>
              <a:t>7</a:t>
            </a:r>
            <a:r>
              <a:rPr lang="zh-CN" altLang="zh-CN" dirty="0"/>
              <a:t>米</a:t>
            </a:r>
            <a:r>
              <a:rPr lang="zh-CN" altLang="zh-CN" dirty="0" smtClean="0"/>
              <a:t>、宽</a:t>
            </a:r>
            <a:r>
              <a:rPr lang="en-US" altLang="zh-CN" dirty="0"/>
              <a:t>6</a:t>
            </a:r>
            <a:r>
              <a:rPr lang="zh-CN" altLang="zh-CN" dirty="0"/>
              <a:t>米。宫城设东、南、西、北四门阙，宽约</a:t>
            </a:r>
            <a:r>
              <a:rPr lang="en-US" altLang="zh-CN" dirty="0"/>
              <a:t>10</a:t>
            </a:r>
            <a:r>
              <a:rPr lang="zh-CN" altLang="zh-CN" dirty="0"/>
              <a:t>米，四门阙都设在城垣的中间部位</a:t>
            </a:r>
            <a:r>
              <a:rPr lang="zh-CN" altLang="zh-CN" dirty="0" smtClean="0"/>
              <a:t>，而且都直向宫</a:t>
            </a:r>
            <a:r>
              <a:rPr lang="zh-CN" altLang="zh-CN" dirty="0"/>
              <a:t>城中心的土筑高台建筑。在东、西门阙的北部约</a:t>
            </a:r>
            <a:r>
              <a:rPr lang="en-US" altLang="zh-CN" dirty="0"/>
              <a:t>50</a:t>
            </a:r>
            <a:r>
              <a:rPr lang="zh-CN" altLang="zh-CN" dirty="0"/>
              <a:t>多米处，筑有砖</a:t>
            </a:r>
            <a:r>
              <a:rPr lang="zh-CN" altLang="zh-CN" dirty="0" smtClean="0"/>
              <a:t>石砌</a:t>
            </a:r>
            <a:r>
              <a:rPr lang="zh-CN" altLang="zh-CN" dirty="0"/>
              <a:t>筑的东西向水道，现残迹尚存。根据水道残迹的走向，很可能是横贯东西的</a:t>
            </a:r>
            <a:r>
              <a:rPr lang="zh-CN" altLang="zh-CN" dirty="0" smtClean="0"/>
              <a:t>主要水道</a:t>
            </a:r>
            <a:r>
              <a:rPr lang="zh-CN" altLang="zh-CN" dirty="0"/>
              <a:t>，它引大城外西部淖中水入城，作为城内的水源。在宫城内的水道，很可能</a:t>
            </a:r>
            <a:r>
              <a:rPr lang="zh-CN" altLang="zh-CN" dirty="0" smtClean="0"/>
              <a:t>修筑于</a:t>
            </a:r>
            <a:r>
              <a:rPr lang="zh-CN" altLang="zh-CN" dirty="0"/>
              <a:t>主要高台建筑及东西两侧大型建筑的北侧，以解决用水之便。</a:t>
            </a:r>
            <a:r>
              <a:rPr lang="zh-CN" altLang="zh-CN" dirty="0" smtClean="0"/>
              <a:t>根据南门阙之东侧尚存水道遗迹</a:t>
            </a:r>
            <a:r>
              <a:rPr lang="zh-CN" altLang="zh-CN" dirty="0"/>
              <a:t>分析，很可能在宫城内的地下建筑有水道的分布网。宫城内的建</a:t>
            </a:r>
            <a:r>
              <a:rPr lang="zh-CN" altLang="zh-CN" dirty="0" smtClean="0"/>
              <a:t>筑布局</a:t>
            </a:r>
            <a:r>
              <a:rPr lang="zh-CN" altLang="zh-CN" dirty="0"/>
              <a:t>，是以南北向中轴线、很可能在宫城内的地下修筑有水道的分布东西对称的</a:t>
            </a:r>
            <a:r>
              <a:rPr lang="zh-CN" altLang="zh-CN" dirty="0" smtClean="0"/>
              <a:t>布局来营造</a:t>
            </a:r>
            <a:r>
              <a:rPr lang="zh-CN" altLang="zh-CN" dirty="0"/>
              <a:t>建筑的。</a:t>
            </a:r>
          </a:p>
          <a:p>
            <a:pPr>
              <a:lnSpc>
                <a:spcPct val="120000"/>
              </a:lnSpc>
            </a:pPr>
            <a:endParaRPr kumimoji="1" lang="zh-CN" altLang="en-US" dirty="0"/>
          </a:p>
        </p:txBody>
      </p:sp>
      <p:sp>
        <p:nvSpPr>
          <p:cNvPr id="8" name="文本框 7"/>
          <p:cNvSpPr txBox="1"/>
          <p:nvPr/>
        </p:nvSpPr>
        <p:spPr>
          <a:xfrm>
            <a:off x="368935" y="439420"/>
            <a:ext cx="7792085" cy="96266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sz="2000" b="1" dirty="0">
                <a:solidFill>
                  <a:schemeClr val="accent1"/>
                </a:solidFill>
                <a:sym typeface="+mn-ea"/>
              </a:rPr>
              <a:t>2.</a:t>
            </a:r>
            <a:r>
              <a:rPr lang="zh-CN" altLang="zh-CN" sz="2000" b="1" dirty="0">
                <a:solidFill>
                  <a:schemeClr val="accent1"/>
                </a:solidFill>
                <a:sym typeface="+mn-ea"/>
              </a:rPr>
              <a:t>元中</a:t>
            </a:r>
            <a:r>
              <a:rPr lang="zh-CN" altLang="zh-CN" sz="2000" b="1" dirty="0" smtClean="0">
                <a:solidFill>
                  <a:schemeClr val="accent1"/>
                </a:solidFill>
                <a:sym typeface="+mn-ea"/>
              </a:rPr>
              <a:t>都的遗存现状</a:t>
            </a:r>
            <a:endParaRPr lang="zh-CN" altLang="zh-CN" sz="20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元中都宫城遗址分布.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588" y="0"/>
            <a:ext cx="5529146" cy="685800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6860" y="1402080"/>
            <a:ext cx="8653145" cy="5354320"/>
          </a:xfrm>
          <a:prstGeom prst="rect">
            <a:avLst/>
          </a:prstGeom>
          <a:noFill/>
        </p:spPr>
        <p:txBody>
          <a:bodyPr wrap="square" rtlCol="0">
            <a:spAutoFit/>
          </a:bodyPr>
          <a:lstStyle/>
          <a:p>
            <a:pPr>
              <a:lnSpc>
                <a:spcPct val="120000"/>
              </a:lnSpc>
            </a:pPr>
            <a:r>
              <a:rPr lang="zh-CN" altLang="zh-CN" dirty="0"/>
              <a:t>        中央以土筑高台建筑为主体</a:t>
            </a:r>
            <a:r>
              <a:rPr lang="en-US" altLang="zh-CN" dirty="0"/>
              <a:t>(E1)</a:t>
            </a:r>
            <a:r>
              <a:rPr lang="zh-CN" altLang="zh-CN" dirty="0"/>
              <a:t>，现存高台高于地表约</a:t>
            </a:r>
            <a:r>
              <a:rPr lang="en-US" altLang="zh-CN" dirty="0"/>
              <a:t>5</a:t>
            </a:r>
            <a:r>
              <a:rPr lang="zh-CN" altLang="zh-CN" dirty="0"/>
              <a:t>米，南北长约</a:t>
            </a:r>
            <a:r>
              <a:rPr lang="en-US" altLang="zh-CN" dirty="0"/>
              <a:t>98</a:t>
            </a:r>
            <a:r>
              <a:rPr lang="zh-CN" altLang="zh-CN" dirty="0"/>
              <a:t>米，宽约</a:t>
            </a:r>
            <a:r>
              <a:rPr lang="en-US" altLang="zh-CN" dirty="0" smtClean="0"/>
              <a:t>48</a:t>
            </a:r>
            <a:r>
              <a:rPr lang="zh-CN" altLang="zh-CN" dirty="0" smtClean="0"/>
              <a:t>米</a:t>
            </a:r>
            <a:r>
              <a:rPr lang="zh-CN" altLang="zh-CN" dirty="0"/>
              <a:t>，平面呈“土”字形。台面中部束腰形台面，东西两侧均为内凹的台阶，为</a:t>
            </a:r>
            <a:r>
              <a:rPr lang="zh-CN" altLang="zh-CN" dirty="0" smtClean="0"/>
              <a:t>上下高台的</a:t>
            </a:r>
            <a:r>
              <a:rPr lang="zh-CN" altLang="zh-CN" dirty="0"/>
              <a:t>出入口。整座高台原保存较为完整，但在张化公路改道时，公路穿越皇</a:t>
            </a:r>
            <a:r>
              <a:rPr lang="zh-CN" altLang="zh-CN" dirty="0" smtClean="0"/>
              <a:t>城西南侧</a:t>
            </a:r>
            <a:r>
              <a:rPr lang="zh-CN" altLang="zh-CN" dirty="0"/>
              <a:t>，使高台的西侧受到一些毁坏。这里曾出了不少储水的大瓮和石刻龙首兽等</a:t>
            </a:r>
            <a:r>
              <a:rPr lang="zh-CN" altLang="zh-CN" dirty="0" smtClean="0"/>
              <a:t>，</a:t>
            </a:r>
            <a:endParaRPr lang="en-US" altLang="zh-CN" dirty="0" smtClean="0"/>
          </a:p>
          <a:p>
            <a:pPr>
              <a:lnSpc>
                <a:spcPct val="120000"/>
              </a:lnSpc>
            </a:pPr>
            <a:r>
              <a:rPr lang="zh-CN" altLang="zh-CN" dirty="0" smtClean="0"/>
              <a:t>其</a:t>
            </a:r>
            <a:r>
              <a:rPr lang="zh-CN" altLang="zh-CN" dirty="0"/>
              <a:t>造型和元上都皇城内出土的角兽相似</a:t>
            </a:r>
            <a:r>
              <a:rPr lang="zh-CN" altLang="zh-CN" dirty="0" smtClean="0"/>
              <a:t>。</a:t>
            </a:r>
            <a:endParaRPr lang="en-US" altLang="zh-CN" dirty="0" smtClean="0"/>
          </a:p>
          <a:p>
            <a:pPr>
              <a:lnSpc>
                <a:spcPct val="120000"/>
              </a:lnSpc>
            </a:pPr>
            <a:endParaRPr lang="zh-CN" altLang="zh-CN" dirty="0"/>
          </a:p>
          <a:p>
            <a:pPr>
              <a:lnSpc>
                <a:spcPct val="120000"/>
              </a:lnSpc>
            </a:pPr>
            <a:r>
              <a:rPr lang="zh-CN" altLang="zh-CN" dirty="0" smtClean="0"/>
              <a:t>       高台的东西及</a:t>
            </a:r>
            <a:r>
              <a:rPr lang="zh-CN" altLang="zh-CN" dirty="0"/>
              <a:t>南北两侧的建筑基本上对称，在高台北部的东西两侧各有两组东</a:t>
            </a:r>
            <a:r>
              <a:rPr lang="zh-CN" altLang="zh-CN" dirty="0" smtClean="0"/>
              <a:t>西向建</a:t>
            </a:r>
            <a:r>
              <a:rPr lang="zh-CN" altLang="zh-CN" dirty="0"/>
              <a:t>筑群遗迹</a:t>
            </a:r>
            <a:r>
              <a:rPr lang="en-US" altLang="zh-CN" dirty="0"/>
              <a:t>(E3</a:t>
            </a:r>
            <a:r>
              <a:rPr lang="zh-CN" altLang="zh-CN" dirty="0"/>
              <a:t>、</a:t>
            </a:r>
            <a:r>
              <a:rPr lang="en-US" altLang="zh-CN" dirty="0"/>
              <a:t>E4)</a:t>
            </a:r>
            <a:r>
              <a:rPr lang="zh-CN" altLang="zh-CN" dirty="0"/>
              <a:t>。从地表上观察，各建有五座建筑，似为东宫和西宫。</a:t>
            </a:r>
            <a:r>
              <a:rPr lang="zh-CN" altLang="zh-CN" dirty="0" smtClean="0"/>
              <a:t>高台下北部约</a:t>
            </a:r>
            <a:r>
              <a:rPr lang="en-US" altLang="zh-CN" dirty="0"/>
              <a:t>50</a:t>
            </a:r>
            <a:r>
              <a:rPr lang="zh-CN" altLang="zh-CN" dirty="0"/>
              <a:t>米处有一组东西向建筑群</a:t>
            </a:r>
            <a:r>
              <a:rPr lang="en-US" altLang="zh-CN" dirty="0"/>
              <a:t>(E2)</a:t>
            </a:r>
            <a:r>
              <a:rPr lang="zh-CN" altLang="zh-CN" dirty="0"/>
              <a:t>，上有四座建筑遗迹，似为后宫建筑。宫</a:t>
            </a:r>
            <a:r>
              <a:rPr lang="zh-CN" altLang="zh-CN" dirty="0" smtClean="0"/>
              <a:t>城</a:t>
            </a:r>
            <a:endParaRPr lang="en-US" altLang="zh-CN" dirty="0" smtClean="0"/>
          </a:p>
          <a:p>
            <a:pPr>
              <a:lnSpc>
                <a:spcPct val="120000"/>
              </a:lnSpc>
            </a:pPr>
            <a:r>
              <a:rPr lang="zh-CN" altLang="zh-CN" dirty="0" smtClean="0"/>
              <a:t>南半</a:t>
            </a:r>
            <a:r>
              <a:rPr lang="zh-CN" altLang="zh-CN" dirty="0"/>
              <a:t>部的东西两侧，各有一组两相对称的南北向建筑遗迹</a:t>
            </a:r>
            <a:r>
              <a:rPr lang="en-US" altLang="zh-CN" dirty="0"/>
              <a:t>(E7</a:t>
            </a:r>
            <a:r>
              <a:rPr lang="zh-CN" altLang="zh-CN" dirty="0"/>
              <a:t>、</a:t>
            </a:r>
            <a:r>
              <a:rPr lang="en-US" altLang="zh-CN" dirty="0"/>
              <a:t>E11)</a:t>
            </a:r>
            <a:r>
              <a:rPr lang="zh-CN" altLang="zh-CN" dirty="0"/>
              <a:t>，南北长约</a:t>
            </a:r>
            <a:r>
              <a:rPr lang="en-US" altLang="zh-CN" dirty="0"/>
              <a:t>54</a:t>
            </a:r>
            <a:r>
              <a:rPr lang="zh-CN" altLang="zh-CN" dirty="0"/>
              <a:t>米</a:t>
            </a:r>
            <a:r>
              <a:rPr lang="zh-CN" altLang="zh-CN" dirty="0" smtClean="0"/>
              <a:t>、</a:t>
            </a:r>
            <a:endParaRPr lang="en-US" altLang="zh-CN" dirty="0" smtClean="0"/>
          </a:p>
          <a:p>
            <a:pPr>
              <a:lnSpc>
                <a:spcPct val="120000"/>
              </a:lnSpc>
            </a:pPr>
            <a:r>
              <a:rPr lang="zh-CN" altLang="zh-CN" dirty="0" smtClean="0"/>
              <a:t>宽约</a:t>
            </a:r>
            <a:r>
              <a:rPr lang="en-US" altLang="zh-CN" dirty="0"/>
              <a:t>32</a:t>
            </a:r>
            <a:r>
              <a:rPr lang="zh-CN" altLang="zh-CN" dirty="0"/>
              <a:t>米，上面各有两座建筑遗迹，可能属东西朝房。宫城南门内北约</a:t>
            </a:r>
            <a:r>
              <a:rPr lang="en-US" altLang="zh-CN" dirty="0"/>
              <a:t>14</a:t>
            </a:r>
            <a:r>
              <a:rPr lang="zh-CN" altLang="zh-CN" dirty="0"/>
              <a:t>米处</a:t>
            </a:r>
            <a:r>
              <a:rPr lang="zh-CN" altLang="zh-CN" dirty="0" smtClean="0"/>
              <a:t>有一座东</a:t>
            </a:r>
            <a:r>
              <a:rPr lang="zh-CN" altLang="zh-CN" dirty="0"/>
              <a:t>西向的建筑遗址</a:t>
            </a:r>
            <a:r>
              <a:rPr lang="en-US" altLang="zh-CN" dirty="0"/>
              <a:t>(E9)</a:t>
            </a:r>
            <a:r>
              <a:rPr lang="zh-CN" altLang="zh-CN" dirty="0"/>
              <a:t>，在遗址上可看到一长条形的建筑遗迹，</a:t>
            </a:r>
            <a:r>
              <a:rPr lang="zh-CN" altLang="zh-CN" dirty="0" smtClean="0"/>
              <a:t>像是一座实际上心</a:t>
            </a:r>
            <a:r>
              <a:rPr lang="zh-CN" altLang="zh-CN" dirty="0"/>
              <a:t>影壁。宫城内的东北角和西北角，各有一组建筑遗迹。从东北角至西北角两组</a:t>
            </a:r>
            <a:r>
              <a:rPr lang="zh-CN" altLang="zh-CN" dirty="0" smtClean="0"/>
              <a:t>建筑之间及</a:t>
            </a:r>
            <a:r>
              <a:rPr lang="en-US" altLang="zh-CN" dirty="0"/>
              <a:t>E2</a:t>
            </a:r>
            <a:r>
              <a:rPr lang="zh-CN" altLang="zh-CN" dirty="0"/>
              <a:t>建筑群之北，为大片空白地带。在土台的东南部和西南部亦留下两处</a:t>
            </a:r>
            <a:r>
              <a:rPr lang="zh-CN" altLang="zh-CN" dirty="0" smtClean="0"/>
              <a:t>大面积</a:t>
            </a:r>
            <a:r>
              <a:rPr lang="zh-CN" altLang="zh-CN" dirty="0"/>
              <a:t>的空白地带。</a:t>
            </a:r>
          </a:p>
          <a:p>
            <a:pPr>
              <a:lnSpc>
                <a:spcPct val="120000"/>
              </a:lnSpc>
            </a:pPr>
            <a:endParaRPr kumimoji="1" lang="zh-CN" altLang="en-US" dirty="0"/>
          </a:p>
        </p:txBody>
      </p:sp>
      <p:sp>
        <p:nvSpPr>
          <p:cNvPr id="8" name="文本框 7"/>
          <p:cNvSpPr txBox="1"/>
          <p:nvPr/>
        </p:nvSpPr>
        <p:spPr>
          <a:xfrm>
            <a:off x="368935" y="439420"/>
            <a:ext cx="7792085" cy="96266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sz="2000" b="1" dirty="0">
                <a:solidFill>
                  <a:schemeClr val="accent1"/>
                </a:solidFill>
                <a:sym typeface="+mn-ea"/>
              </a:rPr>
              <a:t>2.</a:t>
            </a:r>
            <a:r>
              <a:rPr lang="zh-CN" altLang="zh-CN" sz="2000" b="1" dirty="0">
                <a:solidFill>
                  <a:schemeClr val="accent1"/>
                </a:solidFill>
                <a:sym typeface="+mn-ea"/>
              </a:rPr>
              <a:t>元中</a:t>
            </a:r>
            <a:r>
              <a:rPr lang="zh-CN" altLang="zh-CN" sz="2000" b="1" dirty="0" smtClean="0">
                <a:solidFill>
                  <a:schemeClr val="accent1"/>
                </a:solidFill>
                <a:sym typeface="+mn-ea"/>
              </a:rPr>
              <a:t>都的遗存现状</a:t>
            </a:r>
            <a:endParaRPr lang="zh-CN" altLang="zh-CN" sz="20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8935" y="1451610"/>
            <a:ext cx="8614410" cy="5025390"/>
          </a:xfrm>
          <a:prstGeom prst="rect">
            <a:avLst/>
          </a:prstGeom>
          <a:noFill/>
        </p:spPr>
        <p:txBody>
          <a:bodyPr wrap="square" rtlCol="0">
            <a:spAutoFit/>
          </a:bodyPr>
          <a:lstStyle/>
          <a:p>
            <a:pPr>
              <a:lnSpc>
                <a:spcPct val="120000"/>
              </a:lnSpc>
            </a:pPr>
            <a:r>
              <a:rPr lang="en-US" altLang="zh-CN" b="1" dirty="0"/>
              <a:t>(2)</a:t>
            </a:r>
            <a:r>
              <a:rPr lang="zh-CN" altLang="zh-CN" b="1" dirty="0"/>
              <a:t>皇城遗址现状</a:t>
            </a:r>
            <a:endParaRPr lang="zh-CN" altLang="zh-CN" dirty="0"/>
          </a:p>
          <a:p>
            <a:pPr>
              <a:lnSpc>
                <a:spcPct val="120000"/>
              </a:lnSpc>
            </a:pPr>
            <a:endParaRPr lang="en-US" altLang="zh-CN" dirty="0" smtClean="0"/>
          </a:p>
          <a:p>
            <a:pPr>
              <a:lnSpc>
                <a:spcPct val="120000"/>
              </a:lnSpc>
            </a:pPr>
            <a:r>
              <a:rPr lang="zh-CN" altLang="zh-CN" dirty="0" smtClean="0"/>
              <a:t>       皇</a:t>
            </a:r>
            <a:r>
              <a:rPr lang="zh-CN" altLang="zh-CN" dirty="0"/>
              <a:t>城在宫城之外，皇城的南北两垣和宫城的南北两垣相间隔</a:t>
            </a:r>
            <a:r>
              <a:rPr lang="en-US" altLang="zh-CN" dirty="0"/>
              <a:t>120</a:t>
            </a:r>
            <a:r>
              <a:rPr lang="zh-CN" altLang="zh-CN" dirty="0"/>
              <a:t>—</a:t>
            </a:r>
            <a:r>
              <a:rPr lang="en-US" altLang="zh-CN" dirty="0"/>
              <a:t>210</a:t>
            </a:r>
            <a:r>
              <a:rPr lang="zh-CN" altLang="zh-CN" dirty="0"/>
              <a:t>米，宫城的</a:t>
            </a:r>
            <a:r>
              <a:rPr lang="zh-CN" altLang="zh-CN" dirty="0" smtClean="0"/>
              <a:t>南垣外面积大而宽</a:t>
            </a:r>
            <a:r>
              <a:rPr lang="zh-CN" altLang="zh-CN" dirty="0"/>
              <a:t>敞。皇城垣黄土夯筑，地面上有的存高</a:t>
            </a:r>
            <a:r>
              <a:rPr lang="en-US" altLang="zh-CN" dirty="0"/>
              <a:t>1.5</a:t>
            </a:r>
            <a:r>
              <a:rPr lang="zh-CN" altLang="zh-CN" dirty="0"/>
              <a:t>—</a:t>
            </a:r>
            <a:r>
              <a:rPr lang="en-US" altLang="zh-CN" dirty="0"/>
              <a:t>2</a:t>
            </a:r>
            <a:r>
              <a:rPr lang="zh-CN" altLang="zh-CN" dirty="0"/>
              <a:t>米间，多清晰可见</a:t>
            </a:r>
            <a:r>
              <a:rPr lang="zh-CN" altLang="zh-CN" dirty="0" smtClean="0"/>
              <a:t>。皇城城墙</a:t>
            </a:r>
            <a:r>
              <a:rPr lang="zh-CN" altLang="zh-CN" dirty="0"/>
              <a:t>南北长</a:t>
            </a:r>
            <a:r>
              <a:rPr lang="en-US" altLang="zh-CN" dirty="0"/>
              <a:t>950</a:t>
            </a:r>
            <a:r>
              <a:rPr lang="zh-CN" altLang="zh-CN" dirty="0"/>
              <a:t>米，东西宽</a:t>
            </a:r>
            <a:r>
              <a:rPr lang="en-US" altLang="zh-CN" dirty="0"/>
              <a:t>800</a:t>
            </a:r>
            <a:r>
              <a:rPr lang="zh-CN" altLang="zh-CN" dirty="0"/>
              <a:t>米，现皇城城垣犹如一个大地埂</a:t>
            </a:r>
            <a:r>
              <a:rPr lang="zh-CN" altLang="zh-CN" dirty="0" smtClean="0"/>
              <a:t>。</a:t>
            </a:r>
            <a:endParaRPr lang="en-US" altLang="zh-CN" dirty="0" smtClean="0"/>
          </a:p>
          <a:p>
            <a:pPr>
              <a:lnSpc>
                <a:spcPct val="120000"/>
              </a:lnSpc>
            </a:pPr>
            <a:endParaRPr lang="en-US" altLang="zh-CN" dirty="0"/>
          </a:p>
          <a:p>
            <a:pPr>
              <a:lnSpc>
                <a:spcPct val="120000"/>
              </a:lnSpc>
            </a:pPr>
            <a:r>
              <a:rPr lang="en-US" altLang="zh-CN" b="1" dirty="0" smtClean="0"/>
              <a:t>(</a:t>
            </a:r>
            <a:r>
              <a:rPr lang="en-US" altLang="zh-CN" b="1" dirty="0"/>
              <a:t>3)</a:t>
            </a:r>
            <a:r>
              <a:rPr lang="zh-CN" altLang="zh-CN" b="1" dirty="0"/>
              <a:t>外城遗址现状</a:t>
            </a:r>
            <a:endParaRPr lang="zh-CN" altLang="zh-CN" dirty="0"/>
          </a:p>
          <a:p>
            <a:pPr>
              <a:lnSpc>
                <a:spcPct val="120000"/>
              </a:lnSpc>
            </a:pPr>
            <a:endParaRPr lang="en-US" altLang="zh-CN" dirty="0" smtClean="0"/>
          </a:p>
          <a:p>
            <a:pPr>
              <a:lnSpc>
                <a:spcPct val="120000"/>
              </a:lnSpc>
            </a:pPr>
            <a:r>
              <a:rPr lang="zh-CN" altLang="zh-CN" dirty="0" smtClean="0"/>
              <a:t>        外</a:t>
            </a:r>
            <a:r>
              <a:rPr lang="zh-CN" altLang="zh-CN" dirty="0"/>
              <a:t>城基本没入地下，西垣无迹可寻，东垣、北垣可见断续的土垄，南垣比较明显</a:t>
            </a:r>
            <a:r>
              <a:rPr lang="zh-CN" altLang="zh-CN" dirty="0" smtClean="0"/>
              <a:t>，残余一段长</a:t>
            </a:r>
            <a:r>
              <a:rPr lang="en-US" altLang="zh-CN" dirty="0"/>
              <a:t>150</a:t>
            </a:r>
            <a:r>
              <a:rPr lang="zh-CN" altLang="zh-CN" dirty="0"/>
              <a:t>米，宽</a:t>
            </a:r>
            <a:r>
              <a:rPr lang="en-US" altLang="zh-CN" dirty="0"/>
              <a:t>12</a:t>
            </a:r>
            <a:r>
              <a:rPr lang="zh-CN" altLang="zh-CN" dirty="0"/>
              <a:t>—</a:t>
            </a:r>
            <a:r>
              <a:rPr lang="en-US" altLang="zh-CN" dirty="0"/>
              <a:t>15</a:t>
            </a:r>
            <a:r>
              <a:rPr lang="zh-CN" altLang="zh-CN" dirty="0"/>
              <a:t>米，高出地表</a:t>
            </a:r>
            <a:r>
              <a:rPr lang="en-US" altLang="zh-CN" dirty="0"/>
              <a:t>1</a:t>
            </a:r>
            <a:r>
              <a:rPr lang="zh-CN" altLang="zh-CN" dirty="0"/>
              <a:t>米左右的夯土墙体，依次距皇城东</a:t>
            </a:r>
            <a:r>
              <a:rPr lang="zh-CN" altLang="zh-CN" dirty="0" smtClean="0"/>
              <a:t>、</a:t>
            </a:r>
            <a:endParaRPr lang="en-US" altLang="zh-CN" dirty="0" smtClean="0"/>
          </a:p>
          <a:p>
            <a:pPr>
              <a:lnSpc>
                <a:spcPct val="120000"/>
              </a:lnSpc>
            </a:pPr>
            <a:r>
              <a:rPr lang="zh-CN" altLang="zh-CN" dirty="0" smtClean="0"/>
              <a:t>北</a:t>
            </a:r>
            <a:r>
              <a:rPr lang="zh-CN" altLang="zh-CN" dirty="0"/>
              <a:t>、南</a:t>
            </a:r>
            <a:r>
              <a:rPr lang="en-US" altLang="zh-CN" dirty="0"/>
              <a:t>1050</a:t>
            </a:r>
            <a:r>
              <a:rPr lang="zh-CN" altLang="zh-CN" dirty="0"/>
              <a:t>米、</a:t>
            </a:r>
            <a:r>
              <a:rPr lang="en-US" altLang="zh-CN" dirty="0"/>
              <a:t>590</a:t>
            </a:r>
            <a:r>
              <a:rPr lang="zh-CN" altLang="zh-CN" dirty="0"/>
              <a:t>米、</a:t>
            </a:r>
            <a:r>
              <a:rPr lang="en-US" altLang="zh-CN" dirty="0"/>
              <a:t>1570</a:t>
            </a:r>
            <a:r>
              <a:rPr lang="zh-CN" altLang="zh-CN" dirty="0"/>
              <a:t>米。外城在皇城东垣外约</a:t>
            </a:r>
            <a:r>
              <a:rPr lang="en-US" altLang="zh-CN" dirty="0"/>
              <a:t>250</a:t>
            </a:r>
            <a:r>
              <a:rPr lang="zh-CN" altLang="zh-CN" dirty="0"/>
              <a:t>米左右处，</a:t>
            </a:r>
            <a:r>
              <a:rPr lang="zh-CN" altLang="zh-CN" dirty="0" smtClean="0"/>
              <a:t>发现有继续的墙基</a:t>
            </a:r>
            <a:r>
              <a:rPr lang="zh-CN" altLang="zh-CN" dirty="0"/>
              <a:t>、土垅，平面有的呈方形</a:t>
            </a:r>
            <a:r>
              <a:rPr lang="en-US" altLang="zh-CN" dirty="0"/>
              <a:t>(</a:t>
            </a:r>
            <a:r>
              <a:rPr lang="zh-CN" altLang="zh-CN" dirty="0"/>
              <a:t>如四合院</a:t>
            </a:r>
            <a:r>
              <a:rPr lang="en-US" altLang="zh-CN" dirty="0"/>
              <a:t>)</a:t>
            </a:r>
            <a:r>
              <a:rPr lang="zh-CN" altLang="zh-CN" dirty="0"/>
              <a:t>，发现有琉璃瓦、布纹瓦、灰砖等，</a:t>
            </a:r>
            <a:r>
              <a:rPr lang="zh-CN" altLang="zh-CN" dirty="0" smtClean="0"/>
              <a:t>在外城确实有一些</a:t>
            </a:r>
            <a:r>
              <a:rPr lang="zh-CN" altLang="zh-CN" dirty="0"/>
              <a:t>建筑，或可能外城垣的残迹。从皇城、宫城的大小推断，</a:t>
            </a:r>
            <a:r>
              <a:rPr lang="zh-CN" altLang="zh-CN" dirty="0" smtClean="0"/>
              <a:t>外城</a:t>
            </a:r>
            <a:r>
              <a:rPr lang="zh-CN" altLang="zh-CN" dirty="0"/>
              <a:t>垣若存在，东西宽</a:t>
            </a:r>
            <a:r>
              <a:rPr lang="en-US" altLang="zh-CN" dirty="0"/>
              <a:t>2900</a:t>
            </a:r>
            <a:r>
              <a:rPr lang="zh-CN" altLang="zh-CN" dirty="0"/>
              <a:t>米，南北宽</a:t>
            </a:r>
            <a:r>
              <a:rPr lang="en-US" altLang="zh-CN" dirty="0"/>
              <a:t>3110</a:t>
            </a:r>
            <a:r>
              <a:rPr lang="zh-CN" altLang="zh-CN" dirty="0"/>
              <a:t>米。</a:t>
            </a:r>
          </a:p>
          <a:p>
            <a:pPr>
              <a:lnSpc>
                <a:spcPct val="120000"/>
              </a:lnSpc>
            </a:pPr>
            <a:endParaRPr kumimoji="1" lang="zh-CN" altLang="en-US" dirty="0"/>
          </a:p>
        </p:txBody>
      </p:sp>
      <p:sp>
        <p:nvSpPr>
          <p:cNvPr id="8" name="文本框 7"/>
          <p:cNvSpPr txBox="1"/>
          <p:nvPr/>
        </p:nvSpPr>
        <p:spPr>
          <a:xfrm>
            <a:off x="368935" y="3790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sz="2400" b="1" dirty="0">
                <a:solidFill>
                  <a:schemeClr val="accent1"/>
                </a:solidFill>
                <a:sym typeface="+mn-ea"/>
              </a:rPr>
              <a:t>2.</a:t>
            </a:r>
            <a:r>
              <a:rPr lang="zh-CN" altLang="zh-CN" sz="2400" b="1" dirty="0">
                <a:solidFill>
                  <a:schemeClr val="accent1"/>
                </a:solidFill>
                <a:sym typeface="+mn-ea"/>
              </a:rPr>
              <a:t>元中</a:t>
            </a:r>
            <a:r>
              <a:rPr lang="zh-CN" altLang="zh-CN" sz="2400" b="1" dirty="0" smtClean="0">
                <a:solidFill>
                  <a:schemeClr val="accent1"/>
                </a:solidFill>
                <a:sym typeface="+mn-ea"/>
              </a:rPr>
              <a:t>都的遗存现状</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570" y="1601470"/>
            <a:ext cx="8471535" cy="4367530"/>
          </a:xfrm>
          <a:prstGeom prst="rect">
            <a:avLst/>
          </a:prstGeom>
          <a:noFill/>
        </p:spPr>
        <p:txBody>
          <a:bodyPr wrap="square" rtlCol="0">
            <a:spAutoFit/>
          </a:bodyPr>
          <a:lstStyle/>
          <a:p>
            <a:pPr>
              <a:lnSpc>
                <a:spcPct val="120000"/>
              </a:lnSpc>
            </a:pPr>
            <a:r>
              <a:rPr lang="zh-CN" altLang="zh-CN" dirty="0"/>
              <a:t>       从现状分析：首先，宫城建筑平面布局仍按照中国历代的传统，即以中央土</a:t>
            </a:r>
            <a:r>
              <a:rPr lang="zh-CN" altLang="zh-CN" dirty="0" smtClean="0"/>
              <a:t>筑</a:t>
            </a:r>
            <a:endParaRPr lang="en-US" altLang="zh-CN" dirty="0" smtClean="0"/>
          </a:p>
          <a:p>
            <a:pPr>
              <a:lnSpc>
                <a:spcPct val="120000"/>
              </a:lnSpc>
            </a:pPr>
            <a:r>
              <a:rPr lang="zh-CN" altLang="zh-CN" dirty="0" smtClean="0"/>
              <a:t>高台为</a:t>
            </a:r>
            <a:r>
              <a:rPr lang="zh-CN" altLang="zh-CN" dirty="0"/>
              <a:t>中心，南北中轴线两侧建以对称的大小建筑群，四隅建角楼，而且在宫</a:t>
            </a:r>
            <a:r>
              <a:rPr lang="zh-CN" altLang="zh-CN" dirty="0" smtClean="0"/>
              <a:t>城南</a:t>
            </a:r>
            <a:endParaRPr lang="en-US" altLang="zh-CN" dirty="0" smtClean="0"/>
          </a:p>
          <a:p>
            <a:pPr>
              <a:lnSpc>
                <a:spcPct val="120000"/>
              </a:lnSpc>
            </a:pPr>
            <a:r>
              <a:rPr lang="zh-CN" altLang="zh-CN" dirty="0" smtClean="0"/>
              <a:t>城阀内</a:t>
            </a:r>
            <a:r>
              <a:rPr lang="zh-CN" altLang="zh-CN" dirty="0"/>
              <a:t>建一座影壁式的大型建筑等，这都给宫城增添了威武雄壮之气势，也是汉</a:t>
            </a:r>
            <a:r>
              <a:rPr lang="zh-CN" altLang="zh-CN" dirty="0" smtClean="0"/>
              <a:t>文</a:t>
            </a:r>
            <a:endParaRPr lang="en-US" altLang="zh-CN" dirty="0" smtClean="0"/>
          </a:p>
          <a:p>
            <a:pPr>
              <a:lnSpc>
                <a:spcPct val="120000"/>
              </a:lnSpc>
            </a:pPr>
            <a:r>
              <a:rPr lang="zh-CN" altLang="zh-CN" dirty="0" smtClean="0"/>
              <a:t>化在</a:t>
            </a:r>
            <a:r>
              <a:rPr lang="zh-CN" altLang="zh-CN" dirty="0"/>
              <a:t>元中都宫城建筑中的反映。其次，从皇城和外城看，此二城内的建筑遗迹并</a:t>
            </a:r>
            <a:r>
              <a:rPr lang="zh-CN" altLang="zh-CN" dirty="0" smtClean="0"/>
              <a:t>不</a:t>
            </a:r>
            <a:endParaRPr lang="en-US" altLang="zh-CN" dirty="0" smtClean="0"/>
          </a:p>
          <a:p>
            <a:pPr>
              <a:lnSpc>
                <a:spcPct val="120000"/>
              </a:lnSpc>
            </a:pPr>
            <a:r>
              <a:rPr lang="zh-CN" altLang="zh-CN" dirty="0" smtClean="0"/>
              <a:t>多</a:t>
            </a:r>
            <a:r>
              <a:rPr lang="zh-CN" altLang="zh-CN" dirty="0"/>
              <a:t>，四周城垣从地面上观察，仅为不连贯的土垣。总之给人的印象是，这两圈城</a:t>
            </a:r>
            <a:r>
              <a:rPr lang="zh-CN" altLang="zh-CN" dirty="0" smtClean="0"/>
              <a:t>垣</a:t>
            </a:r>
            <a:endParaRPr lang="en-US" altLang="zh-CN" dirty="0" smtClean="0"/>
          </a:p>
          <a:p>
            <a:pPr>
              <a:lnSpc>
                <a:spcPct val="120000"/>
              </a:lnSpc>
            </a:pPr>
            <a:r>
              <a:rPr lang="zh-CN" altLang="zh-CN" dirty="0" smtClean="0"/>
              <a:t>可能没</a:t>
            </a:r>
            <a:r>
              <a:rPr lang="zh-CN" altLang="zh-CN" dirty="0"/>
              <a:t>有完全建成，中都的规模亦没有完全确立。最后，在宫</a:t>
            </a:r>
            <a:r>
              <a:rPr lang="zh-CN" altLang="zh-CN" dirty="0" smtClean="0"/>
              <a:t>城内主体建筑周围留</a:t>
            </a:r>
            <a:endParaRPr lang="en-US" altLang="zh-CN" dirty="0" smtClean="0"/>
          </a:p>
          <a:p>
            <a:pPr>
              <a:lnSpc>
                <a:spcPct val="120000"/>
              </a:lnSpc>
            </a:pPr>
            <a:r>
              <a:rPr lang="zh-CN" altLang="zh-CN" dirty="0" smtClean="0"/>
              <a:t>有大面积</a:t>
            </a:r>
            <a:r>
              <a:rPr lang="zh-CN" altLang="zh-CN" dirty="0"/>
              <a:t>的空白地带，对空地功能猜想大致有两种：一是原计划在此处的建筑没</a:t>
            </a:r>
            <a:r>
              <a:rPr lang="zh-CN" altLang="zh-CN" dirty="0" smtClean="0"/>
              <a:t>有</a:t>
            </a:r>
            <a:endParaRPr lang="en-US" altLang="zh-CN" dirty="0" smtClean="0"/>
          </a:p>
          <a:p>
            <a:pPr>
              <a:lnSpc>
                <a:spcPct val="120000"/>
              </a:lnSpc>
            </a:pPr>
            <a:r>
              <a:rPr lang="zh-CN" altLang="zh-CN" dirty="0" smtClean="0"/>
              <a:t>建</a:t>
            </a:r>
            <a:r>
              <a:rPr lang="zh-CN" altLang="zh-CN" dirty="0"/>
              <a:t>成；二是根据元代蒙古族的生活习惯，空白地带可能是搭设蒙古包的地方</a:t>
            </a:r>
            <a:r>
              <a:rPr lang="zh-CN" altLang="zh-CN" dirty="0" smtClean="0"/>
              <a:t>。</a:t>
            </a:r>
            <a:endParaRPr lang="en-US" altLang="zh-CN" dirty="0" smtClean="0"/>
          </a:p>
          <a:p>
            <a:pPr>
              <a:lnSpc>
                <a:spcPct val="120000"/>
              </a:lnSpc>
            </a:pPr>
            <a:endParaRPr lang="zh-CN" altLang="zh-CN" dirty="0"/>
          </a:p>
          <a:p>
            <a:pPr>
              <a:lnSpc>
                <a:spcPct val="120000"/>
              </a:lnSpc>
            </a:pPr>
            <a:r>
              <a:rPr lang="zh-CN" altLang="zh-CN" dirty="0"/>
              <a:t>        由于目前仅对宫城内建筑总体布局有大的轮廓，各部宫殿的职能还不明确，至于</a:t>
            </a:r>
            <a:r>
              <a:rPr lang="zh-CN" altLang="zh-CN" dirty="0" smtClean="0"/>
              <a:t>更细致</a:t>
            </a:r>
            <a:r>
              <a:rPr lang="zh-CN" altLang="zh-CN" dirty="0"/>
              <a:t>的如道路情况、园囿、宫殿名称等等，都尚未知，</a:t>
            </a:r>
            <a:r>
              <a:rPr lang="zh-CN" altLang="zh-CN" dirty="0" smtClean="0"/>
              <a:t>有待于遗址考古挖掘更进一步</a:t>
            </a:r>
            <a:r>
              <a:rPr lang="zh-CN" altLang="zh-CN" dirty="0"/>
              <a:t>，出更多的可靠资料加以分析。</a:t>
            </a:r>
          </a:p>
          <a:p>
            <a:pPr>
              <a:lnSpc>
                <a:spcPct val="120000"/>
              </a:lnSpc>
            </a:pPr>
            <a:endParaRPr kumimoji="1" lang="zh-CN" altLang="en-US" dirty="0"/>
          </a:p>
        </p:txBody>
      </p:sp>
      <p:sp>
        <p:nvSpPr>
          <p:cNvPr id="8" name="文本框 7"/>
          <p:cNvSpPr txBox="1"/>
          <p:nvPr/>
        </p:nvSpPr>
        <p:spPr>
          <a:xfrm>
            <a:off x="369570" y="40322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三、元中都</a:t>
            </a:r>
          </a:p>
          <a:p>
            <a:pPr>
              <a:lnSpc>
                <a:spcPct val="130000"/>
              </a:lnSpc>
            </a:pPr>
            <a:r>
              <a:rPr lang="en-US" altLang="zh-CN" sz="2400" b="1" dirty="0">
                <a:solidFill>
                  <a:schemeClr val="accent1"/>
                </a:solidFill>
                <a:sym typeface="+mn-ea"/>
              </a:rPr>
              <a:t>3.</a:t>
            </a:r>
            <a:r>
              <a:rPr lang="zh-CN" altLang="en-US" sz="2400" b="1" dirty="0">
                <a:solidFill>
                  <a:schemeClr val="accent1"/>
                </a:solidFill>
                <a:sym typeface="+mn-ea"/>
              </a:rPr>
              <a:t>小结</a:t>
            </a:r>
            <a:endParaRPr lang="zh-CN" altLang="en-US"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dirty="0"/>
              <a:t>元大都</a:t>
            </a:r>
          </a:p>
        </p:txBody>
      </p:sp>
      <p:sp>
        <p:nvSpPr>
          <p:cNvPr id="11" name="文本框 10"/>
          <p:cNvSpPr txBox="1"/>
          <p:nvPr>
            <p:custDataLst>
              <p:tags r:id="rId3"/>
            </p:custDataLst>
          </p:nvPr>
        </p:nvSpPr>
        <p:spPr>
          <a:xfrm>
            <a:off x="5642800" y="1977850"/>
            <a:ext cx="885600" cy="1085400"/>
          </a:xfrm>
          <a:prstGeom prst="rect">
            <a:avLst/>
          </a:prstGeom>
          <a:noFill/>
        </p:spPr>
        <p:txBody>
          <a:bodyPr wrap="square" lIns="0" tIns="0" rIns="0" bIns="0" rtlCol="0" anchor="b" anchorCtr="0">
            <a:normAutofit fontScale="92500" lnSpcReduction="20000"/>
          </a:bodyPr>
          <a:lstStyle/>
          <a:p>
            <a:pPr>
              <a:lnSpc>
                <a:spcPct val="130000"/>
              </a:lnSpc>
            </a:pPr>
            <a:r>
              <a:rPr lang="en-US" altLang="zh-CN" sz="6600" i="1" smtClean="0"/>
              <a:t>4</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8470" y="449505"/>
            <a:ext cx="7886700" cy="796011"/>
          </a:xfrm>
        </p:spPr>
        <p:txBody>
          <a:bodyPr>
            <a:normAutofit fontScale="90000"/>
          </a:bodyPr>
          <a:lstStyle/>
          <a:p>
            <a:pPr algn="l"/>
            <a:r>
              <a:rPr lang="zh-CN" altLang="en-US" sz="3200">
                <a:latin typeface="微软雅黑" charset="0"/>
                <a:ea typeface="微软雅黑" charset="0"/>
              </a:rPr>
              <a:t>四、元大都</a:t>
            </a:r>
            <a:br>
              <a:rPr lang="zh-CN" altLang="en-US" sz="3200">
                <a:latin typeface="微软雅黑" charset="0"/>
                <a:ea typeface="微软雅黑" charset="0"/>
              </a:rPr>
            </a:br>
            <a:r>
              <a:rPr lang="en-US" altLang="zh-CN" sz="2400">
                <a:latin typeface="微软雅黑" charset="0"/>
                <a:ea typeface="微软雅黑" charset="0"/>
                <a:sym typeface="+mn-ea"/>
              </a:rPr>
              <a:t>1</a:t>
            </a:r>
            <a:r>
              <a:rPr lang="zh-CN" altLang="en-US" sz="2400">
                <a:latin typeface="微软雅黑" charset="0"/>
                <a:ea typeface="微软雅黑" charset="0"/>
                <a:sym typeface="+mn-ea"/>
              </a:rPr>
              <a:t>、元大都的选址及建成</a:t>
            </a:r>
            <a:endParaRPr lang="zh-CN" altLang="en-US" sz="2400">
              <a:latin typeface="微软雅黑" charset="0"/>
              <a:ea typeface="微软雅黑" charset="0"/>
            </a:endParaRPr>
          </a:p>
        </p:txBody>
      </p:sp>
      <p:sp>
        <p:nvSpPr>
          <p:cNvPr id="3" name="内容占位符 2"/>
          <p:cNvSpPr>
            <a:spLocks noGrp="1"/>
          </p:cNvSpPr>
          <p:nvPr>
            <p:ph idx="1"/>
          </p:nvPr>
        </p:nvSpPr>
        <p:spPr>
          <a:xfrm>
            <a:off x="458470" y="1601470"/>
            <a:ext cx="8275955" cy="5008880"/>
          </a:xfrm>
        </p:spPr>
        <p:txBody>
          <a:bodyPr>
            <a:normAutofit fontScale="87500"/>
          </a:bodyPr>
          <a:lstStyle/>
          <a:p>
            <a:pPr marL="0" indent="0">
              <a:buNone/>
            </a:pPr>
            <a:r>
              <a:rPr lang="zh-CN" altLang="en-US" b="1"/>
              <a:t>（</a:t>
            </a:r>
            <a:r>
              <a:rPr lang="en-US" altLang="zh-CN" b="1"/>
              <a:t>1</a:t>
            </a:r>
            <a:r>
              <a:rPr lang="zh-CN" altLang="en-US" b="1"/>
              <a:t>）金中都</a:t>
            </a:r>
          </a:p>
          <a:p>
            <a:pPr marL="0" indent="0">
              <a:buNone/>
            </a:pPr>
            <a:r>
              <a:rPr lang="zh-CN" altLang="en-US"/>
              <a:t>       元大都城兴建之前，在北京城原始聚落的旧址上，经历了长期的发展，已经有一个大城兴建起来，即金朝的中都城。</a:t>
            </a:r>
          </a:p>
          <a:p>
            <a:pPr marL="0" indent="0">
              <a:buNone/>
            </a:pPr>
            <a:r>
              <a:rPr lang="zh-CN" altLang="en-US"/>
              <a:t>       金中都城周三十七里余，近正方形，故址略当今北京市宣武区西部的大半。北城垣在今西城区的南界以内，北距复兴门大街约一里。皇城偏在大城内的西部，故址在今广安门以南。皇城之内又有宫城。</a:t>
            </a:r>
          </a:p>
          <a:p>
            <a:pPr marL="0" indent="0">
              <a:buNone/>
            </a:pPr>
            <a:r>
              <a:rPr lang="zh-CN" altLang="en-US"/>
              <a:t>       金自完颜亮天德三年(1151年)建都于此，至完颜殉贞佑二年(1214年)为逃避蒙古族的频频威胁而迁都汴梁(今开封)，其间中都城作为金朝的国都共历六十余年，这也是北京城在历史上作为封建王朝统治中心的开始。</a:t>
            </a:r>
          </a:p>
          <a:p>
            <a:pPr marL="0" indent="0">
              <a:buNone/>
            </a:pPr>
            <a:r>
              <a:rPr lang="zh-CN" altLang="en-US"/>
              <a:t>       金朝迁都汴梁的第二年(蒙古太祖成吉思汗十年 1215年)，中都城即为蒙古兵所破，改称燕京。</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835" y="400610"/>
            <a:ext cx="7886700" cy="796011"/>
          </a:xfrm>
        </p:spPr>
        <p:txBody>
          <a:bodyPr>
            <a:normAutofit fontScale="90000"/>
          </a:bodyPr>
          <a:lstStyle/>
          <a:p>
            <a:pPr algn="l"/>
            <a:r>
              <a:rPr lang="zh-CN" altLang="en-US" sz="3200">
                <a:sym typeface="+mn-ea"/>
              </a:rPr>
              <a:t>四、元大都</a:t>
            </a:r>
            <a:r>
              <a:rPr lang="zh-CN" altLang="en-US">
                <a:sym typeface="+mn-ea"/>
              </a:rPr>
              <a:t/>
            </a:r>
            <a:br>
              <a:rPr lang="zh-CN" altLang="en-US">
                <a:sym typeface="+mn-ea"/>
              </a:rPr>
            </a:br>
            <a:r>
              <a:rPr lang="en-US" altLang="zh-CN" sz="2300">
                <a:sym typeface="+mn-ea"/>
              </a:rPr>
              <a:t>1</a:t>
            </a:r>
            <a:r>
              <a:rPr lang="zh-CN" altLang="en-US" sz="2300">
                <a:sym typeface="+mn-ea"/>
              </a:rPr>
              <a:t>、元大都的选址及建成</a:t>
            </a:r>
            <a:endParaRPr lang="zh-CN" altLang="en-US" sz="2300"/>
          </a:p>
        </p:txBody>
      </p:sp>
      <p:sp>
        <p:nvSpPr>
          <p:cNvPr id="3" name="内容占位符 2"/>
          <p:cNvSpPr>
            <a:spLocks noGrp="1"/>
          </p:cNvSpPr>
          <p:nvPr>
            <p:ph idx="1"/>
          </p:nvPr>
        </p:nvSpPr>
        <p:spPr>
          <a:xfrm>
            <a:off x="621030" y="1504950"/>
            <a:ext cx="8039735" cy="4187825"/>
          </a:xfrm>
        </p:spPr>
        <p:txBody>
          <a:bodyPr>
            <a:normAutofit/>
          </a:bodyPr>
          <a:lstStyle/>
          <a:p>
            <a:pPr marL="0" indent="0">
              <a:buNone/>
            </a:pPr>
            <a:r>
              <a:rPr lang="zh-CN" altLang="en-US" sz="2000" b="1"/>
              <a:t>（</a:t>
            </a:r>
            <a:r>
              <a:rPr lang="en-US" altLang="zh-CN" sz="2000" b="1"/>
              <a:t>2</a:t>
            </a:r>
            <a:r>
              <a:rPr lang="zh-CN" altLang="en-US" sz="2000" b="1"/>
              <a:t>）元大都的选址</a:t>
            </a:r>
          </a:p>
          <a:p>
            <a:pPr marL="0" indent="0">
              <a:buNone/>
            </a:pPr>
            <a:r>
              <a:rPr lang="zh-CN" altLang="en-US" sz="2000">
                <a:sym typeface="+mn-ea"/>
              </a:rPr>
              <a:t>       元元年（1264年），忽必烈从刘秉忠议，建都燕京（即金旧中都），仍称中都，并计划营建城池宫室。但是过了三年，放弃中都旧城，并于东北郊外，另建新城，仍称中都。又过四年(至元八年 1271年)，正式以“元”为国号，并改中都为大都，从此中都旧城渐趋荒废。</a:t>
            </a:r>
          </a:p>
          <a:p>
            <a:pPr marL="0" indent="0">
              <a:buNone/>
            </a:pPr>
            <a:r>
              <a:rPr lang="zh-CN" altLang="en-US" sz="2000">
                <a:sym typeface="+mn-ea"/>
              </a:rPr>
              <a:t>       元大都选址在旧中都东北处，这里有比较丰沛的水源，包括了大面积的湖泊与清澈的泉流，这既为新宫的建设保证了优美的环境，又为新城的水运提供了有利的条件，这是中都旧城所难与比拟的。</a:t>
            </a:r>
          </a:p>
          <a:p>
            <a:endParaRPr lang="zh-CN" altLang="en-US"/>
          </a:p>
          <a:p>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dirty="0"/>
              <a:t>元代历史背景</a:t>
            </a:r>
          </a:p>
        </p:txBody>
      </p:sp>
      <p:sp>
        <p:nvSpPr>
          <p:cNvPr id="11" name="文本框 10"/>
          <p:cNvSpPr txBox="1"/>
          <p:nvPr>
            <p:custDataLst>
              <p:tags r:id="rId3"/>
            </p:custDataLst>
          </p:nvPr>
        </p:nvSpPr>
        <p:spPr>
          <a:xfrm>
            <a:off x="5642800" y="1977850"/>
            <a:ext cx="885600" cy="1085400"/>
          </a:xfrm>
          <a:prstGeom prst="rect">
            <a:avLst/>
          </a:prstGeom>
          <a:noFill/>
        </p:spPr>
        <p:txBody>
          <a:bodyPr wrap="square" lIns="0" tIns="0" rIns="0" bIns="0" rtlCol="0" anchor="b" anchorCtr="0">
            <a:normAutofit fontScale="92500" lnSpcReduction="20000"/>
          </a:bodyPr>
          <a:lstStyle/>
          <a:p>
            <a:pPr>
              <a:lnSpc>
                <a:spcPct val="130000"/>
              </a:lnSpc>
            </a:pPr>
            <a:r>
              <a:rPr lang="en-US" altLang="zh-CN" sz="6600" i="1" smtClean="0"/>
              <a:t>1</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6415" y="446965"/>
            <a:ext cx="7886700" cy="796011"/>
          </a:xfrm>
        </p:spPr>
        <p:txBody>
          <a:bodyPr>
            <a:normAutofit fontScale="90000"/>
          </a:bodyPr>
          <a:lstStyle/>
          <a:p>
            <a:pPr algn="l"/>
            <a:r>
              <a:rPr lang="zh-CN" altLang="en-US" sz="3200">
                <a:sym typeface="+mn-ea"/>
              </a:rPr>
              <a:t>四、元大都</a:t>
            </a:r>
            <a:r>
              <a:rPr lang="zh-CN" altLang="en-US">
                <a:sym typeface="+mn-ea"/>
              </a:rPr>
              <a:t/>
            </a:r>
            <a:br>
              <a:rPr lang="zh-CN" altLang="en-US">
                <a:sym typeface="+mn-ea"/>
              </a:rPr>
            </a:br>
            <a:r>
              <a:rPr lang="en-US" altLang="zh-CN" sz="2300">
                <a:sym typeface="+mn-ea"/>
              </a:rPr>
              <a:t>1.</a:t>
            </a:r>
            <a:r>
              <a:rPr lang="zh-CN" altLang="en-US" sz="2300">
                <a:sym typeface="+mn-ea"/>
              </a:rPr>
              <a:t>元大都的选址及建成</a:t>
            </a:r>
            <a:endParaRPr lang="zh-CN" altLang="en-US" sz="2300"/>
          </a:p>
        </p:txBody>
      </p:sp>
      <p:sp>
        <p:nvSpPr>
          <p:cNvPr id="3" name="内容占位符 2"/>
          <p:cNvSpPr>
            <a:spLocks noGrp="1"/>
          </p:cNvSpPr>
          <p:nvPr>
            <p:ph idx="1"/>
          </p:nvPr>
        </p:nvSpPr>
        <p:spPr>
          <a:xfrm>
            <a:off x="532130" y="1443991"/>
            <a:ext cx="7886700" cy="5100143"/>
          </a:xfrm>
        </p:spPr>
        <p:txBody>
          <a:bodyPr>
            <a:normAutofit/>
          </a:bodyPr>
          <a:lstStyle/>
          <a:p>
            <a:pPr marL="0" indent="0">
              <a:buNone/>
            </a:pPr>
            <a:r>
              <a:rPr lang="zh-CN" altLang="en-US" sz="2000" b="1"/>
              <a:t>（</a:t>
            </a:r>
            <a:r>
              <a:rPr lang="en-US" altLang="zh-CN" sz="2000" b="1"/>
              <a:t>3</a:t>
            </a:r>
            <a:r>
              <a:rPr lang="zh-CN" altLang="en-US" sz="2000" b="1"/>
              <a:t>）元大都的建成</a:t>
            </a:r>
          </a:p>
          <a:p>
            <a:pPr marL="0" indent="0">
              <a:buNone/>
            </a:pPr>
            <a:r>
              <a:rPr lang="zh-CN" altLang="en-US" sz="2000">
                <a:sym typeface="+mn-ea"/>
              </a:rPr>
              <a:t>      元大都城遗址位于现在北京内城及其北部。创建于元世祖至元四年(1267年)，至元十一年(1274年)建成宫城，十三年(1276年)建成大城，基本上确定庙社官署位置。十四(1277年)始建太庙，二十五年(1288年)分定街道坊门，二十七年(1290年)建社稷坛，大约在二十年中按规划逐步建成。</a:t>
            </a:r>
            <a:endParaRPr lang="zh-CN" altLang="en-US" sz="2000"/>
          </a:p>
          <a:p>
            <a:pPr marL="0" indent="0">
              <a:buNone/>
            </a:pPr>
            <a:r>
              <a:rPr lang="zh-CN" altLang="en-US" sz="2000">
                <a:sym typeface="+mn-ea"/>
              </a:rPr>
              <a:t>       它是中国两千余年封建社会中最后一个按既定的规划平地创建的都城，面积近51平方公里，从规划的完整性和面积的宏大而言，在当时的世界上都是最突出的。</a:t>
            </a:r>
            <a:endParaRPr lang="zh-CN" altLang="en-US" sz="2000"/>
          </a:p>
          <a:p>
            <a:endParaRPr lang="zh-CN"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467285"/>
            <a:ext cx="7886700" cy="796011"/>
          </a:xfrm>
        </p:spPr>
        <p:txBody>
          <a:bodyPr>
            <a:normAutofit fontScale="90000"/>
          </a:bodyPr>
          <a:lstStyle/>
          <a:p>
            <a:pPr algn="l"/>
            <a:r>
              <a:rPr lang="zh-CN" altLang="en-US" sz="3600"/>
              <a:t>四、元大都</a:t>
            </a:r>
            <a:br>
              <a:rPr lang="zh-CN" altLang="en-US" sz="3600"/>
            </a:br>
            <a:r>
              <a:rPr lang="en-US" altLang="zh-CN"/>
              <a:t>2.</a:t>
            </a:r>
            <a:r>
              <a:rPr lang="zh-CN" altLang="en-US"/>
              <a:t>元大都的都城布局</a:t>
            </a:r>
          </a:p>
        </p:txBody>
      </p:sp>
      <p:sp>
        <p:nvSpPr>
          <p:cNvPr id="3" name="内容占位符 2"/>
          <p:cNvSpPr>
            <a:spLocks noGrp="1"/>
          </p:cNvSpPr>
          <p:nvPr>
            <p:ph idx="1"/>
          </p:nvPr>
        </p:nvSpPr>
        <p:spPr>
          <a:xfrm>
            <a:off x="459105" y="1697990"/>
            <a:ext cx="8039100" cy="5029200"/>
          </a:xfrm>
        </p:spPr>
        <p:txBody>
          <a:bodyPr>
            <a:normAutofit/>
          </a:bodyPr>
          <a:lstStyle/>
          <a:p>
            <a:pPr marL="0" indent="0">
              <a:buNone/>
            </a:pPr>
            <a:r>
              <a:rPr lang="en-US" altLang="zh-CN" sz="2600">
                <a:sym typeface="+mn-ea"/>
              </a:rPr>
              <a:t>     </a:t>
            </a:r>
            <a:r>
              <a:rPr lang="zh-CN" altLang="en-US" sz="2200">
                <a:sym typeface="+mn-ea"/>
              </a:rPr>
              <a:t>元大都城是按照古制王都方正型理论规划，呈南北略长的长方形，由外城郭、皇城、宫城自外向内三重套合组成。</a:t>
            </a:r>
            <a:r>
              <a:rPr lang="zh-CN" altLang="en-US" sz="2200"/>
              <a:t>经考古实测，周围共约28600米。每边城墙上，除北城墙仅开健德、安贞二门外，其余东、西、南三面，均启三门。每两座相对的城门之间基本都有贯通的大道，连同顺城街在内，纵横各九条道符合“九经九纬”的原则。街道规制，大街宽约25米，足容九车并行。太庙与社稷坛，分别建在齐化门和平则门内，一左一右。</a:t>
            </a:r>
          </a:p>
          <a:p>
            <a:endParaRPr lang="zh-CN"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835" y="520625"/>
            <a:ext cx="7886700" cy="796011"/>
          </a:xfrm>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57835" y="1600835"/>
            <a:ext cx="8256905" cy="4776470"/>
          </a:xfrm>
        </p:spPr>
        <p:txBody>
          <a:bodyPr>
            <a:normAutofit/>
          </a:bodyPr>
          <a:lstStyle/>
          <a:p>
            <a:pPr marL="0" indent="0">
              <a:buNone/>
            </a:pPr>
            <a:r>
              <a:rPr lang="en-US" altLang="zh-CN">
                <a:sym typeface="+mn-ea"/>
              </a:rPr>
              <a:t>      </a:t>
            </a:r>
            <a:r>
              <a:rPr lang="zh-CN" altLang="en-US" sz="2000">
                <a:sym typeface="+mn-ea"/>
              </a:rPr>
              <a:t>元大都城平面布局的突出特点是，它将我国古代《周礼·考工记》关于帝王都城的理想“匠人营国，方九里、旁三门；国中九经九纬、经涂九轨；左祖右社，面朝后市，市朝一夫。”为蓝本，创造性地把它从理想变成了现实。皇城位于平面南部中央，市场集中在都城北部的钟、鼓楼一带，符合“左祖右社、前朝后市”的设想。</a:t>
            </a:r>
          </a:p>
          <a:p>
            <a:pPr marL="0" indent="0">
              <a:buNone/>
            </a:pPr>
            <a:endParaRPr lang="zh-CN" altLang="en-US" sz="2000"/>
          </a:p>
          <a:p>
            <a:pPr marL="0" indent="0">
              <a:buNone/>
            </a:pPr>
            <a:r>
              <a:rPr lang="zh-CN" altLang="en-US" sz="2000">
                <a:sym typeface="+mn-ea"/>
              </a:rPr>
              <a:t>     《大都城煌庙碑》记载：“至元四年，岁在丁卯，以正月丁未之吉，始城大都，立朝廷、宗庙、社稷、宫府、库庚，以居兆民，辩方正位，井井有序，以为子孙万世帝王之业。”</a:t>
            </a:r>
            <a:endParaRPr lang="zh-CN" altLang="en-US" sz="2000"/>
          </a:p>
          <a:p>
            <a:endParaRPr lang="zh-CN"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58700"/>
            <a:ext cx="7886700" cy="796011"/>
          </a:xfrm>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57835" y="1600200"/>
            <a:ext cx="8224520" cy="4834890"/>
          </a:xfrm>
        </p:spPr>
        <p:txBody>
          <a:bodyPr>
            <a:normAutofit fontScale="97500"/>
          </a:bodyPr>
          <a:lstStyle/>
          <a:p>
            <a:pPr marL="0" indent="0">
              <a:buNone/>
            </a:pPr>
            <a:r>
              <a:rPr lang="zh-CN" altLang="en-US" b="1"/>
              <a:t>（</a:t>
            </a:r>
            <a:r>
              <a:rPr lang="en-US" altLang="zh-CN" b="1"/>
              <a:t>1</a:t>
            </a:r>
            <a:r>
              <a:rPr lang="zh-CN" altLang="en-US" b="1"/>
              <a:t>）外城</a:t>
            </a:r>
          </a:p>
          <a:p>
            <a:pPr marL="0" indent="0">
              <a:buNone/>
            </a:pPr>
            <a:r>
              <a:rPr lang="zh-CN" altLang="en-US"/>
              <a:t>        外城呈方形，城墙用黄土板筑，墙基宽24米，墙顶设有半圆形瓦管，用以排水，并用苇草排编，自上而下将整个土墙遮盖，称之“蓑城”，以防雨水侵袭。</a:t>
            </a:r>
          </a:p>
          <a:p>
            <a:pPr marL="0" indent="0">
              <a:buNone/>
            </a:pPr>
            <a:r>
              <a:rPr lang="zh-CN" altLang="en-US"/>
              <a:t>       外城共有十一座城门。东城墙：北为光熙门，中为崇仁门，南为齐化门；南城墙：东为文明门，中为丽正门，西为顺承门；西城墙：北为肃清门，中为和义门，南为平则门；北城墙：东为安贞门，西为健德门。</a:t>
            </a:r>
          </a:p>
          <a:p>
            <a:pPr marL="0" indent="0">
              <a:buNone/>
            </a:pPr>
            <a:r>
              <a:rPr lang="zh-CN" altLang="en-US"/>
              <a:t>      城门外筑瓮城(元末加造)，造吊桥。城门楼采用砖石结构的地堡式建筑。在城四角建有高大的角楼，城墙外有等距离的马面，加强防御设施。</a:t>
            </a:r>
          </a:p>
          <a:p>
            <a:endParaRPr lang="zh-CN"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70765"/>
            <a:ext cx="7886700" cy="796011"/>
          </a:xfrm>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57835" y="1600200"/>
            <a:ext cx="8224520" cy="4834890"/>
          </a:xfrm>
        </p:spPr>
        <p:txBody>
          <a:bodyPr>
            <a:normAutofit/>
          </a:bodyPr>
          <a:lstStyle/>
          <a:p>
            <a:pPr marL="0" indent="0">
              <a:buNone/>
            </a:pPr>
            <a:r>
              <a:rPr lang="zh-CN" altLang="en-US" sz="2000" b="1"/>
              <a:t>（</a:t>
            </a:r>
            <a:r>
              <a:rPr lang="en-US" altLang="zh-CN" sz="2000" b="1"/>
              <a:t>1</a:t>
            </a:r>
            <a:r>
              <a:rPr lang="zh-CN" altLang="en-US" sz="2000" b="1"/>
              <a:t>）外城</a:t>
            </a:r>
          </a:p>
          <a:p>
            <a:pPr marL="0" indent="0">
              <a:buNone/>
            </a:pPr>
            <a:r>
              <a:rPr lang="zh-CN" altLang="en-US" sz="2600"/>
              <a:t>       </a:t>
            </a:r>
            <a:r>
              <a:rPr lang="zh-CN" altLang="en-US" sz="2000"/>
              <a:t>城内的街道布局：相对的城门之间都有平坦笔直的干道贯通，连顺城街在内，全城共有九条南北和东西干道，交织成九经九纬的格局。丽正门内的干道，由南向北直抵“中心之台”，构成全城的中轴线。</a:t>
            </a:r>
          </a:p>
          <a:p>
            <a:pPr marL="0" indent="0">
              <a:buNone/>
            </a:pPr>
            <a:r>
              <a:rPr lang="zh-CN" altLang="en-US" sz="2000"/>
              <a:t>       大都的居民区以坊为单位，按照街道进行区划。新城共五十坊，分属右左二警巡院。各坊之间以街道为界，周围没有围墙。坊大部分集中在城市东部和中部，北部则地旷民稀，为贫民区。</a:t>
            </a:r>
          </a:p>
          <a:p>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4570"/>
            <a:ext cx="7886700" cy="796011"/>
          </a:xfrm>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57200" y="1600835"/>
            <a:ext cx="8194040" cy="5240655"/>
          </a:xfrm>
        </p:spPr>
        <p:txBody>
          <a:bodyPr>
            <a:normAutofit fontScale="97500" lnSpcReduction="10000"/>
          </a:bodyPr>
          <a:lstStyle/>
          <a:p>
            <a:pPr marL="0" indent="0">
              <a:buNone/>
            </a:pPr>
            <a:r>
              <a:rPr lang="zh-CN" altLang="en-US" sz="2000" b="1"/>
              <a:t>（</a:t>
            </a:r>
            <a:r>
              <a:rPr lang="en-US" altLang="zh-CN" sz="2000" b="1"/>
              <a:t>2</a:t>
            </a:r>
            <a:r>
              <a:rPr lang="zh-CN" altLang="en-US" sz="2000" b="1"/>
              <a:t>）皇城</a:t>
            </a:r>
          </a:p>
          <a:p>
            <a:pPr marL="0" indent="0">
              <a:buNone/>
            </a:pPr>
            <a:r>
              <a:rPr lang="zh-CN" altLang="en-US" sz="2600"/>
              <a:t>     </a:t>
            </a:r>
            <a:r>
              <a:rPr lang="zh-CN" altLang="en-US" sz="2000"/>
              <a:t>  皇城在大城南部中央，以太液池为中心，由宫城、隆福宫、兴圣宫组成，城墙又称为萧墙，也叫阑马墙，周围约二十里，南墙正中设灵星门。</a:t>
            </a:r>
          </a:p>
          <a:p>
            <a:pPr marL="0" indent="0">
              <a:buNone/>
            </a:pPr>
            <a:r>
              <a:rPr lang="zh-CN" altLang="en-US" sz="2000"/>
              <a:t>      在太液池西面，其南为隆福宫，北为兴圣宫。隆福宫有以光天殿为中心的一组建筑，光天殿面阔七间，其后有寝殿，四周也廊庑。隆福宫以西有御苑，多为后妃居处，其中有香殿、荷叶殿、圆殿、歇山殿、棕毛殿等。</a:t>
            </a:r>
          </a:p>
          <a:p>
            <a:pPr marL="0" indent="0">
              <a:buNone/>
            </a:pPr>
            <a:r>
              <a:rPr lang="zh-CN" altLang="en-US" sz="2000"/>
              <a:t>       兴圣宫以兴圣殿和延华阁为中心的前后两组建筑，兴圣殿面阔七间，延华阁面阔五间，其右有畏吾儿殿，西墙垣外又有东鹿顶殿和西鹿顶殿，此为太子读书肄业之所。</a:t>
            </a:r>
          </a:p>
          <a:p>
            <a:pPr marL="0" indent="0">
              <a:buNone/>
            </a:pPr>
            <a:r>
              <a:rPr lang="zh-CN" altLang="en-US" sz="2000"/>
              <a:t>      大都城内主要的苑囿是琼华岛，宫城筑成后改名万岁山。位于宫城之北，太液池之阳，南有石桥与池心的园低相通，园低上有仪天殿。万岁山上广寒宫，坐落在大都城的最高点。</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57835" y="1601470"/>
            <a:ext cx="8217535" cy="5028565"/>
          </a:xfrm>
        </p:spPr>
        <p:txBody>
          <a:bodyPr>
            <a:normAutofit/>
          </a:bodyPr>
          <a:lstStyle/>
          <a:p>
            <a:pPr marL="0" indent="0">
              <a:buNone/>
            </a:pPr>
            <a:r>
              <a:rPr lang="zh-CN" altLang="en-US" b="1"/>
              <a:t>（</a:t>
            </a:r>
            <a:r>
              <a:rPr lang="en-US" altLang="zh-CN" b="1"/>
              <a:t>3</a:t>
            </a:r>
            <a:r>
              <a:rPr lang="zh-CN" altLang="en-US" b="1"/>
              <a:t>）宫城</a:t>
            </a:r>
          </a:p>
          <a:p>
            <a:pPr marL="0" indent="0">
              <a:buNone/>
            </a:pPr>
            <a:r>
              <a:rPr lang="zh-CN" altLang="en-US"/>
              <a:t>      </a:t>
            </a:r>
            <a:r>
              <a:rPr lang="zh-CN" altLang="en-US" sz="2000"/>
              <a:t> 宫城座落在全城中央偏南，位于皇城东部，西侧是太液池，池西侧南面是隆福宫，北面是兴圣宫。</a:t>
            </a:r>
          </a:p>
          <a:p>
            <a:pPr marL="0" indent="0">
              <a:buNone/>
            </a:pPr>
            <a:r>
              <a:rPr lang="zh-CN" altLang="en-US" sz="2000"/>
              <a:t>      宫城呈长方形，城墙砖砌，南北长约1000米，东西宽约740米。共有六门，北墙有厚载门，南墙有三门，中为崇天门，右为星拱门，左为云从门；东墙有东华门，西墙有西华门，四隅设角楼。</a:t>
            </a:r>
          </a:p>
          <a:p>
            <a:pPr marL="0" indent="0">
              <a:buNone/>
            </a:pPr>
            <a:r>
              <a:rPr lang="zh-CN" altLang="en-US" sz="2000"/>
              <a:t>     城内建筑按大都城中轴线为基准，南为大明殿，北为延春阁，组成两大宫殿群。大明殿是元代皇帝登机、正旦、朝仪的正衙,殿凡十一间，东西宽66.7米、进深40米、高30米。延春阁之东有慈福殿，北有清宁宫。</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a:t>一、元代历史背景</a:t>
            </a:r>
          </a:p>
        </p:txBody>
      </p:sp>
      <p:sp>
        <p:nvSpPr>
          <p:cNvPr id="3" name="内容占位符 2"/>
          <p:cNvSpPr>
            <a:spLocks noGrp="1"/>
          </p:cNvSpPr>
          <p:nvPr>
            <p:ph idx="1"/>
          </p:nvPr>
        </p:nvSpPr>
        <p:spPr>
          <a:xfrm>
            <a:off x="220345" y="1133475"/>
            <a:ext cx="8592820" cy="5100320"/>
          </a:xfrm>
        </p:spPr>
        <p:txBody>
          <a:bodyPr>
            <a:noAutofit/>
          </a:bodyPr>
          <a:lstStyle/>
          <a:p>
            <a:pPr marL="0" indent="0">
              <a:buNone/>
            </a:pPr>
            <a:endParaRPr lang="zh-CN" altLang="en-US" sz="1100"/>
          </a:p>
          <a:p>
            <a:r>
              <a:rPr lang="zh-CN" altLang="en-US" sz="1700"/>
              <a:t>       元代一般历史纪年是从1271</a:t>
            </a:r>
            <a:r>
              <a:rPr lang="en-US" altLang="zh-CN" sz="1700"/>
              <a:t>—</a:t>
            </a:r>
            <a:r>
              <a:rPr lang="zh-CN" altLang="en-US" sz="1700"/>
              <a:t>1368年，但实际上从120</a:t>
            </a:r>
            <a:r>
              <a:rPr lang="en-US" altLang="zh-CN" sz="1700"/>
              <a:t>6</a:t>
            </a:r>
            <a:r>
              <a:rPr lang="zh-CN" altLang="en-US" sz="1700"/>
              <a:t>年</a:t>
            </a:r>
            <a:r>
              <a:rPr lang="en-US" altLang="zh-CN" sz="1700"/>
              <a:t>—</a:t>
            </a:r>
            <a:r>
              <a:rPr lang="zh-CN" altLang="en-US" sz="1700"/>
              <a:t>1271年之间，成吉思汗统一蒙古国算起的60多年，其社会经济和城市建设的历史也非常重要，这个王朝发动了史无前例的三次大规模西征，建设了和林、上都(开平)两个都城，此后又建立了大都及中都两座都城。</a:t>
            </a:r>
          </a:p>
          <a:p>
            <a:r>
              <a:rPr lang="zh-CN" altLang="en-US" sz="1700"/>
              <a:t>       在南宋与辽、西夏对峙期间，位于北部的一个蒙古族名族，逐渐发展强大。这个民族的首领成吉思汗是历史上伟大的政治家和军事家，他于1206年统一了全蒙古，其孙忽必烈于1260年，建立了历史上第一个由少数民族统治的帝国</a:t>
            </a:r>
            <a:r>
              <a:rPr lang="en-US" altLang="zh-CN" sz="1700"/>
              <a:t>——</a:t>
            </a:r>
            <a:r>
              <a:rPr lang="zh-CN" altLang="en-US" sz="1700"/>
              <a:t>元朝</a:t>
            </a:r>
          </a:p>
          <a:p>
            <a:r>
              <a:rPr lang="zh-CN" altLang="en-US" sz="1700"/>
              <a:t>      元朝结束了自唐以来长达三百七十年的大分裂时期，使中国再次实现大统一，这为明清以后的长期统一奠定了基础。元代大概分为三个时期，即初期，中期和后期。经历了</a:t>
            </a:r>
            <a:r>
              <a:rPr lang="en-US" altLang="zh-CN" sz="1700"/>
              <a:t>11</a:t>
            </a:r>
            <a:r>
              <a:rPr lang="zh-CN" altLang="en-US" sz="1700"/>
              <a:t>位皇帝的统治：太祖－成吉思，太宗－窝阔台，定宗－贵由，宪宗－蒙哥，世祖－忽必烈，成宗－铁穆耳，武宗－海山，仁宗，文宗，宁宗，顺帝。</a:t>
            </a:r>
          </a:p>
          <a:p>
            <a:r>
              <a:rPr lang="zh-CN" altLang="en-US" sz="1700"/>
              <a:t>        元代的都城，若从蒙古国算起，总共有四座，按建设的时间先后排序，分别是哈刺和林(蒙古国时期)、元上都城、元大都城和元中都城，这四座都城代表了元代工程建设的最高技艺。在此主要讲述元上都、元中都和元大都这三座都城。</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760095" y="-20320"/>
            <a:ext cx="5817870" cy="6868160"/>
          </a:xfrm>
          <a:prstGeom prst="rect">
            <a:avLst/>
          </a:prstGeom>
        </p:spPr>
      </p:pic>
      <p:sp>
        <p:nvSpPr>
          <p:cNvPr id="5" name="文本框 4"/>
          <p:cNvSpPr txBox="1"/>
          <p:nvPr/>
        </p:nvSpPr>
        <p:spPr>
          <a:xfrm>
            <a:off x="7111365" y="1146810"/>
            <a:ext cx="792480" cy="4916170"/>
          </a:xfrm>
          <a:prstGeom prst="rect">
            <a:avLst/>
          </a:prstGeom>
          <a:noFill/>
        </p:spPr>
        <p:txBody>
          <a:bodyPr vert="eaVert" wrap="square" rtlCol="0">
            <a:spAutoFit/>
          </a:bodyPr>
          <a:lstStyle/>
          <a:p>
            <a:pPr algn="ctr"/>
            <a:r>
              <a:rPr lang="zh-CN" altLang="en-US" sz="4000"/>
              <a:t>宫城规划图</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8380"/>
            <a:ext cx="7886700" cy="796011"/>
          </a:xfrm>
        </p:spPr>
        <p:txBody>
          <a:bodyPr>
            <a:normAutofit fontScale="90000"/>
          </a:bodyPr>
          <a:lstStyle/>
          <a:p>
            <a:pPr algn="l"/>
            <a:r>
              <a:rPr lang="zh-CN" altLang="en-US" sz="3600">
                <a:sym typeface="+mn-ea"/>
              </a:rPr>
              <a:t>四、元大都</a:t>
            </a:r>
            <a:br>
              <a:rPr lang="zh-CN" altLang="en-US" sz="3600">
                <a:sym typeface="+mn-ea"/>
              </a:rPr>
            </a:br>
            <a:r>
              <a:rPr lang="en-US" altLang="zh-CN">
                <a:sym typeface="+mn-ea"/>
              </a:rPr>
              <a:t>2.</a:t>
            </a:r>
            <a:r>
              <a:rPr lang="zh-CN" altLang="en-US">
                <a:sym typeface="+mn-ea"/>
              </a:rPr>
              <a:t>元大都的都城布局</a:t>
            </a:r>
          </a:p>
        </p:txBody>
      </p:sp>
      <p:sp>
        <p:nvSpPr>
          <p:cNvPr id="3" name="内容占位符 2"/>
          <p:cNvSpPr>
            <a:spLocks noGrp="1"/>
          </p:cNvSpPr>
          <p:nvPr>
            <p:ph idx="1"/>
          </p:nvPr>
        </p:nvSpPr>
        <p:spPr>
          <a:xfrm>
            <a:off x="470535" y="1387475"/>
            <a:ext cx="8281670" cy="5204460"/>
          </a:xfrm>
        </p:spPr>
        <p:txBody>
          <a:bodyPr>
            <a:noAutofit/>
          </a:bodyPr>
          <a:lstStyle/>
          <a:p>
            <a:pPr marL="0" indent="0">
              <a:buNone/>
            </a:pPr>
            <a:r>
              <a:rPr lang="zh-CN" altLang="en-US" sz="2000" b="1"/>
              <a:t>（</a:t>
            </a:r>
            <a:r>
              <a:rPr lang="en-US" altLang="zh-CN" sz="2000" b="1"/>
              <a:t>4</a:t>
            </a:r>
            <a:r>
              <a:rPr lang="zh-CN" altLang="en-US" sz="2000" b="1"/>
              <a:t>）元大都郊坛、社稷坛、太庙</a:t>
            </a:r>
          </a:p>
          <a:p>
            <a:pPr marL="0" indent="0">
              <a:buNone/>
            </a:pPr>
            <a:r>
              <a:rPr lang="zh-CN" altLang="en-US" sz="2600"/>
              <a:t>      </a:t>
            </a:r>
            <a:r>
              <a:rPr lang="zh-CN" altLang="en-US" sz="2000"/>
              <a:t>元朝沿用传统礼制，在大都南郊设郊坛。元世祖中统年间，在丽正门东南七里建祭台，元成祖即位，进一步改建为郊坛，地点当在今永定门外。</a:t>
            </a:r>
          </a:p>
          <a:p>
            <a:pPr marL="0" indent="0">
              <a:buNone/>
            </a:pPr>
            <a:r>
              <a:rPr lang="zh-CN" altLang="en-US" sz="2000"/>
              <a:t>       社稷台始建于元世祖至元二十九年(公元1292年)，地点在外城西面，和义门内南，占地四十亩，分为社坛和稷坛，两坛都高五丈，相距约五丈，坛皆北向。在今西直门内大街的南边。</a:t>
            </a:r>
          </a:p>
          <a:p>
            <a:pPr marL="0" indent="0">
              <a:buNone/>
            </a:pPr>
            <a:r>
              <a:rPr lang="zh-CN" altLang="en-US" sz="2000"/>
              <a:t>       太庙建成于外城东面，齐化门内北。前庙后寝的结构，东、西、南三面开有灵星门，方向朝南。</a:t>
            </a:r>
          </a:p>
          <a:p>
            <a:pPr marL="0" indent="0">
              <a:buNone/>
            </a:pPr>
            <a:r>
              <a:rPr lang="zh-CN" altLang="en-US" sz="2000"/>
              <a:t>     太庙和社稷台分别建置于外城东西两面靠近于城墙的地方，这和北宋汴城就分别把太庙和郊社建置于里城东西两面靠近城墙的地方有相似之处。</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200">
                <a:sym typeface="+mn-ea"/>
              </a:rPr>
              <a:t>四、元大都</a:t>
            </a:r>
            <a:br>
              <a:rPr lang="zh-CN" altLang="en-US" sz="3200">
                <a:sym typeface="+mn-ea"/>
              </a:rPr>
            </a:br>
            <a:r>
              <a:rPr lang="en-US" altLang="zh-CN" sz="2400">
                <a:sym typeface="+mn-ea"/>
              </a:rPr>
              <a:t>2.</a:t>
            </a:r>
            <a:r>
              <a:rPr lang="zh-CN" altLang="en-US" sz="2400">
                <a:sym typeface="+mn-ea"/>
              </a:rPr>
              <a:t>元大都的都城布局</a:t>
            </a:r>
          </a:p>
        </p:txBody>
      </p:sp>
      <p:sp>
        <p:nvSpPr>
          <p:cNvPr id="3" name="内容占位符 2"/>
          <p:cNvSpPr>
            <a:spLocks noGrp="1"/>
          </p:cNvSpPr>
          <p:nvPr>
            <p:ph idx="1"/>
          </p:nvPr>
        </p:nvSpPr>
        <p:spPr>
          <a:xfrm>
            <a:off x="144145" y="1400810"/>
            <a:ext cx="8879205" cy="5213350"/>
          </a:xfrm>
        </p:spPr>
        <p:txBody>
          <a:bodyPr>
            <a:normAutofit/>
          </a:bodyPr>
          <a:lstStyle/>
          <a:p>
            <a:pPr marL="0" indent="0">
              <a:buNone/>
            </a:pPr>
            <a:r>
              <a:rPr lang="zh-CN" altLang="en-US" sz="2000" b="1"/>
              <a:t>（</a:t>
            </a:r>
            <a:r>
              <a:rPr lang="en-US" altLang="zh-CN" sz="2000" b="1"/>
              <a:t>5</a:t>
            </a:r>
            <a:r>
              <a:rPr lang="zh-CN" altLang="en-US" sz="2000" b="1"/>
              <a:t>）元大都主要中央官署的分布</a:t>
            </a:r>
          </a:p>
          <a:p>
            <a:pPr marL="0" indent="0">
              <a:buNone/>
            </a:pPr>
            <a:r>
              <a:rPr lang="zh-CN" altLang="en-US" sz="2000"/>
              <a:t>元大都的中央官署是分散设置的，大多在外城的东南部和中部。</a:t>
            </a:r>
          </a:p>
          <a:p>
            <a:pPr marL="0" indent="0">
              <a:buNone/>
            </a:pPr>
            <a:r>
              <a:rPr lang="zh-CN" altLang="en-US" sz="2000"/>
              <a:t>北中书省设在风池坊以东，城中部的钟楼以西。</a:t>
            </a:r>
            <a:r>
              <a:rPr lang="zh-CN" altLang="en-US" sz="2000">
                <a:sym typeface="+mn-ea"/>
              </a:rPr>
              <a:t>北中书省西南，还设有尚书省。</a:t>
            </a:r>
          </a:p>
          <a:p>
            <a:pPr marL="0" indent="0">
              <a:buNone/>
            </a:pPr>
            <a:r>
              <a:rPr lang="zh-CN" altLang="en-US" sz="2000"/>
              <a:t>内中书省在萧墙正南权星门东南的五云坊内，正当千步廊街的东侧。</a:t>
            </a:r>
          </a:p>
          <a:p>
            <a:pPr marL="0" indent="0">
              <a:buNone/>
            </a:pPr>
            <a:r>
              <a:rPr lang="zh-CN" altLang="en-US" sz="2000"/>
              <a:t>枢密院在萧墙东门东华门以外朝阳桥(即枢密院桥)以东，保大坊之南。</a:t>
            </a:r>
          </a:p>
          <a:p>
            <a:pPr marL="0" indent="0">
              <a:buNone/>
            </a:pPr>
            <a:r>
              <a:rPr lang="zh-CN" altLang="en-US" sz="2000"/>
              <a:t>宣徽院在光禄寺桥的东北，光禄寺即在光禄寺桥(即通明桥)之西。</a:t>
            </a:r>
          </a:p>
          <a:p>
            <a:pPr marL="0" indent="0">
              <a:buNone/>
            </a:pPr>
            <a:r>
              <a:rPr lang="zh-CN" altLang="en-US" sz="2000"/>
              <a:t>御史台在外城东南文明门内澄清坊以东，乐善楼以北。</a:t>
            </a:r>
          </a:p>
          <a:p>
            <a:pPr marL="0" indent="0">
              <a:buNone/>
            </a:pPr>
            <a:r>
              <a:rPr lang="zh-CN" altLang="en-US" sz="2000"/>
              <a:t>翰林国史院屡次迁移，至顺年间迁到北中书省旧署，从此北中书省成为翰林院所在。</a:t>
            </a:r>
          </a:p>
          <a:p>
            <a:pPr marL="0" indent="0">
              <a:buNone/>
            </a:pPr>
            <a:r>
              <a:rPr lang="zh-CN" altLang="en-US" sz="2000"/>
              <a:t>大都路总管府和巡警二院在城中部的中心阁、倒钞库以东。</a:t>
            </a:r>
          </a:p>
          <a:p>
            <a:pPr marL="0" indent="0">
              <a:buNone/>
            </a:pPr>
            <a:r>
              <a:rPr lang="zh-CN" altLang="en-US" sz="2000"/>
              <a:t>国子监在城东北的居贤坊之西。</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333"/>
          <p:cNvPicPr>
            <a:picLocks noGrp="1" noChangeAspect="1"/>
          </p:cNvPicPr>
          <p:nvPr>
            <p:ph idx="1"/>
          </p:nvPr>
        </p:nvPicPr>
        <p:blipFill>
          <a:blip r:embed="rId3"/>
          <a:stretch>
            <a:fillRect/>
          </a:stretch>
        </p:blipFill>
        <p:spPr>
          <a:xfrm>
            <a:off x="168275" y="152400"/>
            <a:ext cx="6291580" cy="6649720"/>
          </a:xfrm>
          <a:prstGeom prst="rect">
            <a:avLst/>
          </a:prstGeom>
        </p:spPr>
      </p:pic>
      <p:sp>
        <p:nvSpPr>
          <p:cNvPr id="6" name="文本框 5"/>
          <p:cNvSpPr txBox="1"/>
          <p:nvPr/>
        </p:nvSpPr>
        <p:spPr>
          <a:xfrm>
            <a:off x="7099300" y="3341370"/>
            <a:ext cx="670560" cy="2977515"/>
          </a:xfrm>
          <a:prstGeom prst="rect">
            <a:avLst/>
          </a:prstGeom>
          <a:noFill/>
        </p:spPr>
        <p:txBody>
          <a:bodyPr vert="eaVert" wrap="square" rtlCol="0">
            <a:spAutoFit/>
          </a:bodyPr>
          <a:lstStyle/>
          <a:p>
            <a:pPr algn="ctr"/>
            <a:r>
              <a:rPr lang="zh-CN" altLang="en-US" sz="3200"/>
              <a:t>元大都规划图</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5950" y="693345"/>
            <a:ext cx="7886700" cy="796011"/>
          </a:xfrm>
        </p:spPr>
        <p:txBody>
          <a:bodyPr>
            <a:normAutofit fontScale="90000"/>
          </a:bodyPr>
          <a:lstStyle/>
          <a:p>
            <a:pPr algn="l"/>
            <a:r>
              <a:rPr lang="zh-CN" altLang="en-US" sz="3200">
                <a:sym typeface="+mn-ea"/>
              </a:rPr>
              <a:t>四、元大都</a:t>
            </a:r>
            <a:br>
              <a:rPr lang="zh-CN" altLang="en-US" sz="3200">
                <a:sym typeface="+mn-ea"/>
              </a:rPr>
            </a:br>
            <a:r>
              <a:rPr lang="en-US" altLang="zh-CN" sz="2400">
                <a:sym typeface="+mn-ea"/>
              </a:rPr>
              <a:t>3.</a:t>
            </a:r>
            <a:r>
              <a:rPr lang="zh-CN" altLang="en-US" sz="2400">
                <a:sym typeface="+mn-ea"/>
              </a:rPr>
              <a:t>元大都城的历史作用和地位</a:t>
            </a:r>
          </a:p>
        </p:txBody>
      </p:sp>
      <p:sp>
        <p:nvSpPr>
          <p:cNvPr id="3" name="内容占位符 2"/>
          <p:cNvSpPr>
            <a:spLocks noGrp="1"/>
          </p:cNvSpPr>
          <p:nvPr>
            <p:ph idx="1"/>
          </p:nvPr>
        </p:nvSpPr>
        <p:spPr>
          <a:xfrm>
            <a:off x="615950" y="1762760"/>
            <a:ext cx="7873365" cy="4405630"/>
          </a:xfrm>
        </p:spPr>
        <p:txBody>
          <a:bodyPr>
            <a:noAutofit/>
          </a:bodyPr>
          <a:lstStyle/>
          <a:p>
            <a:pPr marL="0" indent="0">
              <a:buNone/>
            </a:pPr>
            <a:r>
              <a:rPr lang="zh-CN" altLang="en-US" sz="2000">
                <a:cs typeface="宋体" charset="0"/>
              </a:rPr>
              <a:t>①</a:t>
            </a:r>
            <a:r>
              <a:rPr lang="zh-CN" altLang="en-US" sz="2000"/>
              <a:t>元大都的确立和兴建，是幽燕地区作为全国统治中心的开始</a:t>
            </a:r>
          </a:p>
          <a:p>
            <a:r>
              <a:rPr lang="zh-CN" altLang="en-US" sz="2000">
                <a:latin typeface="楷体" charset="0"/>
                <a:ea typeface="楷体" charset="0"/>
              </a:rPr>
              <a:t>元大都兴建后，使燕京第一次成为统一国家管理全国政洽、经济、文化的中心。这一统治地位一经确立,历明清两朝数百年而始终未变。并且其影响一直延续到今天。</a:t>
            </a:r>
          </a:p>
          <a:p>
            <a:endParaRPr lang="zh-CN" altLang="en-US" sz="2600">
              <a:latin typeface="楷体" charset="0"/>
              <a:ea typeface="楷体" charset="0"/>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7910"/>
            <a:ext cx="7886700" cy="796011"/>
          </a:xfrm>
        </p:spPr>
        <p:txBody>
          <a:bodyPr>
            <a:normAutofit fontScale="90000"/>
          </a:bodyPr>
          <a:lstStyle/>
          <a:p>
            <a:pPr algn="l"/>
            <a:r>
              <a:rPr lang="zh-CN" altLang="en-US" sz="3200">
                <a:sym typeface="+mn-ea"/>
              </a:rPr>
              <a:t>四、元大都</a:t>
            </a:r>
            <a:br>
              <a:rPr lang="zh-CN" altLang="en-US" sz="3200">
                <a:sym typeface="+mn-ea"/>
              </a:rPr>
            </a:br>
            <a:r>
              <a:rPr lang="zh-CN" altLang="en-US" sz="2400">
                <a:sym typeface="+mn-ea"/>
              </a:rPr>
              <a:t>3</a:t>
            </a:r>
            <a:r>
              <a:rPr lang="en-US" altLang="zh-CN" sz="2400">
                <a:sym typeface="+mn-ea"/>
              </a:rPr>
              <a:t>.</a:t>
            </a:r>
            <a:r>
              <a:rPr lang="zh-CN" altLang="en-US" sz="2400">
                <a:sym typeface="+mn-ea"/>
              </a:rPr>
              <a:t>元大都城的历史作用和地位</a:t>
            </a:r>
          </a:p>
        </p:txBody>
      </p:sp>
      <p:sp>
        <p:nvSpPr>
          <p:cNvPr id="3" name="内容占位符 2"/>
          <p:cNvSpPr>
            <a:spLocks noGrp="1"/>
          </p:cNvSpPr>
          <p:nvPr>
            <p:ph idx="1"/>
          </p:nvPr>
        </p:nvSpPr>
        <p:spPr>
          <a:xfrm>
            <a:off x="457200" y="1417955"/>
            <a:ext cx="8229600" cy="4525963"/>
          </a:xfrm>
        </p:spPr>
        <p:txBody>
          <a:bodyPr>
            <a:normAutofit/>
          </a:bodyPr>
          <a:lstStyle/>
          <a:p>
            <a:pPr marL="0" indent="0">
              <a:buNone/>
            </a:pPr>
            <a:r>
              <a:rPr lang="zh-CN" altLang="en-US" sz="2000">
                <a:cs typeface="仿宋" charset="0"/>
              </a:rPr>
              <a:t>②</a:t>
            </a:r>
            <a:r>
              <a:rPr lang="zh-CN" altLang="en-US" sz="2000">
                <a:sym typeface="+mn-ea"/>
              </a:rPr>
              <a:t>大都城的设计和建造，继承了中国传统建筑设计的特点和优点，又实现</a:t>
            </a:r>
            <a:r>
              <a:rPr lang="en-US" altLang="zh-CN" sz="2000">
                <a:sym typeface="+mn-ea"/>
              </a:rPr>
              <a:t>“</a:t>
            </a:r>
            <a:r>
              <a:rPr lang="zh-CN" altLang="en-US" sz="2000">
                <a:sym typeface="+mn-ea"/>
              </a:rPr>
              <a:t>现代化</a:t>
            </a:r>
            <a:r>
              <a:rPr lang="en-US" altLang="zh-CN" sz="2000">
                <a:sym typeface="+mn-ea"/>
              </a:rPr>
              <a:t>”</a:t>
            </a:r>
            <a:r>
              <a:rPr lang="zh-CN" altLang="en-US" sz="2000">
                <a:sym typeface="+mn-ea"/>
              </a:rPr>
              <a:t>。</a:t>
            </a:r>
          </a:p>
          <a:p>
            <a:r>
              <a:rPr lang="zh-CN" altLang="en-US" sz="2000">
                <a:latin typeface="楷体" charset="0"/>
                <a:ea typeface="楷体" charset="0"/>
                <a:sym typeface="+mn-ea"/>
              </a:rPr>
              <a:t>在大都的设计和建设中，一方面遵循了“前朝后市，左祖右社”的传统特点，突出了封建帝王独尊的建筑主题；另一方面，又采用了北宋汴京的开放型城建优点，打破了自汉唐以来直至辽金的旧的封闭型坊式建筑，既便利了居民的日常生活，又有利于城市商业的发展繁荣。</a:t>
            </a:r>
          </a:p>
          <a:p>
            <a:endParaRPr lang="zh-CN" altLang="en-US" sz="2000">
              <a:latin typeface="楷体" charset="0"/>
              <a:ea typeface="楷体" charset="0"/>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3145"/>
            <a:ext cx="7886700" cy="796011"/>
          </a:xfrm>
        </p:spPr>
        <p:txBody>
          <a:bodyPr>
            <a:normAutofit fontScale="90000"/>
          </a:bodyPr>
          <a:lstStyle/>
          <a:p>
            <a:pPr algn="l"/>
            <a:r>
              <a:rPr lang="zh-CN" altLang="en-US" sz="3200">
                <a:sym typeface="+mn-ea"/>
              </a:rPr>
              <a:t>四、元大都</a:t>
            </a:r>
            <a:br>
              <a:rPr lang="zh-CN" altLang="en-US" sz="3200">
                <a:sym typeface="+mn-ea"/>
              </a:rPr>
            </a:br>
            <a:r>
              <a:rPr lang="en-US" altLang="zh-CN" sz="2400">
                <a:sym typeface="+mn-ea"/>
              </a:rPr>
              <a:t>3.</a:t>
            </a:r>
            <a:r>
              <a:rPr lang="zh-CN" altLang="en-US" sz="2400">
                <a:sym typeface="+mn-ea"/>
              </a:rPr>
              <a:t>元大都城的历史作用和地位</a:t>
            </a:r>
          </a:p>
        </p:txBody>
      </p:sp>
      <p:sp>
        <p:nvSpPr>
          <p:cNvPr id="3" name="内容占位符 2"/>
          <p:cNvSpPr>
            <a:spLocks noGrp="1"/>
          </p:cNvSpPr>
          <p:nvPr>
            <p:ph idx="1"/>
          </p:nvPr>
        </p:nvSpPr>
        <p:spPr>
          <a:xfrm>
            <a:off x="628650" y="1393826"/>
            <a:ext cx="7886700" cy="5100143"/>
          </a:xfrm>
        </p:spPr>
        <p:txBody>
          <a:bodyPr>
            <a:normAutofit fontScale="95000"/>
          </a:bodyPr>
          <a:lstStyle/>
          <a:p>
            <a:pPr marL="0" indent="0">
              <a:buNone/>
            </a:pPr>
            <a:r>
              <a:rPr lang="zh-CN" altLang="en-US">
                <a:cs typeface="仿宋" charset="0"/>
                <a:sym typeface="+mn-ea"/>
              </a:rPr>
              <a:t>③</a:t>
            </a:r>
            <a:r>
              <a:rPr lang="zh-CN" altLang="en-US">
                <a:sym typeface="+mn-ea"/>
              </a:rPr>
              <a:t>大都城的兴建，促进了中国南北交通运输事业的发展，特别是促进了水路运输的发展。</a:t>
            </a:r>
            <a:endParaRPr lang="zh-CN" altLang="en-US"/>
          </a:p>
          <a:p>
            <a:r>
              <a:rPr lang="zh-CN" altLang="en-US">
                <a:latin typeface="楷体" charset="0"/>
                <a:ea typeface="楷体" charset="0"/>
                <a:sym typeface="+mn-ea"/>
              </a:rPr>
              <a:t>元朝统治者为 解决南北运输问题，扩大、修整旧的陆路和遭渠的运输途径，此外在至元年间创立了新的水路运输线</a:t>
            </a:r>
            <a:r>
              <a:rPr lang="en-US" altLang="zh-CN">
                <a:latin typeface="楷体" charset="0"/>
                <a:ea typeface="楷体" charset="0"/>
                <a:sym typeface="+mn-ea"/>
              </a:rPr>
              <a:t>——</a:t>
            </a:r>
            <a:r>
              <a:rPr lang="zh-CN" altLang="en-US">
                <a:latin typeface="楷体" charset="0"/>
                <a:ea typeface="楷体" charset="0"/>
                <a:sym typeface="+mn-ea"/>
              </a:rPr>
              <a:t>海运。即从平江刘家港直达直沽的海运航线。这就使从江南到大都的水运能力有了空前的提高。此后不久，在著名科学家郭守敬的领导下，又开凿了一条新运河</a:t>
            </a:r>
            <a:r>
              <a:rPr lang="en-US" altLang="zh-CN">
                <a:latin typeface="楷体" charset="0"/>
                <a:ea typeface="楷体" charset="0"/>
                <a:sym typeface="+mn-ea"/>
              </a:rPr>
              <a:t>——</a:t>
            </a:r>
            <a:r>
              <a:rPr lang="zh-CN" altLang="en-US">
                <a:latin typeface="楷体" charset="0"/>
                <a:ea typeface="楷体" charset="0"/>
                <a:sym typeface="+mn-ea"/>
              </a:rPr>
              <a:t>通惠河，连通了大都和京杭大运河的脉络，从而使得全国各地特别是江南的大量财富，可以由水路直抵大都。</a:t>
            </a:r>
            <a:endParaRPr lang="zh-CN" altLang="en-US">
              <a:latin typeface="楷体" charset="0"/>
              <a:ea typeface="楷体" charset="0"/>
            </a:endParaRPr>
          </a:p>
          <a:p>
            <a:endParaRPr lang="zh-CN" altLang="en-US">
              <a:latin typeface="楷体" charset="0"/>
              <a:ea typeface="楷体" charset="0"/>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200">
                <a:sym typeface="+mn-ea"/>
              </a:rPr>
              <a:t>四、元大都</a:t>
            </a:r>
            <a:br>
              <a:rPr lang="zh-CN" altLang="en-US" sz="3200">
                <a:sym typeface="+mn-ea"/>
              </a:rPr>
            </a:br>
            <a:r>
              <a:rPr lang="en-US" altLang="zh-CN" sz="2400">
                <a:sym typeface="+mn-ea"/>
              </a:rPr>
              <a:t>3.</a:t>
            </a:r>
            <a:r>
              <a:rPr lang="zh-CN" altLang="en-US" sz="2400">
                <a:sym typeface="+mn-ea"/>
              </a:rPr>
              <a:t>元大都城的历史作用和地位</a:t>
            </a:r>
          </a:p>
        </p:txBody>
      </p:sp>
      <p:sp>
        <p:nvSpPr>
          <p:cNvPr id="3" name="内容占位符 2"/>
          <p:cNvSpPr>
            <a:spLocks noGrp="1"/>
          </p:cNvSpPr>
          <p:nvPr>
            <p:ph idx="1"/>
          </p:nvPr>
        </p:nvSpPr>
        <p:spPr>
          <a:xfrm>
            <a:off x="457200" y="1417955"/>
            <a:ext cx="8229600" cy="4525963"/>
          </a:xfrm>
        </p:spPr>
        <p:txBody>
          <a:bodyPr>
            <a:normAutofit/>
          </a:bodyPr>
          <a:lstStyle/>
          <a:p>
            <a:pPr marL="0" indent="0">
              <a:buNone/>
            </a:pPr>
            <a:r>
              <a:rPr lang="zh-CN" altLang="en-US" sz="2000">
                <a:cs typeface="仿宋" charset="0"/>
              </a:rPr>
              <a:t>④</a:t>
            </a:r>
            <a:r>
              <a:rPr lang="zh-CN" altLang="en-US" sz="2000">
                <a:sym typeface="+mn-ea"/>
              </a:rPr>
              <a:t>新建的大都城，是以忽必烈为首的革新派同以阿里不哥为首的守旧派不断斗争并最后取得胜利的产物。</a:t>
            </a:r>
          </a:p>
          <a:p>
            <a:r>
              <a:rPr lang="zh-CN" altLang="en-US" sz="2000">
                <a:latin typeface="楷体" charset="0"/>
                <a:ea typeface="楷体" charset="0"/>
                <a:sym typeface="+mn-ea"/>
              </a:rPr>
              <a:t>大都城的兴建，标志着蒙古统治阶级从原始部落向封建制生产关系转变过程的最后完成。</a:t>
            </a:r>
          </a:p>
          <a:p>
            <a:endParaRPr lang="zh-CN" altLang="en-US" sz="2000">
              <a:latin typeface="楷体" charset="0"/>
              <a:ea typeface="楷体" charset="0"/>
              <a:sym typeface="+mn-ea"/>
            </a:endParaRPr>
          </a:p>
          <a:p>
            <a:pPr marL="0" indent="0">
              <a:buNone/>
            </a:pPr>
            <a:r>
              <a:rPr lang="zh-CN" altLang="en-US" sz="2000">
                <a:cs typeface="仿宋" charset="0"/>
                <a:sym typeface="+mn-ea"/>
              </a:rPr>
              <a:t>⑤</a:t>
            </a:r>
            <a:r>
              <a:rPr lang="zh-CN" altLang="en-US" sz="2000">
                <a:sym typeface="+mn-ea"/>
              </a:rPr>
              <a:t>新建的大都城，是我国历史上第一个少数民族入主中原、统一全国所建立的都城。</a:t>
            </a:r>
          </a:p>
          <a:p>
            <a:r>
              <a:rPr lang="zh-CN" altLang="en-US" sz="2000">
                <a:latin typeface="楷体" charset="0"/>
                <a:ea typeface="楷体" charset="0"/>
                <a:sym typeface="+mn-ea"/>
              </a:rPr>
              <a:t>元大都城的兴建,标志着中国的少数民族在历史发展的过程中起到越来越重要的作用。</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200">
                <a:sym typeface="+mn-ea"/>
              </a:rPr>
              <a:t>四、元大都</a:t>
            </a:r>
            <a:br>
              <a:rPr lang="zh-CN" altLang="en-US" sz="3200">
                <a:sym typeface="+mn-ea"/>
              </a:rPr>
            </a:br>
            <a:r>
              <a:rPr lang="en-US" altLang="zh-CN" sz="2400">
                <a:sym typeface="+mn-ea"/>
              </a:rPr>
              <a:t>3.</a:t>
            </a:r>
            <a:r>
              <a:rPr lang="zh-CN" altLang="en-US" sz="2400">
                <a:sym typeface="+mn-ea"/>
              </a:rPr>
              <a:t>元大都城的历史作用和地位</a:t>
            </a:r>
          </a:p>
        </p:txBody>
      </p:sp>
      <p:sp>
        <p:nvSpPr>
          <p:cNvPr id="3" name="内容占位符 2"/>
          <p:cNvSpPr>
            <a:spLocks noGrp="1"/>
          </p:cNvSpPr>
          <p:nvPr>
            <p:ph idx="1"/>
          </p:nvPr>
        </p:nvSpPr>
        <p:spPr>
          <a:xfrm>
            <a:off x="480060" y="1133475"/>
            <a:ext cx="8035925" cy="5100320"/>
          </a:xfrm>
        </p:spPr>
        <p:txBody>
          <a:bodyPr>
            <a:noAutofit/>
          </a:bodyPr>
          <a:lstStyle/>
          <a:p>
            <a:pPr marL="0" indent="0">
              <a:buNone/>
            </a:pPr>
            <a:r>
              <a:rPr lang="zh-CN" altLang="en-US" sz="2000">
                <a:cs typeface="仿宋" charset="0"/>
                <a:sym typeface="+mn-ea"/>
              </a:rPr>
              <a:t>⑥</a:t>
            </a:r>
            <a:r>
              <a:rPr lang="zh-CN" altLang="en-US" sz="2000">
                <a:sym typeface="+mn-ea"/>
              </a:rPr>
              <a:t>促进了中国各少数民族和汉族的相互融合。</a:t>
            </a:r>
          </a:p>
          <a:p>
            <a:r>
              <a:rPr lang="zh-CN" altLang="en-US" sz="2000">
                <a:latin typeface="楷体" charset="0"/>
                <a:ea typeface="楷体" charset="0"/>
                <a:sym typeface="+mn-ea"/>
              </a:rPr>
              <a:t>元大都的兴建加深了各民族之间的相互认识,并共同为开发大都地区的自然资源、发展这里的社会经济，作出了很大贡献。</a:t>
            </a:r>
          </a:p>
          <a:p>
            <a:pPr marL="0" indent="0">
              <a:buNone/>
            </a:pPr>
            <a:r>
              <a:rPr lang="zh-CN" altLang="en-US" sz="2000">
                <a:latin typeface="楷体" charset="0"/>
                <a:ea typeface="楷体" charset="0"/>
                <a:cs typeface="宋体" charset="0"/>
                <a:sym typeface="+mn-ea"/>
              </a:rPr>
              <a:t>⑦</a:t>
            </a:r>
            <a:r>
              <a:rPr lang="zh-CN" altLang="en-US" sz="2000">
                <a:sym typeface="+mn-ea"/>
              </a:rPr>
              <a:t>使其已经成为一个真正的世界性城市。</a:t>
            </a:r>
          </a:p>
          <a:p>
            <a:r>
              <a:rPr lang="zh-CN" altLang="en-US" sz="2000">
                <a:latin typeface="楷体" charset="0"/>
                <a:ea typeface="楷体" charset="0"/>
                <a:sym typeface="+mn-ea"/>
              </a:rPr>
              <a:t>元大都建成后，各国使节和商人万里跋涉，舟载车驮，络绎不绝地前来，从而使大都成为当时世界上最大的都会之一。</a:t>
            </a:r>
          </a:p>
          <a:p>
            <a:pPr marL="0" indent="0">
              <a:buNone/>
            </a:pPr>
            <a:r>
              <a:rPr lang="zh-CN" altLang="en-US" sz="2000">
                <a:cs typeface="仿宋" charset="0"/>
                <a:sym typeface="+mn-ea"/>
              </a:rPr>
              <a:t>⑧</a:t>
            </a:r>
            <a:r>
              <a:rPr lang="zh-CN" altLang="en-US" sz="2000">
                <a:sym typeface="+mn-ea"/>
              </a:rPr>
              <a:t>是世界文化大融合的中心。</a:t>
            </a:r>
          </a:p>
          <a:p>
            <a:r>
              <a:rPr lang="zh-CN" altLang="en-US" sz="2000">
                <a:latin typeface="楷体" charset="0"/>
                <a:ea typeface="楷体" charset="0"/>
                <a:sym typeface="+mn-ea"/>
              </a:rPr>
              <a:t>中国传统的儒家、道教等以及国外传入的佛教、伊斯兰教、基督教等都在元大都设有自己的活动中心，这些教派彼此斗争并相互融合，使元大都成为世界文化大融合的中心。</a:t>
            </a:r>
          </a:p>
          <a:p>
            <a:endParaRPr lang="zh-CN" altLang="en-US" sz="2000">
              <a:latin typeface="楷体" charset="0"/>
              <a:ea typeface="楷体" charset="0"/>
              <a:sym typeface="+mn-ea"/>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dirty="0"/>
              <a:t>小结</a:t>
            </a:r>
          </a:p>
        </p:txBody>
      </p:sp>
      <p:sp>
        <p:nvSpPr>
          <p:cNvPr id="11" name="文本框 10"/>
          <p:cNvSpPr txBox="1"/>
          <p:nvPr>
            <p:custDataLst>
              <p:tags r:id="rId3"/>
            </p:custDataLst>
          </p:nvPr>
        </p:nvSpPr>
        <p:spPr>
          <a:xfrm>
            <a:off x="5642800" y="1977850"/>
            <a:ext cx="885600" cy="1085400"/>
          </a:xfrm>
          <a:prstGeom prst="rect">
            <a:avLst/>
          </a:prstGeom>
          <a:noFill/>
        </p:spPr>
        <p:txBody>
          <a:bodyPr wrap="square" lIns="0" tIns="0" rIns="0" bIns="0" rtlCol="0" anchor="b" anchorCtr="0">
            <a:normAutofit fontScale="92500" lnSpcReduction="20000"/>
          </a:bodyPr>
          <a:lstStyle/>
          <a:p>
            <a:pPr>
              <a:lnSpc>
                <a:spcPct val="130000"/>
              </a:lnSpc>
            </a:pPr>
            <a:r>
              <a:rPr lang="en-US" altLang="zh-CN" sz="6600" i="1" smtClean="0"/>
              <a:t>5</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dirty="0"/>
              <a:t>元上都</a:t>
            </a:r>
          </a:p>
        </p:txBody>
      </p:sp>
      <p:sp>
        <p:nvSpPr>
          <p:cNvPr id="11" name="文本框 10"/>
          <p:cNvSpPr txBox="1"/>
          <p:nvPr>
            <p:custDataLst>
              <p:tags r:id="rId3"/>
            </p:custDataLst>
          </p:nvPr>
        </p:nvSpPr>
        <p:spPr>
          <a:xfrm>
            <a:off x="5642800" y="1977850"/>
            <a:ext cx="885600" cy="1085400"/>
          </a:xfrm>
          <a:prstGeom prst="rect">
            <a:avLst/>
          </a:prstGeom>
          <a:noFill/>
        </p:spPr>
        <p:txBody>
          <a:bodyPr wrap="square" lIns="0" tIns="0" rIns="0" bIns="0" rtlCol="0" anchor="b" anchorCtr="0">
            <a:normAutofit fontScale="92500" lnSpcReduction="20000"/>
          </a:bodyPr>
          <a:lstStyle/>
          <a:p>
            <a:pPr>
              <a:lnSpc>
                <a:spcPct val="130000"/>
              </a:lnSpc>
            </a:pPr>
            <a:r>
              <a:rPr lang="en-US" altLang="zh-CN" sz="6600" i="1" smtClean="0"/>
              <a:t>2</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50115"/>
            <a:ext cx="7886700" cy="796011"/>
          </a:xfrm>
        </p:spPr>
        <p:txBody>
          <a:bodyPr>
            <a:normAutofit/>
          </a:bodyPr>
          <a:lstStyle/>
          <a:p>
            <a:pPr algn="l"/>
            <a:r>
              <a:rPr lang="zh-CN" altLang="en-US" sz="3200"/>
              <a:t>五、小结</a:t>
            </a:r>
          </a:p>
        </p:txBody>
      </p:sp>
      <p:sp>
        <p:nvSpPr>
          <p:cNvPr id="3" name="内容占位符 2"/>
          <p:cNvSpPr>
            <a:spLocks noGrp="1"/>
          </p:cNvSpPr>
          <p:nvPr>
            <p:ph idx="1"/>
          </p:nvPr>
        </p:nvSpPr>
        <p:spPr>
          <a:xfrm>
            <a:off x="459105" y="1417955"/>
            <a:ext cx="8217535" cy="5212715"/>
          </a:xfrm>
        </p:spPr>
        <p:txBody>
          <a:bodyPr>
            <a:noAutofit/>
          </a:bodyPr>
          <a:lstStyle/>
          <a:p>
            <a:pPr marL="0" indent="0">
              <a:lnSpc>
                <a:spcPct val="120000"/>
              </a:lnSpc>
              <a:buNone/>
            </a:pPr>
            <a:r>
              <a:rPr kumimoji="1" sz="2000" b="1">
                <a:sym typeface="+mn-ea"/>
              </a:rPr>
              <a:t>元代都城的特点：</a:t>
            </a:r>
            <a:endParaRPr kumimoji="1" lang="en-US" altLang="zh-CN" sz="2000" b="1" dirty="0" smtClean="0">
              <a:sym typeface="+mn-ea"/>
            </a:endParaRPr>
          </a:p>
          <a:p>
            <a:pPr marL="0" indent="0">
              <a:lnSpc>
                <a:spcPct val="120000"/>
              </a:lnSpc>
              <a:buNone/>
            </a:pPr>
            <a:r>
              <a:rPr kumimoji="1" altLang="zh-CN" sz="2000">
                <a:sym typeface="+mn-ea"/>
              </a:rPr>
              <a:t>1</a:t>
            </a:r>
            <a:r>
              <a:rPr kumimoji="1" lang="en-US" altLang="zh-CN" sz="2000">
                <a:sym typeface="+mn-ea"/>
              </a:rPr>
              <a:t>.</a:t>
            </a:r>
            <a:r>
              <a:rPr kumimoji="1" sz="2000">
                <a:sym typeface="+mn-ea"/>
              </a:rPr>
              <a:t>早期都城具有游牧特点；</a:t>
            </a:r>
            <a:endParaRPr kumimoji="1" lang="en-US" altLang="zh-CN" sz="2000" dirty="0" smtClean="0"/>
          </a:p>
          <a:p>
            <a:pPr marL="0" indent="0">
              <a:lnSpc>
                <a:spcPct val="120000"/>
              </a:lnSpc>
              <a:buNone/>
            </a:pPr>
            <a:r>
              <a:rPr kumimoji="1" altLang="zh-CN" sz="2000">
                <a:sym typeface="+mn-ea"/>
              </a:rPr>
              <a:t>2</a:t>
            </a:r>
            <a:r>
              <a:rPr kumimoji="1" lang="en-US" altLang="zh-CN" sz="2000">
                <a:sym typeface="+mn-ea"/>
              </a:rPr>
              <a:t>.</a:t>
            </a:r>
            <a:r>
              <a:rPr kumimoji="1" sz="2000">
                <a:sym typeface="+mn-ea"/>
              </a:rPr>
              <a:t>中期政权稳定后，仿汴京修建新都城，仿汉制痕迹明显；</a:t>
            </a:r>
            <a:endParaRPr kumimoji="1" lang="en-US" altLang="zh-CN" sz="2000" dirty="0" smtClean="0"/>
          </a:p>
          <a:p>
            <a:pPr marL="0" indent="0">
              <a:lnSpc>
                <a:spcPct val="120000"/>
              </a:lnSpc>
              <a:buNone/>
            </a:pPr>
            <a:r>
              <a:rPr kumimoji="1" altLang="zh-CN" sz="2000">
                <a:sym typeface="+mn-ea"/>
              </a:rPr>
              <a:t>3</a:t>
            </a:r>
            <a:r>
              <a:rPr kumimoji="1" lang="en-US" altLang="zh-CN" sz="2000">
                <a:sym typeface="+mn-ea"/>
              </a:rPr>
              <a:t>.</a:t>
            </a:r>
            <a:r>
              <a:rPr kumimoji="1" sz="2000">
                <a:sym typeface="+mn-ea"/>
              </a:rPr>
              <a:t>都城城套城，从汴京城一脉相承而来；</a:t>
            </a:r>
            <a:endParaRPr kumimoji="1" lang="en-US" altLang="zh-CN" sz="2000" dirty="0" smtClean="0"/>
          </a:p>
          <a:p>
            <a:pPr marL="0" indent="0">
              <a:lnSpc>
                <a:spcPct val="120000"/>
              </a:lnSpc>
              <a:buNone/>
            </a:pPr>
            <a:r>
              <a:rPr kumimoji="1" altLang="zh-CN" sz="2000">
                <a:sym typeface="+mn-ea"/>
              </a:rPr>
              <a:t>4</a:t>
            </a:r>
            <a:r>
              <a:rPr kumimoji="1" lang="en-US" altLang="zh-CN" sz="2000">
                <a:sym typeface="+mn-ea"/>
              </a:rPr>
              <a:t>.</a:t>
            </a:r>
            <a:r>
              <a:rPr kumimoji="1" sz="2000">
                <a:sym typeface="+mn-ea"/>
              </a:rPr>
              <a:t>元大都的中轴线强化，一直延续至明清都城建设；</a:t>
            </a:r>
            <a:endParaRPr kumimoji="1" lang="en-US" altLang="zh-CN" sz="2000" dirty="0" smtClean="0"/>
          </a:p>
          <a:p>
            <a:pPr marL="0" indent="0">
              <a:lnSpc>
                <a:spcPct val="120000"/>
              </a:lnSpc>
              <a:buNone/>
            </a:pPr>
            <a:r>
              <a:rPr kumimoji="1" altLang="zh-CN" sz="2000">
                <a:sym typeface="+mn-ea"/>
              </a:rPr>
              <a:t>5</a:t>
            </a:r>
            <a:r>
              <a:rPr kumimoji="1" lang="en-US" altLang="zh-CN" sz="2000">
                <a:sym typeface="+mn-ea"/>
              </a:rPr>
              <a:t>.</a:t>
            </a:r>
            <a:r>
              <a:rPr kumimoji="1" sz="2000">
                <a:sym typeface="+mn-ea"/>
              </a:rPr>
              <a:t>都城皆修唯一的大殿，殿后建寝宫，宫后有高台，宫殿台基为“宫形”。</a:t>
            </a:r>
            <a:endParaRPr kumimoji="1" lang="zh-CN" altLang="en-US" sz="2000" dirty="0"/>
          </a:p>
          <a:p>
            <a:pPr marL="0" indent="0">
              <a:buNone/>
            </a:pPr>
            <a:r>
              <a:rPr lang="en-US" altLang="zh-CN" sz="2000"/>
              <a:t>    </a:t>
            </a:r>
            <a:endParaRPr lang="zh-CN" altLang="en-US" sz="200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50115"/>
            <a:ext cx="7886700" cy="796011"/>
          </a:xfrm>
        </p:spPr>
        <p:txBody>
          <a:bodyPr>
            <a:normAutofit/>
          </a:bodyPr>
          <a:lstStyle/>
          <a:p>
            <a:pPr algn="l"/>
            <a:r>
              <a:rPr lang="zh-CN" altLang="en-US" sz="3200"/>
              <a:t>五、小结</a:t>
            </a:r>
          </a:p>
        </p:txBody>
      </p:sp>
      <p:sp>
        <p:nvSpPr>
          <p:cNvPr id="3" name="内容占位符 2"/>
          <p:cNvSpPr>
            <a:spLocks noGrp="1"/>
          </p:cNvSpPr>
          <p:nvPr>
            <p:ph idx="1"/>
          </p:nvPr>
        </p:nvSpPr>
        <p:spPr>
          <a:xfrm>
            <a:off x="459105" y="1417955"/>
            <a:ext cx="8217535" cy="5212715"/>
          </a:xfrm>
        </p:spPr>
        <p:txBody>
          <a:bodyPr>
            <a:noAutofit/>
          </a:bodyPr>
          <a:lstStyle/>
          <a:p>
            <a:pPr marL="0" indent="0">
              <a:buNone/>
            </a:pPr>
            <a:r>
              <a:rPr lang="en-US" altLang="zh-CN" sz="2000"/>
              <a:t>      </a:t>
            </a:r>
            <a:r>
              <a:rPr lang="zh-CN" altLang="en-US" sz="2000"/>
              <a:t>中国的都城建设在元代又有一次大的飞跃，建筑的技术在继承前人的基础上，有了更进一步的提高。</a:t>
            </a:r>
          </a:p>
          <a:p>
            <a:pPr marL="0" indent="0">
              <a:buNone/>
            </a:pPr>
            <a:r>
              <a:rPr lang="zh-CN" altLang="en-US" sz="2000"/>
              <a:t>      元大都是元代都城建设的代表，它是历史上第一个真正较多地遵照周礼营建都城和大内的实例。明清的都城在元大都的基础上改建扩建，它在中国古代建筑史上占有很重要的一席。</a:t>
            </a:r>
          </a:p>
          <a:p>
            <a:pPr marL="0" indent="0">
              <a:buNone/>
            </a:pPr>
            <a:r>
              <a:rPr lang="zh-CN" altLang="en-US" sz="2000"/>
              <a:t>      上都城是元初北方政治、经济中心。有手工业作坊和商业市场。</a:t>
            </a:r>
            <a:r>
              <a:rPr lang="zh-CN" altLang="en-US" sz="2000">
                <a:sym typeface="+mn-ea"/>
              </a:rPr>
              <a:t>刘秉忠是上都城的</a:t>
            </a:r>
            <a:r>
              <a:rPr lang="zh-CN" altLang="en-US" sz="2000"/>
              <a:t>主要规划者，其后来也参与了元大都的设计，因此，它的布局对后来元代都城的建设有一定影响。它是中国历史上最大的一座草原城市，是蒙汉民族融合的智慧的结晶，在元代政治、军事、经济、对外交往及科技文化史上占有极重要的地位。</a:t>
            </a:r>
          </a:p>
          <a:p>
            <a:pPr marL="0" indent="0">
              <a:buNone/>
            </a:pPr>
            <a:r>
              <a:rPr lang="zh-CN" altLang="en-US" sz="2000"/>
              <a:t>      元代最后一座武宗营建的中都城，武宗个人的色彩占了很大的比重，实质上是座都城级别的行宫，在当时没有起到都城应有的政治、经济及文化中心的职能。但它的遗址却相对保存完整，时代单一，随着考古的不断发现，将有更多直接研究。</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61"/>
          <p:cNvSpPr/>
          <p:nvPr>
            <p:custDataLst>
              <p:tags r:id="rId2"/>
            </p:custDataLst>
          </p:nvPr>
        </p:nvSpPr>
        <p:spPr bwMode="auto">
          <a:xfrm>
            <a:off x="3767138" y="2701927"/>
            <a:ext cx="762000" cy="746125"/>
          </a:xfrm>
          <a:custGeom>
            <a:avLst/>
            <a:gdLst>
              <a:gd name="T0" fmla="*/ 180901 w 761840"/>
              <a:gd name="T1" fmla="*/ 622101 h 746112"/>
              <a:gd name="T2" fmla="*/ 44202 w 761840"/>
              <a:gd name="T3" fmla="*/ 454298 h 746112"/>
              <a:gd name="T4" fmla="*/ 177626 w 761840"/>
              <a:gd name="T5" fmla="*/ 469032 h 746112"/>
              <a:gd name="T6" fmla="*/ 224284 w 761840"/>
              <a:gd name="T7" fmla="*/ 478854 h 746112"/>
              <a:gd name="T8" fmla="*/ 209550 w 761840"/>
              <a:gd name="T9" fmla="*/ 514052 h 746112"/>
              <a:gd name="T10" fmla="*/ 180901 w 761840"/>
              <a:gd name="T11" fmla="*/ 671215 h 746112"/>
              <a:gd name="T12" fmla="*/ 86767 w 761840"/>
              <a:gd name="T13" fmla="*/ 666303 h 746112"/>
              <a:gd name="T14" fmla="*/ 58117 w 761840"/>
              <a:gd name="T15" fmla="*/ 658936 h 746112"/>
              <a:gd name="T16" fmla="*/ 44202 w 761840"/>
              <a:gd name="T17" fmla="*/ 454298 h 746112"/>
              <a:gd name="T18" fmla="*/ 569305 w 761840"/>
              <a:gd name="T19" fmla="*/ 412551 h 746112"/>
              <a:gd name="T20" fmla="*/ 560710 w 761840"/>
              <a:gd name="T21" fmla="*/ 476808 h 746112"/>
              <a:gd name="T22" fmla="*/ 540246 w 761840"/>
              <a:gd name="T23" fmla="*/ 433015 h 746112"/>
              <a:gd name="T24" fmla="*/ 512415 w 761840"/>
              <a:gd name="T25" fmla="*/ 365894 h 746112"/>
              <a:gd name="T26" fmla="*/ 194611 w 761840"/>
              <a:gd name="T27" fmla="*/ 341746 h 746112"/>
              <a:gd name="T28" fmla="*/ 238609 w 761840"/>
              <a:gd name="T29" fmla="*/ 384842 h 746112"/>
              <a:gd name="T30" fmla="*/ 103138 w 761840"/>
              <a:gd name="T31" fmla="*/ 387995 h 746112"/>
              <a:gd name="T32" fmla="*/ 170259 w 761840"/>
              <a:gd name="T33" fmla="*/ 366712 h 746112"/>
              <a:gd name="T34" fmla="*/ 318418 w 761840"/>
              <a:gd name="T35" fmla="*/ 336426 h 746112"/>
              <a:gd name="T36" fmla="*/ 446112 w 761840"/>
              <a:gd name="T37" fmla="*/ 336426 h 746112"/>
              <a:gd name="T38" fmla="*/ 318418 w 761840"/>
              <a:gd name="T39" fmla="*/ 313506 h 746112"/>
              <a:gd name="T40" fmla="*/ 318418 w 761840"/>
              <a:gd name="T41" fmla="*/ 232469 h 746112"/>
              <a:gd name="T42" fmla="*/ 239018 w 761840"/>
              <a:gd name="T43" fmla="*/ 263574 h 746112"/>
              <a:gd name="T44" fmla="*/ 112961 w 761840"/>
              <a:gd name="T45" fmla="*/ 275853 h 746112"/>
              <a:gd name="T46" fmla="*/ 30287 w 761840"/>
              <a:gd name="T47" fmla="*/ 254570 h 746112"/>
              <a:gd name="T48" fmla="*/ 200341 w 761840"/>
              <a:gd name="T49" fmla="*/ 228786 h 746112"/>
              <a:gd name="T50" fmla="*/ 446112 w 761840"/>
              <a:gd name="T51" fmla="*/ 211187 h 746112"/>
              <a:gd name="T52" fmla="*/ 211392 w 761840"/>
              <a:gd name="T53" fmla="*/ 117667 h 746112"/>
              <a:gd name="T54" fmla="*/ 257435 w 761840"/>
              <a:gd name="T55" fmla="*/ 163832 h 746112"/>
              <a:gd name="T56" fmla="*/ 94134 w 761840"/>
              <a:gd name="T57" fmla="*/ 166985 h 746112"/>
              <a:gd name="T58" fmla="*/ 0 w 761840"/>
              <a:gd name="T59" fmla="*/ 145703 h 746112"/>
              <a:gd name="T60" fmla="*/ 211392 w 761840"/>
              <a:gd name="T61" fmla="*/ 117667 h 746112"/>
              <a:gd name="T62" fmla="*/ 136289 w 761840"/>
              <a:gd name="T63" fmla="*/ 57299 h 746112"/>
              <a:gd name="T64" fmla="*/ 152251 w 761840"/>
              <a:gd name="T65" fmla="*/ 133424 h 746112"/>
              <a:gd name="T66" fmla="*/ 127285 w 761840"/>
              <a:gd name="T67" fmla="*/ 99454 h 746112"/>
              <a:gd name="T68" fmla="*/ 79400 w 761840"/>
              <a:gd name="T69" fmla="*/ 22919 h 746112"/>
              <a:gd name="T70" fmla="*/ 686358 w 761840"/>
              <a:gd name="T71" fmla="*/ 45020 h 746112"/>
              <a:gd name="T72" fmla="*/ 661392 w 761840"/>
              <a:gd name="T73" fmla="*/ 249659 h 746112"/>
              <a:gd name="T74" fmla="*/ 714189 w 761840"/>
              <a:gd name="T75" fmla="*/ 221419 h 746112"/>
              <a:gd name="T76" fmla="*/ 761665 w 761840"/>
              <a:gd name="T77" fmla="*/ 268185 h 746112"/>
              <a:gd name="T78" fmla="*/ 661392 w 761840"/>
              <a:gd name="T79" fmla="*/ 691679 h 746112"/>
              <a:gd name="T80" fmla="*/ 601638 w 761840"/>
              <a:gd name="T81" fmla="*/ 745703 h 746112"/>
              <a:gd name="T82" fmla="*/ 580355 w 761840"/>
              <a:gd name="T83" fmla="*/ 721147 h 746112"/>
              <a:gd name="T84" fmla="*/ 563575 w 761840"/>
              <a:gd name="T85" fmla="*/ 699864 h 746112"/>
              <a:gd name="T86" fmla="*/ 632743 w 761840"/>
              <a:gd name="T87" fmla="*/ 679400 h 746112"/>
              <a:gd name="T88" fmla="*/ 514871 w 761840"/>
              <a:gd name="T89" fmla="*/ 284857 h 746112"/>
              <a:gd name="T90" fmla="*/ 632743 w 761840"/>
              <a:gd name="T91" fmla="*/ 70395 h 746112"/>
              <a:gd name="T92" fmla="*/ 616372 w 761840"/>
              <a:gd name="T93" fmla="*/ 11460 h 746112"/>
              <a:gd name="T94" fmla="*/ 432382 w 761840"/>
              <a:gd name="T95" fmla="*/ 41746 h 746112"/>
              <a:gd name="T96" fmla="*/ 347630 w 761840"/>
              <a:gd name="T97" fmla="*/ 112960 h 746112"/>
              <a:gd name="T98" fmla="*/ 466615 w 761840"/>
              <a:gd name="T99" fmla="*/ 92496 h 746112"/>
              <a:gd name="T100" fmla="*/ 490314 w 761840"/>
              <a:gd name="T101" fmla="*/ 129331 h 746112"/>
              <a:gd name="T102" fmla="*/ 469192 w 761840"/>
              <a:gd name="T103" fmla="*/ 713370 h 746112"/>
              <a:gd name="T104" fmla="*/ 409277 w 761840"/>
              <a:gd name="T105" fmla="*/ 739973 h 746112"/>
              <a:gd name="T106" fmla="*/ 337245 w 761840"/>
              <a:gd name="T107" fmla="*/ 698227 h 746112"/>
              <a:gd name="T108" fmla="*/ 441610 w 761840"/>
              <a:gd name="T109" fmla="*/ 692088 h 746112"/>
              <a:gd name="T110" fmla="*/ 347067 w 761840"/>
              <a:gd name="T111" fmla="*/ 579946 h 746112"/>
              <a:gd name="T112" fmla="*/ 197272 w 761840"/>
              <a:gd name="T113" fmla="*/ 694134 h 746112"/>
              <a:gd name="T114" fmla="*/ 418281 w 761840"/>
              <a:gd name="T115" fmla="*/ 437927 h 746112"/>
              <a:gd name="T116" fmla="*/ 217736 w 761840"/>
              <a:gd name="T117" fmla="*/ 416644 h 746112"/>
              <a:gd name="T118" fmla="*/ 274216 w 761840"/>
              <a:gd name="T119" fmla="*/ 93315 h 746112"/>
              <a:gd name="T120" fmla="*/ 329698 w 761840"/>
              <a:gd name="T121" fmla="*/ 112960 h 746112"/>
              <a:gd name="T122" fmla="*/ 365561 w 761840"/>
              <a:gd name="T123" fmla="*/ 8185 h 74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840" h="746112">
                <a:moveTo>
                  <a:pt x="86767" y="507504"/>
                </a:moveTo>
                <a:lnTo>
                  <a:pt x="86767" y="622101"/>
                </a:lnTo>
                <a:lnTo>
                  <a:pt x="180901" y="622101"/>
                </a:lnTo>
                <a:lnTo>
                  <a:pt x="180901" y="507504"/>
                </a:lnTo>
                <a:lnTo>
                  <a:pt x="86767" y="507504"/>
                </a:lnTo>
                <a:close/>
                <a:moveTo>
                  <a:pt x="44202" y="454298"/>
                </a:moveTo>
                <a:lnTo>
                  <a:pt x="85948" y="484584"/>
                </a:lnTo>
                <a:lnTo>
                  <a:pt x="166167" y="484584"/>
                </a:lnTo>
                <a:lnTo>
                  <a:pt x="177626" y="469032"/>
                </a:lnTo>
                <a:cubicBezTo>
                  <a:pt x="183083" y="461392"/>
                  <a:pt x="186903" y="457435"/>
                  <a:pt x="189086" y="457163"/>
                </a:cubicBezTo>
                <a:cubicBezTo>
                  <a:pt x="191269" y="456890"/>
                  <a:pt x="195907" y="458936"/>
                  <a:pt x="203002" y="463302"/>
                </a:cubicBezTo>
                <a:lnTo>
                  <a:pt x="224284" y="478854"/>
                </a:lnTo>
                <a:cubicBezTo>
                  <a:pt x="232470" y="485403"/>
                  <a:pt x="236289" y="489768"/>
                  <a:pt x="235744" y="491951"/>
                </a:cubicBezTo>
                <a:cubicBezTo>
                  <a:pt x="235198" y="494134"/>
                  <a:pt x="233015" y="496590"/>
                  <a:pt x="229195" y="499318"/>
                </a:cubicBezTo>
                <a:lnTo>
                  <a:pt x="209550" y="514052"/>
                </a:lnTo>
                <a:lnTo>
                  <a:pt x="209550" y="601638"/>
                </a:lnTo>
                <a:lnTo>
                  <a:pt x="213643" y="657299"/>
                </a:lnTo>
                <a:cubicBezTo>
                  <a:pt x="203274" y="663302"/>
                  <a:pt x="192360" y="667940"/>
                  <a:pt x="180901" y="671215"/>
                </a:cubicBezTo>
                <a:lnTo>
                  <a:pt x="180901" y="645021"/>
                </a:lnTo>
                <a:lnTo>
                  <a:pt x="85948" y="645021"/>
                </a:lnTo>
                <a:lnTo>
                  <a:pt x="86767" y="666303"/>
                </a:lnTo>
                <a:lnTo>
                  <a:pt x="89222" y="721147"/>
                </a:lnTo>
                <a:cubicBezTo>
                  <a:pt x="77763" y="726058"/>
                  <a:pt x="65757" y="729605"/>
                  <a:pt x="53206" y="731788"/>
                </a:cubicBezTo>
                <a:lnTo>
                  <a:pt x="58117" y="658936"/>
                </a:lnTo>
                <a:lnTo>
                  <a:pt x="58117" y="514052"/>
                </a:lnTo>
                <a:cubicBezTo>
                  <a:pt x="58117" y="496590"/>
                  <a:pt x="51023" y="479127"/>
                  <a:pt x="36835" y="461665"/>
                </a:cubicBezTo>
                <a:lnTo>
                  <a:pt x="44202" y="454298"/>
                </a:lnTo>
                <a:close/>
                <a:moveTo>
                  <a:pt x="509960" y="343793"/>
                </a:moveTo>
                <a:cubicBezTo>
                  <a:pt x="519237" y="353070"/>
                  <a:pt x="529878" y="363984"/>
                  <a:pt x="541883" y="376535"/>
                </a:cubicBezTo>
                <a:cubicBezTo>
                  <a:pt x="553889" y="389086"/>
                  <a:pt x="563029" y="401092"/>
                  <a:pt x="569305" y="412551"/>
                </a:cubicBezTo>
                <a:cubicBezTo>
                  <a:pt x="575580" y="424011"/>
                  <a:pt x="579128" y="435062"/>
                  <a:pt x="579946" y="445703"/>
                </a:cubicBezTo>
                <a:cubicBezTo>
                  <a:pt x="580765" y="456344"/>
                  <a:pt x="579264" y="464120"/>
                  <a:pt x="575444" y="469032"/>
                </a:cubicBezTo>
                <a:cubicBezTo>
                  <a:pt x="571624" y="473943"/>
                  <a:pt x="566713" y="476535"/>
                  <a:pt x="560710" y="476808"/>
                </a:cubicBezTo>
                <a:cubicBezTo>
                  <a:pt x="554707" y="477081"/>
                  <a:pt x="550205" y="475307"/>
                  <a:pt x="547204" y="471487"/>
                </a:cubicBezTo>
                <a:cubicBezTo>
                  <a:pt x="544202" y="467667"/>
                  <a:pt x="542429" y="461938"/>
                  <a:pt x="541883" y="454298"/>
                </a:cubicBezTo>
                <a:lnTo>
                  <a:pt x="540246" y="433015"/>
                </a:lnTo>
                <a:cubicBezTo>
                  <a:pt x="539155" y="427558"/>
                  <a:pt x="536972" y="419646"/>
                  <a:pt x="533698" y="409277"/>
                </a:cubicBezTo>
                <a:cubicBezTo>
                  <a:pt x="530424" y="398909"/>
                  <a:pt x="527968" y="392224"/>
                  <a:pt x="526331" y="389223"/>
                </a:cubicBezTo>
                <a:cubicBezTo>
                  <a:pt x="524694" y="386221"/>
                  <a:pt x="520055" y="378445"/>
                  <a:pt x="512415" y="365894"/>
                </a:cubicBezTo>
                <a:lnTo>
                  <a:pt x="502593" y="351160"/>
                </a:lnTo>
                <a:lnTo>
                  <a:pt x="509960" y="343793"/>
                </a:lnTo>
                <a:close/>
                <a:moveTo>
                  <a:pt x="194611" y="341746"/>
                </a:moveTo>
                <a:cubicBezTo>
                  <a:pt x="196658" y="341746"/>
                  <a:pt x="198909" y="342701"/>
                  <a:pt x="201364" y="344611"/>
                </a:cubicBezTo>
                <a:lnTo>
                  <a:pt x="234925" y="376177"/>
                </a:lnTo>
                <a:cubicBezTo>
                  <a:pt x="238199" y="379852"/>
                  <a:pt x="239427" y="382740"/>
                  <a:pt x="238609" y="384842"/>
                </a:cubicBezTo>
                <a:cubicBezTo>
                  <a:pt x="237790" y="386944"/>
                  <a:pt x="235471" y="387995"/>
                  <a:pt x="231651" y="387995"/>
                </a:cubicBezTo>
                <a:lnTo>
                  <a:pt x="112142" y="387995"/>
                </a:lnTo>
                <a:lnTo>
                  <a:pt x="103138" y="387995"/>
                </a:lnTo>
                <a:cubicBezTo>
                  <a:pt x="86767" y="387995"/>
                  <a:pt x="73124" y="392360"/>
                  <a:pt x="62210" y="401092"/>
                </a:cubicBezTo>
                <a:lnTo>
                  <a:pt x="27012" y="366712"/>
                </a:lnTo>
                <a:lnTo>
                  <a:pt x="170259" y="366712"/>
                </a:lnTo>
                <a:lnTo>
                  <a:pt x="189086" y="344611"/>
                </a:lnTo>
                <a:cubicBezTo>
                  <a:pt x="190723" y="342701"/>
                  <a:pt x="192565" y="341746"/>
                  <a:pt x="194611" y="341746"/>
                </a:cubicBezTo>
                <a:close/>
                <a:moveTo>
                  <a:pt x="318418" y="336426"/>
                </a:moveTo>
                <a:lnTo>
                  <a:pt x="318418" y="416644"/>
                </a:lnTo>
                <a:lnTo>
                  <a:pt x="446112" y="416644"/>
                </a:lnTo>
                <a:lnTo>
                  <a:pt x="446112" y="336426"/>
                </a:lnTo>
                <a:lnTo>
                  <a:pt x="318418" y="336426"/>
                </a:lnTo>
                <a:close/>
                <a:moveTo>
                  <a:pt x="318418" y="232469"/>
                </a:moveTo>
                <a:lnTo>
                  <a:pt x="318418" y="313506"/>
                </a:lnTo>
                <a:lnTo>
                  <a:pt x="446112" y="313506"/>
                </a:lnTo>
                <a:lnTo>
                  <a:pt x="446112" y="232469"/>
                </a:lnTo>
                <a:lnTo>
                  <a:pt x="318418" y="232469"/>
                </a:lnTo>
                <a:close/>
                <a:moveTo>
                  <a:pt x="200341" y="228786"/>
                </a:moveTo>
                <a:cubicBezTo>
                  <a:pt x="202115" y="228786"/>
                  <a:pt x="204093" y="229741"/>
                  <a:pt x="206276" y="231651"/>
                </a:cubicBezTo>
                <a:lnTo>
                  <a:pt x="239018" y="263574"/>
                </a:lnTo>
                <a:cubicBezTo>
                  <a:pt x="242292" y="267394"/>
                  <a:pt x="243520" y="270396"/>
                  <a:pt x="242701" y="272579"/>
                </a:cubicBezTo>
                <a:cubicBezTo>
                  <a:pt x="241883" y="274761"/>
                  <a:pt x="239564" y="275853"/>
                  <a:pt x="235744" y="275853"/>
                </a:cubicBezTo>
                <a:lnTo>
                  <a:pt x="112961" y="275853"/>
                </a:lnTo>
                <a:lnTo>
                  <a:pt x="105594" y="275853"/>
                </a:lnTo>
                <a:cubicBezTo>
                  <a:pt x="89222" y="275853"/>
                  <a:pt x="75580" y="280218"/>
                  <a:pt x="64666" y="288950"/>
                </a:cubicBezTo>
                <a:lnTo>
                  <a:pt x="30287" y="254570"/>
                </a:lnTo>
                <a:lnTo>
                  <a:pt x="176808" y="254570"/>
                </a:lnTo>
                <a:lnTo>
                  <a:pt x="195635" y="231651"/>
                </a:lnTo>
                <a:cubicBezTo>
                  <a:pt x="196999" y="229741"/>
                  <a:pt x="198568" y="228786"/>
                  <a:pt x="200341" y="228786"/>
                </a:cubicBezTo>
                <a:close/>
                <a:moveTo>
                  <a:pt x="318418" y="135880"/>
                </a:moveTo>
                <a:lnTo>
                  <a:pt x="318418" y="211187"/>
                </a:lnTo>
                <a:lnTo>
                  <a:pt x="446112" y="211187"/>
                </a:lnTo>
                <a:lnTo>
                  <a:pt x="446112" y="135880"/>
                </a:lnTo>
                <a:lnTo>
                  <a:pt x="318418" y="135880"/>
                </a:lnTo>
                <a:close/>
                <a:moveTo>
                  <a:pt x="211392" y="117667"/>
                </a:moveTo>
                <a:cubicBezTo>
                  <a:pt x="214257" y="117258"/>
                  <a:pt x="217190" y="118417"/>
                  <a:pt x="220191" y="121146"/>
                </a:cubicBezTo>
                <a:lnTo>
                  <a:pt x="253752" y="155167"/>
                </a:lnTo>
                <a:cubicBezTo>
                  <a:pt x="257026" y="158842"/>
                  <a:pt x="258254" y="161730"/>
                  <a:pt x="257435" y="163832"/>
                </a:cubicBezTo>
                <a:cubicBezTo>
                  <a:pt x="256617" y="165934"/>
                  <a:pt x="254298" y="166985"/>
                  <a:pt x="250478" y="166985"/>
                </a:cubicBezTo>
                <a:lnTo>
                  <a:pt x="225103" y="166985"/>
                </a:lnTo>
                <a:lnTo>
                  <a:pt x="94134" y="166985"/>
                </a:lnTo>
                <a:lnTo>
                  <a:pt x="72033" y="166985"/>
                </a:lnTo>
                <a:cubicBezTo>
                  <a:pt x="56753" y="166985"/>
                  <a:pt x="43111" y="171078"/>
                  <a:pt x="31105" y="179263"/>
                </a:cubicBezTo>
                <a:lnTo>
                  <a:pt x="0" y="145703"/>
                </a:lnTo>
                <a:lnTo>
                  <a:pt x="184993" y="145703"/>
                </a:lnTo>
                <a:lnTo>
                  <a:pt x="203002" y="123602"/>
                </a:lnTo>
                <a:cubicBezTo>
                  <a:pt x="205730" y="120055"/>
                  <a:pt x="208527" y="118076"/>
                  <a:pt x="211392" y="117667"/>
                </a:cubicBezTo>
                <a:close/>
                <a:moveTo>
                  <a:pt x="79400" y="22919"/>
                </a:moveTo>
                <a:cubicBezTo>
                  <a:pt x="87040" y="27285"/>
                  <a:pt x="93315" y="30832"/>
                  <a:pt x="98227" y="33561"/>
                </a:cubicBezTo>
                <a:cubicBezTo>
                  <a:pt x="103138" y="36289"/>
                  <a:pt x="115825" y="44202"/>
                  <a:pt x="136289" y="57299"/>
                </a:cubicBezTo>
                <a:cubicBezTo>
                  <a:pt x="156753" y="70395"/>
                  <a:pt x="167258" y="83765"/>
                  <a:pt x="167804" y="97408"/>
                </a:cubicBezTo>
                <a:cubicBezTo>
                  <a:pt x="168349" y="111050"/>
                  <a:pt x="167122" y="120191"/>
                  <a:pt x="164120" y="124829"/>
                </a:cubicBezTo>
                <a:cubicBezTo>
                  <a:pt x="161119" y="129468"/>
                  <a:pt x="157162" y="132333"/>
                  <a:pt x="152251" y="133424"/>
                </a:cubicBezTo>
                <a:cubicBezTo>
                  <a:pt x="147340" y="134516"/>
                  <a:pt x="143247" y="133697"/>
                  <a:pt x="139973" y="130969"/>
                </a:cubicBezTo>
                <a:cubicBezTo>
                  <a:pt x="136699" y="128240"/>
                  <a:pt x="134516" y="125375"/>
                  <a:pt x="133424" y="122374"/>
                </a:cubicBezTo>
                <a:cubicBezTo>
                  <a:pt x="132333" y="119372"/>
                  <a:pt x="130287" y="111733"/>
                  <a:pt x="127285" y="99454"/>
                </a:cubicBezTo>
                <a:cubicBezTo>
                  <a:pt x="124284" y="87176"/>
                  <a:pt x="118281" y="75716"/>
                  <a:pt x="109277" y="65075"/>
                </a:cubicBezTo>
                <a:cubicBezTo>
                  <a:pt x="100273" y="54434"/>
                  <a:pt x="88404" y="43656"/>
                  <a:pt x="73670" y="32742"/>
                </a:cubicBezTo>
                <a:lnTo>
                  <a:pt x="79400" y="22919"/>
                </a:lnTo>
                <a:close/>
                <a:moveTo>
                  <a:pt x="616372" y="11460"/>
                </a:moveTo>
                <a:lnTo>
                  <a:pt x="679400" y="37653"/>
                </a:lnTo>
                <a:cubicBezTo>
                  <a:pt x="683766" y="39836"/>
                  <a:pt x="686085" y="42292"/>
                  <a:pt x="686358" y="45020"/>
                </a:cubicBezTo>
                <a:cubicBezTo>
                  <a:pt x="686631" y="47749"/>
                  <a:pt x="682947" y="51023"/>
                  <a:pt x="675308" y="54843"/>
                </a:cubicBezTo>
                <a:lnTo>
                  <a:pt x="661392" y="62210"/>
                </a:lnTo>
                <a:lnTo>
                  <a:pt x="661392" y="249659"/>
                </a:lnTo>
                <a:lnTo>
                  <a:pt x="685949" y="249659"/>
                </a:lnTo>
                <a:lnTo>
                  <a:pt x="707231" y="225921"/>
                </a:lnTo>
                <a:cubicBezTo>
                  <a:pt x="709960" y="223192"/>
                  <a:pt x="712279" y="221692"/>
                  <a:pt x="714189" y="221419"/>
                </a:cubicBezTo>
                <a:cubicBezTo>
                  <a:pt x="716099" y="221146"/>
                  <a:pt x="719782" y="223465"/>
                  <a:pt x="725240" y="228377"/>
                </a:cubicBezTo>
                <a:lnTo>
                  <a:pt x="755526" y="257538"/>
                </a:lnTo>
                <a:cubicBezTo>
                  <a:pt x="760437" y="262799"/>
                  <a:pt x="762484" y="266348"/>
                  <a:pt x="761665" y="268185"/>
                </a:cubicBezTo>
                <a:cubicBezTo>
                  <a:pt x="760847" y="270023"/>
                  <a:pt x="758800" y="270941"/>
                  <a:pt x="755526" y="270941"/>
                </a:cubicBezTo>
                <a:lnTo>
                  <a:pt x="661392" y="270941"/>
                </a:lnTo>
                <a:lnTo>
                  <a:pt x="661392" y="691679"/>
                </a:lnTo>
                <a:cubicBezTo>
                  <a:pt x="661392" y="703684"/>
                  <a:pt x="659536" y="712825"/>
                  <a:pt x="655822" y="719100"/>
                </a:cubicBezTo>
                <a:cubicBezTo>
                  <a:pt x="652109" y="725376"/>
                  <a:pt x="645151" y="731378"/>
                  <a:pt x="634949" y="737108"/>
                </a:cubicBezTo>
                <a:cubicBezTo>
                  <a:pt x="624747" y="742838"/>
                  <a:pt x="613643" y="745703"/>
                  <a:pt x="601638" y="745703"/>
                </a:cubicBezTo>
                <a:cubicBezTo>
                  <a:pt x="598364" y="746249"/>
                  <a:pt x="596454" y="746249"/>
                  <a:pt x="595908" y="745703"/>
                </a:cubicBezTo>
                <a:cubicBezTo>
                  <a:pt x="595362" y="745157"/>
                  <a:pt x="594407" y="741610"/>
                  <a:pt x="593043" y="735062"/>
                </a:cubicBezTo>
                <a:cubicBezTo>
                  <a:pt x="591679" y="728514"/>
                  <a:pt x="587450" y="723875"/>
                  <a:pt x="580355" y="721147"/>
                </a:cubicBezTo>
                <a:cubicBezTo>
                  <a:pt x="573261" y="718418"/>
                  <a:pt x="554434" y="712688"/>
                  <a:pt x="523875" y="703957"/>
                </a:cubicBezTo>
                <a:lnTo>
                  <a:pt x="525512" y="692497"/>
                </a:lnTo>
                <a:cubicBezTo>
                  <a:pt x="529878" y="693588"/>
                  <a:pt x="542565" y="696044"/>
                  <a:pt x="563575" y="699864"/>
                </a:cubicBezTo>
                <a:cubicBezTo>
                  <a:pt x="584585" y="703684"/>
                  <a:pt x="600273" y="705048"/>
                  <a:pt x="610642" y="703957"/>
                </a:cubicBezTo>
                <a:cubicBezTo>
                  <a:pt x="619373" y="703411"/>
                  <a:pt x="625239" y="701365"/>
                  <a:pt x="628241" y="697818"/>
                </a:cubicBezTo>
                <a:cubicBezTo>
                  <a:pt x="631242" y="694271"/>
                  <a:pt x="632743" y="688131"/>
                  <a:pt x="632743" y="679400"/>
                </a:cubicBezTo>
                <a:lnTo>
                  <a:pt x="632743" y="270941"/>
                </a:lnTo>
                <a:lnTo>
                  <a:pt x="554980" y="270941"/>
                </a:lnTo>
                <a:cubicBezTo>
                  <a:pt x="541883" y="270941"/>
                  <a:pt x="528514" y="275580"/>
                  <a:pt x="514871" y="284857"/>
                </a:cubicBezTo>
                <a:lnTo>
                  <a:pt x="478855" y="249659"/>
                </a:lnTo>
                <a:lnTo>
                  <a:pt x="632743" y="249659"/>
                </a:lnTo>
                <a:lnTo>
                  <a:pt x="632743" y="70395"/>
                </a:lnTo>
                <a:cubicBezTo>
                  <a:pt x="632743" y="58390"/>
                  <a:pt x="631515" y="49522"/>
                  <a:pt x="629059" y="43792"/>
                </a:cubicBezTo>
                <a:cubicBezTo>
                  <a:pt x="626604" y="38063"/>
                  <a:pt x="620192" y="31105"/>
                  <a:pt x="609823" y="22919"/>
                </a:cubicBezTo>
                <a:lnTo>
                  <a:pt x="616372" y="11460"/>
                </a:lnTo>
                <a:close/>
                <a:moveTo>
                  <a:pt x="373709" y="0"/>
                </a:moveTo>
                <a:lnTo>
                  <a:pt x="425047" y="31923"/>
                </a:lnTo>
                <a:cubicBezTo>
                  <a:pt x="430479" y="35743"/>
                  <a:pt x="432924" y="39018"/>
                  <a:pt x="432382" y="41746"/>
                </a:cubicBezTo>
                <a:cubicBezTo>
                  <a:pt x="431841" y="44475"/>
                  <a:pt x="429669" y="45839"/>
                  <a:pt x="425866" y="45839"/>
                </a:cubicBezTo>
                <a:lnTo>
                  <a:pt x="405492" y="48295"/>
                </a:lnTo>
                <a:cubicBezTo>
                  <a:pt x="394083" y="61937"/>
                  <a:pt x="374796" y="83492"/>
                  <a:pt x="347630" y="112960"/>
                </a:cubicBezTo>
                <a:lnTo>
                  <a:pt x="432389" y="112960"/>
                </a:lnTo>
                <a:lnTo>
                  <a:pt x="445422" y="94134"/>
                </a:lnTo>
                <a:cubicBezTo>
                  <a:pt x="450316" y="87039"/>
                  <a:pt x="457380" y="86494"/>
                  <a:pt x="466615" y="92496"/>
                </a:cubicBezTo>
                <a:lnTo>
                  <a:pt x="490314" y="108868"/>
                </a:lnTo>
                <a:cubicBezTo>
                  <a:pt x="496317" y="113233"/>
                  <a:pt x="499182" y="116507"/>
                  <a:pt x="498909" y="118690"/>
                </a:cubicBezTo>
                <a:cubicBezTo>
                  <a:pt x="498636" y="120873"/>
                  <a:pt x="495771" y="124420"/>
                  <a:pt x="490314" y="129331"/>
                </a:cubicBezTo>
                <a:lnTo>
                  <a:pt x="474762" y="142428"/>
                </a:lnTo>
                <a:lnTo>
                  <a:pt x="474762" y="685949"/>
                </a:lnTo>
                <a:cubicBezTo>
                  <a:pt x="474762" y="697954"/>
                  <a:pt x="472905" y="707095"/>
                  <a:pt x="469192" y="713370"/>
                </a:cubicBezTo>
                <a:cubicBezTo>
                  <a:pt x="465478" y="719646"/>
                  <a:pt x="458521" y="725649"/>
                  <a:pt x="448319" y="731378"/>
                </a:cubicBezTo>
                <a:cubicBezTo>
                  <a:pt x="438116" y="737108"/>
                  <a:pt x="427013" y="739973"/>
                  <a:pt x="415007" y="739973"/>
                </a:cubicBezTo>
                <a:cubicBezTo>
                  <a:pt x="411733" y="740519"/>
                  <a:pt x="409823" y="740519"/>
                  <a:pt x="409277" y="739973"/>
                </a:cubicBezTo>
                <a:cubicBezTo>
                  <a:pt x="408732" y="739428"/>
                  <a:pt x="407777" y="735880"/>
                  <a:pt x="406412" y="729332"/>
                </a:cubicBezTo>
                <a:cubicBezTo>
                  <a:pt x="405048" y="722784"/>
                  <a:pt x="400819" y="718145"/>
                  <a:pt x="393725" y="715417"/>
                </a:cubicBezTo>
                <a:cubicBezTo>
                  <a:pt x="386631" y="712688"/>
                  <a:pt x="367804" y="706958"/>
                  <a:pt x="337245" y="698227"/>
                </a:cubicBezTo>
                <a:lnTo>
                  <a:pt x="338882" y="686767"/>
                </a:lnTo>
                <a:cubicBezTo>
                  <a:pt x="381446" y="695498"/>
                  <a:pt x="409823" y="699318"/>
                  <a:pt x="424011" y="698227"/>
                </a:cubicBezTo>
                <a:cubicBezTo>
                  <a:pt x="432743" y="697681"/>
                  <a:pt x="438609" y="695635"/>
                  <a:pt x="441610" y="692088"/>
                </a:cubicBezTo>
                <a:cubicBezTo>
                  <a:pt x="444612" y="688541"/>
                  <a:pt x="446112" y="682402"/>
                  <a:pt x="446112" y="673670"/>
                </a:cubicBezTo>
                <a:lnTo>
                  <a:pt x="446112" y="451842"/>
                </a:lnTo>
                <a:cubicBezTo>
                  <a:pt x="407367" y="508049"/>
                  <a:pt x="374352" y="550751"/>
                  <a:pt x="347067" y="579946"/>
                </a:cubicBezTo>
                <a:cubicBezTo>
                  <a:pt x="319782" y="609141"/>
                  <a:pt x="298363" y="630014"/>
                  <a:pt x="282811" y="642565"/>
                </a:cubicBezTo>
                <a:cubicBezTo>
                  <a:pt x="267258" y="655116"/>
                  <a:pt x="240655" y="674762"/>
                  <a:pt x="203002" y="701501"/>
                </a:cubicBezTo>
                <a:lnTo>
                  <a:pt x="197272" y="694134"/>
                </a:lnTo>
                <a:cubicBezTo>
                  <a:pt x="227285" y="667395"/>
                  <a:pt x="251160" y="645567"/>
                  <a:pt x="268895" y="628650"/>
                </a:cubicBezTo>
                <a:cubicBezTo>
                  <a:pt x="286631" y="611733"/>
                  <a:pt x="307640" y="588268"/>
                  <a:pt x="331924" y="558254"/>
                </a:cubicBezTo>
                <a:cubicBezTo>
                  <a:pt x="356208" y="528240"/>
                  <a:pt x="384994" y="488131"/>
                  <a:pt x="418281" y="437927"/>
                </a:cubicBezTo>
                <a:lnTo>
                  <a:pt x="290587" y="437927"/>
                </a:lnTo>
                <a:cubicBezTo>
                  <a:pt x="276944" y="437927"/>
                  <a:pt x="264666" y="442565"/>
                  <a:pt x="253752" y="451842"/>
                </a:cubicBezTo>
                <a:lnTo>
                  <a:pt x="217736" y="416644"/>
                </a:lnTo>
                <a:lnTo>
                  <a:pt x="289768" y="416644"/>
                </a:lnTo>
                <a:lnTo>
                  <a:pt x="289768" y="148248"/>
                </a:lnTo>
                <a:cubicBezTo>
                  <a:pt x="289768" y="128551"/>
                  <a:pt x="284584" y="110240"/>
                  <a:pt x="274216" y="93315"/>
                </a:cubicBezTo>
                <a:lnTo>
                  <a:pt x="283220" y="86767"/>
                </a:lnTo>
                <a:lnTo>
                  <a:pt x="317471" y="112960"/>
                </a:lnTo>
                <a:lnTo>
                  <a:pt x="329698" y="112960"/>
                </a:lnTo>
                <a:cubicBezTo>
                  <a:pt x="352516" y="76944"/>
                  <a:pt x="365826" y="54843"/>
                  <a:pt x="369629" y="46657"/>
                </a:cubicBezTo>
                <a:cubicBezTo>
                  <a:pt x="373431" y="38472"/>
                  <a:pt x="374791" y="31378"/>
                  <a:pt x="373709" y="25375"/>
                </a:cubicBezTo>
                <a:cubicBezTo>
                  <a:pt x="372626" y="19372"/>
                  <a:pt x="369910" y="13642"/>
                  <a:pt x="365561" y="8185"/>
                </a:cubicBezTo>
                <a:lnTo>
                  <a:pt x="3737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文本框 73"/>
          <p:cNvSpPr/>
          <p:nvPr>
            <p:custDataLst>
              <p:tags r:id="rId3"/>
            </p:custDataLst>
          </p:nvPr>
        </p:nvSpPr>
        <p:spPr bwMode="auto">
          <a:xfrm>
            <a:off x="4435477" y="3197227"/>
            <a:ext cx="1241425" cy="1216025"/>
          </a:xfrm>
          <a:custGeom>
            <a:avLst/>
            <a:gdLst>
              <a:gd name="T0" fmla="*/ 180901 w 761840"/>
              <a:gd name="T1" fmla="*/ 622101 h 746112"/>
              <a:gd name="T2" fmla="*/ 44202 w 761840"/>
              <a:gd name="T3" fmla="*/ 454298 h 746112"/>
              <a:gd name="T4" fmla="*/ 177626 w 761840"/>
              <a:gd name="T5" fmla="*/ 469032 h 746112"/>
              <a:gd name="T6" fmla="*/ 224284 w 761840"/>
              <a:gd name="T7" fmla="*/ 478854 h 746112"/>
              <a:gd name="T8" fmla="*/ 209550 w 761840"/>
              <a:gd name="T9" fmla="*/ 514052 h 746112"/>
              <a:gd name="T10" fmla="*/ 180901 w 761840"/>
              <a:gd name="T11" fmla="*/ 671215 h 746112"/>
              <a:gd name="T12" fmla="*/ 86767 w 761840"/>
              <a:gd name="T13" fmla="*/ 666303 h 746112"/>
              <a:gd name="T14" fmla="*/ 58117 w 761840"/>
              <a:gd name="T15" fmla="*/ 658936 h 746112"/>
              <a:gd name="T16" fmla="*/ 44202 w 761840"/>
              <a:gd name="T17" fmla="*/ 454298 h 746112"/>
              <a:gd name="T18" fmla="*/ 569305 w 761840"/>
              <a:gd name="T19" fmla="*/ 412551 h 746112"/>
              <a:gd name="T20" fmla="*/ 560710 w 761840"/>
              <a:gd name="T21" fmla="*/ 476808 h 746112"/>
              <a:gd name="T22" fmla="*/ 540246 w 761840"/>
              <a:gd name="T23" fmla="*/ 433015 h 746112"/>
              <a:gd name="T24" fmla="*/ 512415 w 761840"/>
              <a:gd name="T25" fmla="*/ 365894 h 746112"/>
              <a:gd name="T26" fmla="*/ 194611 w 761840"/>
              <a:gd name="T27" fmla="*/ 341746 h 746112"/>
              <a:gd name="T28" fmla="*/ 238609 w 761840"/>
              <a:gd name="T29" fmla="*/ 384842 h 746112"/>
              <a:gd name="T30" fmla="*/ 103138 w 761840"/>
              <a:gd name="T31" fmla="*/ 387995 h 746112"/>
              <a:gd name="T32" fmla="*/ 170259 w 761840"/>
              <a:gd name="T33" fmla="*/ 366712 h 746112"/>
              <a:gd name="T34" fmla="*/ 318418 w 761840"/>
              <a:gd name="T35" fmla="*/ 336426 h 746112"/>
              <a:gd name="T36" fmla="*/ 446112 w 761840"/>
              <a:gd name="T37" fmla="*/ 336426 h 746112"/>
              <a:gd name="T38" fmla="*/ 318418 w 761840"/>
              <a:gd name="T39" fmla="*/ 313506 h 746112"/>
              <a:gd name="T40" fmla="*/ 318418 w 761840"/>
              <a:gd name="T41" fmla="*/ 232469 h 746112"/>
              <a:gd name="T42" fmla="*/ 239018 w 761840"/>
              <a:gd name="T43" fmla="*/ 263574 h 746112"/>
              <a:gd name="T44" fmla="*/ 112961 w 761840"/>
              <a:gd name="T45" fmla="*/ 275853 h 746112"/>
              <a:gd name="T46" fmla="*/ 30287 w 761840"/>
              <a:gd name="T47" fmla="*/ 254570 h 746112"/>
              <a:gd name="T48" fmla="*/ 200341 w 761840"/>
              <a:gd name="T49" fmla="*/ 228786 h 746112"/>
              <a:gd name="T50" fmla="*/ 446112 w 761840"/>
              <a:gd name="T51" fmla="*/ 211187 h 746112"/>
              <a:gd name="T52" fmla="*/ 211392 w 761840"/>
              <a:gd name="T53" fmla="*/ 117667 h 746112"/>
              <a:gd name="T54" fmla="*/ 257435 w 761840"/>
              <a:gd name="T55" fmla="*/ 163832 h 746112"/>
              <a:gd name="T56" fmla="*/ 94134 w 761840"/>
              <a:gd name="T57" fmla="*/ 166985 h 746112"/>
              <a:gd name="T58" fmla="*/ 0 w 761840"/>
              <a:gd name="T59" fmla="*/ 145703 h 746112"/>
              <a:gd name="T60" fmla="*/ 211392 w 761840"/>
              <a:gd name="T61" fmla="*/ 117667 h 746112"/>
              <a:gd name="T62" fmla="*/ 136289 w 761840"/>
              <a:gd name="T63" fmla="*/ 57299 h 746112"/>
              <a:gd name="T64" fmla="*/ 152251 w 761840"/>
              <a:gd name="T65" fmla="*/ 133424 h 746112"/>
              <a:gd name="T66" fmla="*/ 127285 w 761840"/>
              <a:gd name="T67" fmla="*/ 99454 h 746112"/>
              <a:gd name="T68" fmla="*/ 79400 w 761840"/>
              <a:gd name="T69" fmla="*/ 22919 h 746112"/>
              <a:gd name="T70" fmla="*/ 686358 w 761840"/>
              <a:gd name="T71" fmla="*/ 45020 h 746112"/>
              <a:gd name="T72" fmla="*/ 661392 w 761840"/>
              <a:gd name="T73" fmla="*/ 249659 h 746112"/>
              <a:gd name="T74" fmla="*/ 714189 w 761840"/>
              <a:gd name="T75" fmla="*/ 221419 h 746112"/>
              <a:gd name="T76" fmla="*/ 761665 w 761840"/>
              <a:gd name="T77" fmla="*/ 268185 h 746112"/>
              <a:gd name="T78" fmla="*/ 661392 w 761840"/>
              <a:gd name="T79" fmla="*/ 691679 h 746112"/>
              <a:gd name="T80" fmla="*/ 601638 w 761840"/>
              <a:gd name="T81" fmla="*/ 745703 h 746112"/>
              <a:gd name="T82" fmla="*/ 580355 w 761840"/>
              <a:gd name="T83" fmla="*/ 721147 h 746112"/>
              <a:gd name="T84" fmla="*/ 563575 w 761840"/>
              <a:gd name="T85" fmla="*/ 699864 h 746112"/>
              <a:gd name="T86" fmla="*/ 632743 w 761840"/>
              <a:gd name="T87" fmla="*/ 679400 h 746112"/>
              <a:gd name="T88" fmla="*/ 514871 w 761840"/>
              <a:gd name="T89" fmla="*/ 284857 h 746112"/>
              <a:gd name="T90" fmla="*/ 632743 w 761840"/>
              <a:gd name="T91" fmla="*/ 70395 h 746112"/>
              <a:gd name="T92" fmla="*/ 616372 w 761840"/>
              <a:gd name="T93" fmla="*/ 11460 h 746112"/>
              <a:gd name="T94" fmla="*/ 432382 w 761840"/>
              <a:gd name="T95" fmla="*/ 41746 h 746112"/>
              <a:gd name="T96" fmla="*/ 347630 w 761840"/>
              <a:gd name="T97" fmla="*/ 112960 h 746112"/>
              <a:gd name="T98" fmla="*/ 466615 w 761840"/>
              <a:gd name="T99" fmla="*/ 92496 h 746112"/>
              <a:gd name="T100" fmla="*/ 490314 w 761840"/>
              <a:gd name="T101" fmla="*/ 129331 h 746112"/>
              <a:gd name="T102" fmla="*/ 469192 w 761840"/>
              <a:gd name="T103" fmla="*/ 713370 h 746112"/>
              <a:gd name="T104" fmla="*/ 409277 w 761840"/>
              <a:gd name="T105" fmla="*/ 739973 h 746112"/>
              <a:gd name="T106" fmla="*/ 337245 w 761840"/>
              <a:gd name="T107" fmla="*/ 698227 h 746112"/>
              <a:gd name="T108" fmla="*/ 441610 w 761840"/>
              <a:gd name="T109" fmla="*/ 692088 h 746112"/>
              <a:gd name="T110" fmla="*/ 347067 w 761840"/>
              <a:gd name="T111" fmla="*/ 579946 h 746112"/>
              <a:gd name="T112" fmla="*/ 197272 w 761840"/>
              <a:gd name="T113" fmla="*/ 694134 h 746112"/>
              <a:gd name="T114" fmla="*/ 418281 w 761840"/>
              <a:gd name="T115" fmla="*/ 437927 h 746112"/>
              <a:gd name="T116" fmla="*/ 217736 w 761840"/>
              <a:gd name="T117" fmla="*/ 416644 h 746112"/>
              <a:gd name="T118" fmla="*/ 274216 w 761840"/>
              <a:gd name="T119" fmla="*/ 93315 h 746112"/>
              <a:gd name="T120" fmla="*/ 329698 w 761840"/>
              <a:gd name="T121" fmla="*/ 112960 h 746112"/>
              <a:gd name="T122" fmla="*/ 365561 w 761840"/>
              <a:gd name="T123" fmla="*/ 8185 h 74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840" h="746112">
                <a:moveTo>
                  <a:pt x="86767" y="507504"/>
                </a:moveTo>
                <a:lnTo>
                  <a:pt x="86767" y="622101"/>
                </a:lnTo>
                <a:lnTo>
                  <a:pt x="180901" y="622101"/>
                </a:lnTo>
                <a:lnTo>
                  <a:pt x="180901" y="507504"/>
                </a:lnTo>
                <a:lnTo>
                  <a:pt x="86767" y="507504"/>
                </a:lnTo>
                <a:close/>
                <a:moveTo>
                  <a:pt x="44202" y="454298"/>
                </a:moveTo>
                <a:lnTo>
                  <a:pt x="85948" y="484584"/>
                </a:lnTo>
                <a:lnTo>
                  <a:pt x="166167" y="484584"/>
                </a:lnTo>
                <a:lnTo>
                  <a:pt x="177626" y="469032"/>
                </a:lnTo>
                <a:cubicBezTo>
                  <a:pt x="183083" y="461392"/>
                  <a:pt x="186903" y="457435"/>
                  <a:pt x="189086" y="457163"/>
                </a:cubicBezTo>
                <a:cubicBezTo>
                  <a:pt x="191269" y="456890"/>
                  <a:pt x="195907" y="458936"/>
                  <a:pt x="203002" y="463302"/>
                </a:cubicBezTo>
                <a:lnTo>
                  <a:pt x="224284" y="478854"/>
                </a:lnTo>
                <a:cubicBezTo>
                  <a:pt x="232470" y="485403"/>
                  <a:pt x="236289" y="489768"/>
                  <a:pt x="235744" y="491951"/>
                </a:cubicBezTo>
                <a:cubicBezTo>
                  <a:pt x="235198" y="494134"/>
                  <a:pt x="233015" y="496590"/>
                  <a:pt x="229195" y="499318"/>
                </a:cubicBezTo>
                <a:lnTo>
                  <a:pt x="209550" y="514052"/>
                </a:lnTo>
                <a:lnTo>
                  <a:pt x="209550" y="601638"/>
                </a:lnTo>
                <a:lnTo>
                  <a:pt x="213643" y="657299"/>
                </a:lnTo>
                <a:cubicBezTo>
                  <a:pt x="203274" y="663302"/>
                  <a:pt x="192360" y="667940"/>
                  <a:pt x="180901" y="671215"/>
                </a:cubicBezTo>
                <a:lnTo>
                  <a:pt x="180901" y="645021"/>
                </a:lnTo>
                <a:lnTo>
                  <a:pt x="85948" y="645021"/>
                </a:lnTo>
                <a:lnTo>
                  <a:pt x="86767" y="666303"/>
                </a:lnTo>
                <a:lnTo>
                  <a:pt x="89222" y="721147"/>
                </a:lnTo>
                <a:cubicBezTo>
                  <a:pt x="77763" y="726058"/>
                  <a:pt x="65757" y="729605"/>
                  <a:pt x="53206" y="731788"/>
                </a:cubicBezTo>
                <a:lnTo>
                  <a:pt x="58117" y="658936"/>
                </a:lnTo>
                <a:lnTo>
                  <a:pt x="58117" y="514052"/>
                </a:lnTo>
                <a:cubicBezTo>
                  <a:pt x="58117" y="496590"/>
                  <a:pt x="51023" y="479127"/>
                  <a:pt x="36835" y="461665"/>
                </a:cubicBezTo>
                <a:lnTo>
                  <a:pt x="44202" y="454298"/>
                </a:lnTo>
                <a:close/>
                <a:moveTo>
                  <a:pt x="509960" y="343793"/>
                </a:moveTo>
                <a:cubicBezTo>
                  <a:pt x="519237" y="353070"/>
                  <a:pt x="529878" y="363984"/>
                  <a:pt x="541883" y="376535"/>
                </a:cubicBezTo>
                <a:cubicBezTo>
                  <a:pt x="553889" y="389086"/>
                  <a:pt x="563029" y="401092"/>
                  <a:pt x="569305" y="412551"/>
                </a:cubicBezTo>
                <a:cubicBezTo>
                  <a:pt x="575580" y="424011"/>
                  <a:pt x="579128" y="435062"/>
                  <a:pt x="579946" y="445703"/>
                </a:cubicBezTo>
                <a:cubicBezTo>
                  <a:pt x="580765" y="456344"/>
                  <a:pt x="579264" y="464120"/>
                  <a:pt x="575444" y="469032"/>
                </a:cubicBezTo>
                <a:cubicBezTo>
                  <a:pt x="571624" y="473943"/>
                  <a:pt x="566713" y="476535"/>
                  <a:pt x="560710" y="476808"/>
                </a:cubicBezTo>
                <a:cubicBezTo>
                  <a:pt x="554707" y="477081"/>
                  <a:pt x="550205" y="475307"/>
                  <a:pt x="547204" y="471487"/>
                </a:cubicBezTo>
                <a:cubicBezTo>
                  <a:pt x="544202" y="467667"/>
                  <a:pt x="542429" y="461938"/>
                  <a:pt x="541883" y="454298"/>
                </a:cubicBezTo>
                <a:lnTo>
                  <a:pt x="540246" y="433015"/>
                </a:lnTo>
                <a:cubicBezTo>
                  <a:pt x="539155" y="427558"/>
                  <a:pt x="536972" y="419646"/>
                  <a:pt x="533698" y="409277"/>
                </a:cubicBezTo>
                <a:cubicBezTo>
                  <a:pt x="530424" y="398909"/>
                  <a:pt x="527968" y="392224"/>
                  <a:pt x="526331" y="389223"/>
                </a:cubicBezTo>
                <a:cubicBezTo>
                  <a:pt x="524694" y="386221"/>
                  <a:pt x="520055" y="378445"/>
                  <a:pt x="512415" y="365894"/>
                </a:cubicBezTo>
                <a:lnTo>
                  <a:pt x="502593" y="351160"/>
                </a:lnTo>
                <a:lnTo>
                  <a:pt x="509960" y="343793"/>
                </a:lnTo>
                <a:close/>
                <a:moveTo>
                  <a:pt x="194611" y="341746"/>
                </a:moveTo>
                <a:cubicBezTo>
                  <a:pt x="196658" y="341746"/>
                  <a:pt x="198909" y="342701"/>
                  <a:pt x="201364" y="344611"/>
                </a:cubicBezTo>
                <a:lnTo>
                  <a:pt x="234925" y="376177"/>
                </a:lnTo>
                <a:cubicBezTo>
                  <a:pt x="238199" y="379852"/>
                  <a:pt x="239427" y="382740"/>
                  <a:pt x="238609" y="384842"/>
                </a:cubicBezTo>
                <a:cubicBezTo>
                  <a:pt x="237790" y="386944"/>
                  <a:pt x="235471" y="387995"/>
                  <a:pt x="231651" y="387995"/>
                </a:cubicBezTo>
                <a:lnTo>
                  <a:pt x="112142" y="387995"/>
                </a:lnTo>
                <a:lnTo>
                  <a:pt x="103138" y="387995"/>
                </a:lnTo>
                <a:cubicBezTo>
                  <a:pt x="86767" y="387995"/>
                  <a:pt x="73124" y="392360"/>
                  <a:pt x="62210" y="401092"/>
                </a:cubicBezTo>
                <a:lnTo>
                  <a:pt x="27012" y="366712"/>
                </a:lnTo>
                <a:lnTo>
                  <a:pt x="170259" y="366712"/>
                </a:lnTo>
                <a:lnTo>
                  <a:pt x="189086" y="344611"/>
                </a:lnTo>
                <a:cubicBezTo>
                  <a:pt x="190723" y="342701"/>
                  <a:pt x="192565" y="341746"/>
                  <a:pt x="194611" y="341746"/>
                </a:cubicBezTo>
                <a:close/>
                <a:moveTo>
                  <a:pt x="318418" y="336426"/>
                </a:moveTo>
                <a:lnTo>
                  <a:pt x="318418" y="416644"/>
                </a:lnTo>
                <a:lnTo>
                  <a:pt x="446112" y="416644"/>
                </a:lnTo>
                <a:lnTo>
                  <a:pt x="446112" y="336426"/>
                </a:lnTo>
                <a:lnTo>
                  <a:pt x="318418" y="336426"/>
                </a:lnTo>
                <a:close/>
                <a:moveTo>
                  <a:pt x="318418" y="232469"/>
                </a:moveTo>
                <a:lnTo>
                  <a:pt x="318418" y="313506"/>
                </a:lnTo>
                <a:lnTo>
                  <a:pt x="446112" y="313506"/>
                </a:lnTo>
                <a:lnTo>
                  <a:pt x="446112" y="232469"/>
                </a:lnTo>
                <a:lnTo>
                  <a:pt x="318418" y="232469"/>
                </a:lnTo>
                <a:close/>
                <a:moveTo>
                  <a:pt x="200341" y="228786"/>
                </a:moveTo>
                <a:cubicBezTo>
                  <a:pt x="202115" y="228786"/>
                  <a:pt x="204093" y="229741"/>
                  <a:pt x="206276" y="231651"/>
                </a:cubicBezTo>
                <a:lnTo>
                  <a:pt x="239018" y="263574"/>
                </a:lnTo>
                <a:cubicBezTo>
                  <a:pt x="242292" y="267394"/>
                  <a:pt x="243520" y="270396"/>
                  <a:pt x="242701" y="272579"/>
                </a:cubicBezTo>
                <a:cubicBezTo>
                  <a:pt x="241883" y="274761"/>
                  <a:pt x="239564" y="275853"/>
                  <a:pt x="235744" y="275853"/>
                </a:cubicBezTo>
                <a:lnTo>
                  <a:pt x="112961" y="275853"/>
                </a:lnTo>
                <a:lnTo>
                  <a:pt x="105594" y="275853"/>
                </a:lnTo>
                <a:cubicBezTo>
                  <a:pt x="89222" y="275853"/>
                  <a:pt x="75580" y="280218"/>
                  <a:pt x="64666" y="288950"/>
                </a:cubicBezTo>
                <a:lnTo>
                  <a:pt x="30287" y="254570"/>
                </a:lnTo>
                <a:lnTo>
                  <a:pt x="176808" y="254570"/>
                </a:lnTo>
                <a:lnTo>
                  <a:pt x="195635" y="231651"/>
                </a:lnTo>
                <a:cubicBezTo>
                  <a:pt x="196999" y="229741"/>
                  <a:pt x="198568" y="228786"/>
                  <a:pt x="200341" y="228786"/>
                </a:cubicBezTo>
                <a:close/>
                <a:moveTo>
                  <a:pt x="318418" y="135880"/>
                </a:moveTo>
                <a:lnTo>
                  <a:pt x="318418" y="211187"/>
                </a:lnTo>
                <a:lnTo>
                  <a:pt x="446112" y="211187"/>
                </a:lnTo>
                <a:lnTo>
                  <a:pt x="446112" y="135880"/>
                </a:lnTo>
                <a:lnTo>
                  <a:pt x="318418" y="135880"/>
                </a:lnTo>
                <a:close/>
                <a:moveTo>
                  <a:pt x="211392" y="117667"/>
                </a:moveTo>
                <a:cubicBezTo>
                  <a:pt x="214257" y="117258"/>
                  <a:pt x="217190" y="118417"/>
                  <a:pt x="220191" y="121146"/>
                </a:cubicBezTo>
                <a:lnTo>
                  <a:pt x="253752" y="155167"/>
                </a:lnTo>
                <a:cubicBezTo>
                  <a:pt x="257026" y="158842"/>
                  <a:pt x="258254" y="161730"/>
                  <a:pt x="257435" y="163832"/>
                </a:cubicBezTo>
                <a:cubicBezTo>
                  <a:pt x="256617" y="165934"/>
                  <a:pt x="254298" y="166985"/>
                  <a:pt x="250478" y="166985"/>
                </a:cubicBezTo>
                <a:lnTo>
                  <a:pt x="225103" y="166985"/>
                </a:lnTo>
                <a:lnTo>
                  <a:pt x="94134" y="166985"/>
                </a:lnTo>
                <a:lnTo>
                  <a:pt x="72033" y="166985"/>
                </a:lnTo>
                <a:cubicBezTo>
                  <a:pt x="56753" y="166985"/>
                  <a:pt x="43111" y="171078"/>
                  <a:pt x="31105" y="179263"/>
                </a:cubicBezTo>
                <a:lnTo>
                  <a:pt x="0" y="145703"/>
                </a:lnTo>
                <a:lnTo>
                  <a:pt x="184993" y="145703"/>
                </a:lnTo>
                <a:lnTo>
                  <a:pt x="203002" y="123602"/>
                </a:lnTo>
                <a:cubicBezTo>
                  <a:pt x="205730" y="120055"/>
                  <a:pt x="208527" y="118076"/>
                  <a:pt x="211392" y="117667"/>
                </a:cubicBezTo>
                <a:close/>
                <a:moveTo>
                  <a:pt x="79400" y="22919"/>
                </a:moveTo>
                <a:cubicBezTo>
                  <a:pt x="87040" y="27285"/>
                  <a:pt x="93315" y="30832"/>
                  <a:pt x="98227" y="33561"/>
                </a:cubicBezTo>
                <a:cubicBezTo>
                  <a:pt x="103138" y="36289"/>
                  <a:pt x="115825" y="44202"/>
                  <a:pt x="136289" y="57299"/>
                </a:cubicBezTo>
                <a:cubicBezTo>
                  <a:pt x="156753" y="70395"/>
                  <a:pt x="167258" y="83765"/>
                  <a:pt x="167804" y="97408"/>
                </a:cubicBezTo>
                <a:cubicBezTo>
                  <a:pt x="168349" y="111050"/>
                  <a:pt x="167122" y="120191"/>
                  <a:pt x="164120" y="124829"/>
                </a:cubicBezTo>
                <a:cubicBezTo>
                  <a:pt x="161119" y="129468"/>
                  <a:pt x="157162" y="132333"/>
                  <a:pt x="152251" y="133424"/>
                </a:cubicBezTo>
                <a:cubicBezTo>
                  <a:pt x="147340" y="134516"/>
                  <a:pt x="143247" y="133697"/>
                  <a:pt x="139973" y="130969"/>
                </a:cubicBezTo>
                <a:cubicBezTo>
                  <a:pt x="136699" y="128240"/>
                  <a:pt x="134516" y="125375"/>
                  <a:pt x="133424" y="122374"/>
                </a:cubicBezTo>
                <a:cubicBezTo>
                  <a:pt x="132333" y="119372"/>
                  <a:pt x="130287" y="111733"/>
                  <a:pt x="127285" y="99454"/>
                </a:cubicBezTo>
                <a:cubicBezTo>
                  <a:pt x="124284" y="87176"/>
                  <a:pt x="118281" y="75716"/>
                  <a:pt x="109277" y="65075"/>
                </a:cubicBezTo>
                <a:cubicBezTo>
                  <a:pt x="100273" y="54434"/>
                  <a:pt x="88404" y="43656"/>
                  <a:pt x="73670" y="32742"/>
                </a:cubicBezTo>
                <a:lnTo>
                  <a:pt x="79400" y="22919"/>
                </a:lnTo>
                <a:close/>
                <a:moveTo>
                  <a:pt x="616372" y="11460"/>
                </a:moveTo>
                <a:lnTo>
                  <a:pt x="679400" y="37653"/>
                </a:lnTo>
                <a:cubicBezTo>
                  <a:pt x="683766" y="39836"/>
                  <a:pt x="686085" y="42292"/>
                  <a:pt x="686358" y="45020"/>
                </a:cubicBezTo>
                <a:cubicBezTo>
                  <a:pt x="686631" y="47749"/>
                  <a:pt x="682947" y="51023"/>
                  <a:pt x="675308" y="54843"/>
                </a:cubicBezTo>
                <a:lnTo>
                  <a:pt x="661392" y="62210"/>
                </a:lnTo>
                <a:lnTo>
                  <a:pt x="661392" y="249659"/>
                </a:lnTo>
                <a:lnTo>
                  <a:pt x="685949" y="249659"/>
                </a:lnTo>
                <a:lnTo>
                  <a:pt x="707231" y="225921"/>
                </a:lnTo>
                <a:cubicBezTo>
                  <a:pt x="709960" y="223192"/>
                  <a:pt x="712279" y="221692"/>
                  <a:pt x="714189" y="221419"/>
                </a:cubicBezTo>
                <a:cubicBezTo>
                  <a:pt x="716099" y="221146"/>
                  <a:pt x="719782" y="223465"/>
                  <a:pt x="725240" y="228377"/>
                </a:cubicBezTo>
                <a:lnTo>
                  <a:pt x="755526" y="257538"/>
                </a:lnTo>
                <a:cubicBezTo>
                  <a:pt x="760437" y="262799"/>
                  <a:pt x="762484" y="266348"/>
                  <a:pt x="761665" y="268185"/>
                </a:cubicBezTo>
                <a:cubicBezTo>
                  <a:pt x="760847" y="270023"/>
                  <a:pt x="758800" y="270941"/>
                  <a:pt x="755526" y="270941"/>
                </a:cubicBezTo>
                <a:lnTo>
                  <a:pt x="661392" y="270941"/>
                </a:lnTo>
                <a:lnTo>
                  <a:pt x="661392" y="691679"/>
                </a:lnTo>
                <a:cubicBezTo>
                  <a:pt x="661392" y="703684"/>
                  <a:pt x="659536" y="712825"/>
                  <a:pt x="655822" y="719100"/>
                </a:cubicBezTo>
                <a:cubicBezTo>
                  <a:pt x="652109" y="725376"/>
                  <a:pt x="645151" y="731378"/>
                  <a:pt x="634949" y="737108"/>
                </a:cubicBezTo>
                <a:cubicBezTo>
                  <a:pt x="624747" y="742838"/>
                  <a:pt x="613643" y="745703"/>
                  <a:pt x="601638" y="745703"/>
                </a:cubicBezTo>
                <a:cubicBezTo>
                  <a:pt x="598364" y="746249"/>
                  <a:pt x="596454" y="746249"/>
                  <a:pt x="595908" y="745703"/>
                </a:cubicBezTo>
                <a:cubicBezTo>
                  <a:pt x="595362" y="745157"/>
                  <a:pt x="594407" y="741610"/>
                  <a:pt x="593043" y="735062"/>
                </a:cubicBezTo>
                <a:cubicBezTo>
                  <a:pt x="591679" y="728514"/>
                  <a:pt x="587450" y="723875"/>
                  <a:pt x="580355" y="721147"/>
                </a:cubicBezTo>
                <a:cubicBezTo>
                  <a:pt x="573261" y="718418"/>
                  <a:pt x="554434" y="712688"/>
                  <a:pt x="523875" y="703957"/>
                </a:cubicBezTo>
                <a:lnTo>
                  <a:pt x="525512" y="692497"/>
                </a:lnTo>
                <a:cubicBezTo>
                  <a:pt x="529878" y="693588"/>
                  <a:pt x="542565" y="696044"/>
                  <a:pt x="563575" y="699864"/>
                </a:cubicBezTo>
                <a:cubicBezTo>
                  <a:pt x="584585" y="703684"/>
                  <a:pt x="600273" y="705048"/>
                  <a:pt x="610642" y="703957"/>
                </a:cubicBezTo>
                <a:cubicBezTo>
                  <a:pt x="619373" y="703411"/>
                  <a:pt x="625239" y="701365"/>
                  <a:pt x="628241" y="697818"/>
                </a:cubicBezTo>
                <a:cubicBezTo>
                  <a:pt x="631242" y="694271"/>
                  <a:pt x="632743" y="688131"/>
                  <a:pt x="632743" y="679400"/>
                </a:cubicBezTo>
                <a:lnTo>
                  <a:pt x="632743" y="270941"/>
                </a:lnTo>
                <a:lnTo>
                  <a:pt x="554980" y="270941"/>
                </a:lnTo>
                <a:cubicBezTo>
                  <a:pt x="541883" y="270941"/>
                  <a:pt x="528514" y="275580"/>
                  <a:pt x="514871" y="284857"/>
                </a:cubicBezTo>
                <a:lnTo>
                  <a:pt x="478855" y="249659"/>
                </a:lnTo>
                <a:lnTo>
                  <a:pt x="632743" y="249659"/>
                </a:lnTo>
                <a:lnTo>
                  <a:pt x="632743" y="70395"/>
                </a:lnTo>
                <a:cubicBezTo>
                  <a:pt x="632743" y="58390"/>
                  <a:pt x="631515" y="49522"/>
                  <a:pt x="629059" y="43792"/>
                </a:cubicBezTo>
                <a:cubicBezTo>
                  <a:pt x="626604" y="38063"/>
                  <a:pt x="620192" y="31105"/>
                  <a:pt x="609823" y="22919"/>
                </a:cubicBezTo>
                <a:lnTo>
                  <a:pt x="616372" y="11460"/>
                </a:lnTo>
                <a:close/>
                <a:moveTo>
                  <a:pt x="373709" y="0"/>
                </a:moveTo>
                <a:lnTo>
                  <a:pt x="425047" y="31923"/>
                </a:lnTo>
                <a:cubicBezTo>
                  <a:pt x="430479" y="35743"/>
                  <a:pt x="432924" y="39018"/>
                  <a:pt x="432382" y="41746"/>
                </a:cubicBezTo>
                <a:cubicBezTo>
                  <a:pt x="431841" y="44475"/>
                  <a:pt x="429669" y="45839"/>
                  <a:pt x="425866" y="45839"/>
                </a:cubicBezTo>
                <a:lnTo>
                  <a:pt x="405492" y="48295"/>
                </a:lnTo>
                <a:cubicBezTo>
                  <a:pt x="394083" y="61937"/>
                  <a:pt x="374796" y="83492"/>
                  <a:pt x="347630" y="112960"/>
                </a:cubicBezTo>
                <a:lnTo>
                  <a:pt x="432389" y="112960"/>
                </a:lnTo>
                <a:lnTo>
                  <a:pt x="445422" y="94134"/>
                </a:lnTo>
                <a:cubicBezTo>
                  <a:pt x="450316" y="87039"/>
                  <a:pt x="457380" y="86494"/>
                  <a:pt x="466615" y="92496"/>
                </a:cubicBezTo>
                <a:lnTo>
                  <a:pt x="490314" y="108868"/>
                </a:lnTo>
                <a:cubicBezTo>
                  <a:pt x="496317" y="113233"/>
                  <a:pt x="499182" y="116507"/>
                  <a:pt x="498909" y="118690"/>
                </a:cubicBezTo>
                <a:cubicBezTo>
                  <a:pt x="498636" y="120873"/>
                  <a:pt x="495771" y="124420"/>
                  <a:pt x="490314" y="129331"/>
                </a:cubicBezTo>
                <a:lnTo>
                  <a:pt x="474762" y="142428"/>
                </a:lnTo>
                <a:lnTo>
                  <a:pt x="474762" y="685949"/>
                </a:lnTo>
                <a:cubicBezTo>
                  <a:pt x="474762" y="697954"/>
                  <a:pt x="472905" y="707095"/>
                  <a:pt x="469192" y="713370"/>
                </a:cubicBezTo>
                <a:cubicBezTo>
                  <a:pt x="465478" y="719646"/>
                  <a:pt x="458521" y="725649"/>
                  <a:pt x="448319" y="731378"/>
                </a:cubicBezTo>
                <a:cubicBezTo>
                  <a:pt x="438116" y="737108"/>
                  <a:pt x="427013" y="739973"/>
                  <a:pt x="415007" y="739973"/>
                </a:cubicBezTo>
                <a:cubicBezTo>
                  <a:pt x="411733" y="740519"/>
                  <a:pt x="409823" y="740519"/>
                  <a:pt x="409277" y="739973"/>
                </a:cubicBezTo>
                <a:cubicBezTo>
                  <a:pt x="408732" y="739428"/>
                  <a:pt x="407777" y="735880"/>
                  <a:pt x="406412" y="729332"/>
                </a:cubicBezTo>
                <a:cubicBezTo>
                  <a:pt x="405048" y="722784"/>
                  <a:pt x="400819" y="718145"/>
                  <a:pt x="393725" y="715417"/>
                </a:cubicBezTo>
                <a:cubicBezTo>
                  <a:pt x="386631" y="712688"/>
                  <a:pt x="367804" y="706958"/>
                  <a:pt x="337245" y="698227"/>
                </a:cubicBezTo>
                <a:lnTo>
                  <a:pt x="338882" y="686767"/>
                </a:lnTo>
                <a:cubicBezTo>
                  <a:pt x="381446" y="695498"/>
                  <a:pt x="409823" y="699318"/>
                  <a:pt x="424011" y="698227"/>
                </a:cubicBezTo>
                <a:cubicBezTo>
                  <a:pt x="432743" y="697681"/>
                  <a:pt x="438609" y="695635"/>
                  <a:pt x="441610" y="692088"/>
                </a:cubicBezTo>
                <a:cubicBezTo>
                  <a:pt x="444612" y="688541"/>
                  <a:pt x="446112" y="682402"/>
                  <a:pt x="446112" y="673670"/>
                </a:cubicBezTo>
                <a:lnTo>
                  <a:pt x="446112" y="451842"/>
                </a:lnTo>
                <a:cubicBezTo>
                  <a:pt x="407367" y="508049"/>
                  <a:pt x="374352" y="550751"/>
                  <a:pt x="347067" y="579946"/>
                </a:cubicBezTo>
                <a:cubicBezTo>
                  <a:pt x="319782" y="609141"/>
                  <a:pt x="298363" y="630014"/>
                  <a:pt x="282811" y="642565"/>
                </a:cubicBezTo>
                <a:cubicBezTo>
                  <a:pt x="267258" y="655116"/>
                  <a:pt x="240655" y="674762"/>
                  <a:pt x="203002" y="701501"/>
                </a:cubicBezTo>
                <a:lnTo>
                  <a:pt x="197272" y="694134"/>
                </a:lnTo>
                <a:cubicBezTo>
                  <a:pt x="227285" y="667395"/>
                  <a:pt x="251160" y="645567"/>
                  <a:pt x="268895" y="628650"/>
                </a:cubicBezTo>
                <a:cubicBezTo>
                  <a:pt x="286631" y="611733"/>
                  <a:pt x="307640" y="588268"/>
                  <a:pt x="331924" y="558254"/>
                </a:cubicBezTo>
                <a:cubicBezTo>
                  <a:pt x="356208" y="528240"/>
                  <a:pt x="384994" y="488131"/>
                  <a:pt x="418281" y="437927"/>
                </a:cubicBezTo>
                <a:lnTo>
                  <a:pt x="290587" y="437927"/>
                </a:lnTo>
                <a:cubicBezTo>
                  <a:pt x="276944" y="437927"/>
                  <a:pt x="264666" y="442565"/>
                  <a:pt x="253752" y="451842"/>
                </a:cubicBezTo>
                <a:lnTo>
                  <a:pt x="217736" y="416644"/>
                </a:lnTo>
                <a:lnTo>
                  <a:pt x="289768" y="416644"/>
                </a:lnTo>
                <a:lnTo>
                  <a:pt x="289768" y="148248"/>
                </a:lnTo>
                <a:cubicBezTo>
                  <a:pt x="289768" y="128551"/>
                  <a:pt x="284584" y="110240"/>
                  <a:pt x="274216" y="93315"/>
                </a:cubicBezTo>
                <a:lnTo>
                  <a:pt x="283220" y="86767"/>
                </a:lnTo>
                <a:lnTo>
                  <a:pt x="317471" y="112960"/>
                </a:lnTo>
                <a:lnTo>
                  <a:pt x="329698" y="112960"/>
                </a:lnTo>
                <a:cubicBezTo>
                  <a:pt x="352516" y="76944"/>
                  <a:pt x="365826" y="54843"/>
                  <a:pt x="369629" y="46657"/>
                </a:cubicBezTo>
                <a:cubicBezTo>
                  <a:pt x="373431" y="38472"/>
                  <a:pt x="374791" y="31378"/>
                  <a:pt x="373709" y="25375"/>
                </a:cubicBezTo>
                <a:cubicBezTo>
                  <a:pt x="372626" y="19372"/>
                  <a:pt x="369910" y="13642"/>
                  <a:pt x="365561" y="8185"/>
                </a:cubicBezTo>
                <a:lnTo>
                  <a:pt x="3737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7330" y="406400"/>
            <a:ext cx="8768715" cy="2576830"/>
          </a:xfrm>
          <a:prstGeom prst="rect">
            <a:avLst/>
          </a:prstGeom>
          <a:noFill/>
        </p:spPr>
        <p:txBody>
          <a:bodyPr wrap="square" rtlCol="0">
            <a:spAutoFit/>
          </a:bodyPr>
          <a:lstStyle/>
          <a:p>
            <a:pPr>
              <a:lnSpc>
                <a:spcPct val="120000"/>
              </a:lnSpc>
            </a:pPr>
            <a:r>
              <a:rPr lang="zh-CN" altLang="zh-CN" sz="2800" b="1" dirty="0">
                <a:solidFill>
                  <a:schemeClr val="accent1"/>
                </a:solidFill>
              </a:rPr>
              <a:t>二、元上都</a:t>
            </a:r>
          </a:p>
          <a:p>
            <a:pPr>
              <a:lnSpc>
                <a:spcPct val="120000"/>
              </a:lnSpc>
            </a:pPr>
            <a:r>
              <a:rPr lang="zh-CN" altLang="zh-CN" dirty="0"/>
              <a:t>       元上都，蒙古语称之为“兆奈曼苏默”，意为一百零八座庙。位于正蓝旗上</a:t>
            </a:r>
            <a:r>
              <a:rPr lang="zh-CN" altLang="zh-CN" dirty="0" smtClean="0"/>
              <a:t>都高勒镇东</a:t>
            </a:r>
            <a:r>
              <a:rPr lang="zh-CN" altLang="zh-CN" dirty="0"/>
              <a:t>北</a:t>
            </a:r>
            <a:r>
              <a:rPr lang="en-US" altLang="zh-CN" dirty="0"/>
              <a:t>20</a:t>
            </a:r>
            <a:r>
              <a:rPr lang="zh-CN" altLang="zh-CN" dirty="0"/>
              <a:t>公里处，地处滦河上游闪电河北岸水草丰美的金莲川草原上，北依连绵</a:t>
            </a:r>
            <a:r>
              <a:rPr lang="zh-CN" altLang="zh-CN" dirty="0" smtClean="0"/>
              <a:t>起伏的南屏山</a:t>
            </a:r>
            <a:r>
              <a:rPr lang="zh-CN" altLang="zh-CN" dirty="0"/>
              <a:t>，南临滦河之水，其地“北控沙漠，南屏燕蓟，山川雄固，回环千里”、“</a:t>
            </a:r>
            <a:r>
              <a:rPr lang="zh-CN" altLang="zh-CN" dirty="0" smtClean="0"/>
              <a:t>控引</a:t>
            </a:r>
            <a:r>
              <a:rPr lang="zh-CN" altLang="zh-CN" dirty="0"/>
              <a:t>西北，东际辽海，南面而临制天下，形势尤重于大都”</a:t>
            </a:r>
            <a:r>
              <a:rPr lang="zh-CN" altLang="zh-CN" dirty="0" smtClean="0"/>
              <a:t>。</a:t>
            </a:r>
          </a:p>
          <a:p>
            <a:pPr>
              <a:lnSpc>
                <a:spcPct val="120000"/>
              </a:lnSpc>
            </a:pPr>
            <a:endParaRPr lang="en-US" altLang="zh-CN" dirty="0" smtClean="0"/>
          </a:p>
          <a:p>
            <a:pPr>
              <a:lnSpc>
                <a:spcPct val="120000"/>
              </a:lnSpc>
            </a:pPr>
            <a:endParaRPr lang="en-US" altLang="zh-CN" dirty="0"/>
          </a:p>
        </p:txBody>
      </p:sp>
      <p:sp>
        <p:nvSpPr>
          <p:cNvPr id="5" name="文本框 4"/>
          <p:cNvSpPr txBox="1"/>
          <p:nvPr/>
        </p:nvSpPr>
        <p:spPr>
          <a:xfrm>
            <a:off x="176530" y="2498725"/>
            <a:ext cx="8814435" cy="4038600"/>
          </a:xfrm>
          <a:prstGeom prst="rect">
            <a:avLst/>
          </a:prstGeom>
          <a:noFill/>
        </p:spPr>
        <p:txBody>
          <a:bodyPr wrap="square" rtlCol="0">
            <a:spAutoFit/>
          </a:bodyPr>
          <a:lstStyle/>
          <a:p>
            <a:pPr>
              <a:lnSpc>
                <a:spcPct val="120000"/>
              </a:lnSpc>
            </a:pPr>
            <a:r>
              <a:rPr lang="en-US" altLang="zh-CN" b="1" dirty="0">
                <a:solidFill>
                  <a:schemeClr val="accent1"/>
                </a:solidFill>
              </a:rPr>
              <a:t>1.</a:t>
            </a:r>
            <a:r>
              <a:rPr lang="zh-CN" altLang="zh-CN" b="1" dirty="0">
                <a:solidFill>
                  <a:schemeClr val="accent1"/>
                </a:solidFill>
              </a:rPr>
              <a:t>元上都的发展历</a:t>
            </a:r>
            <a:r>
              <a:rPr lang="zh-CN" altLang="zh-CN" b="1" dirty="0" smtClean="0">
                <a:solidFill>
                  <a:schemeClr val="accent1"/>
                </a:solidFill>
              </a:rPr>
              <a:t>程</a:t>
            </a:r>
          </a:p>
          <a:p>
            <a:pPr>
              <a:lnSpc>
                <a:spcPct val="120000"/>
              </a:lnSpc>
            </a:pPr>
            <a:r>
              <a:rPr lang="zh-CN" altLang="zh-CN" dirty="0"/>
              <a:t>       公元</a:t>
            </a:r>
            <a:r>
              <a:rPr lang="en-US" altLang="zh-CN" dirty="0"/>
              <a:t>1251</a:t>
            </a:r>
            <a:r>
              <a:rPr lang="zh-CN" altLang="zh-CN" dirty="0"/>
              <a:t>年，蒙哥汗在漠北即位后，命其弟忽必烈总领“漠南汉地军国庶事”，</a:t>
            </a:r>
            <a:r>
              <a:rPr lang="zh-CN" altLang="zh-CN" dirty="0" smtClean="0"/>
              <a:t>忽必烈</a:t>
            </a:r>
            <a:r>
              <a:rPr lang="zh-CN" altLang="zh-CN" dirty="0"/>
              <a:t>即由漠北南下，驻帐于桓州与抚州之间的金莲，“征天下名士而用之”，建立了</a:t>
            </a:r>
            <a:r>
              <a:rPr lang="zh-CN" altLang="zh-CN" dirty="0" smtClean="0"/>
              <a:t>蒙元历</a:t>
            </a:r>
            <a:r>
              <a:rPr lang="zh-CN" altLang="zh-CN" dirty="0"/>
              <a:t>史上著名的“金莲川幕府”，</a:t>
            </a:r>
            <a:r>
              <a:rPr lang="en-US" altLang="zh-CN" dirty="0"/>
              <a:t>1256</a:t>
            </a:r>
            <a:r>
              <a:rPr lang="zh-CN" altLang="zh-CN" dirty="0"/>
              <a:t>年，命刘秉忠选择桓州东、滦水北建城郭，</a:t>
            </a:r>
            <a:r>
              <a:rPr lang="zh-CN" altLang="zh-CN" dirty="0" smtClean="0"/>
              <a:t>三年</a:t>
            </a:r>
            <a:r>
              <a:rPr lang="zh-CN" altLang="zh-CN" dirty="0"/>
              <a:t>建成，初名开平府。</a:t>
            </a:r>
            <a:r>
              <a:rPr lang="en-US" altLang="zh-CN" dirty="0"/>
              <a:t>1260</a:t>
            </a:r>
            <a:r>
              <a:rPr lang="zh-CN" altLang="zh-CN" dirty="0"/>
              <a:t>年忽必烈在此登基，继蒙古汗位，这里遂成为临时都城</a:t>
            </a:r>
            <a:r>
              <a:rPr lang="zh-CN" altLang="zh-CN" dirty="0" smtClean="0"/>
              <a:t>。</a:t>
            </a:r>
            <a:endParaRPr lang="en-US" altLang="zh-CN" dirty="0" smtClean="0"/>
          </a:p>
          <a:p>
            <a:pPr>
              <a:lnSpc>
                <a:spcPct val="120000"/>
              </a:lnSpc>
            </a:pPr>
            <a:r>
              <a:rPr lang="zh-CN" altLang="zh-CN" dirty="0" smtClean="0"/>
              <a:t>中统</a:t>
            </a:r>
            <a:r>
              <a:rPr lang="zh-CN" altLang="zh-CN" dirty="0"/>
              <a:t>五年（</a:t>
            </a:r>
            <a:r>
              <a:rPr lang="en-US" altLang="zh-CN" dirty="0"/>
              <a:t>1264</a:t>
            </a:r>
            <a:r>
              <a:rPr lang="zh-CN" altLang="zh-CN" dirty="0"/>
              <a:t>年）改名“上都”，又名“上京”、“滦京”，是帝后避暑的地方</a:t>
            </a:r>
            <a:r>
              <a:rPr lang="zh-CN" altLang="zh-CN" dirty="0" smtClean="0"/>
              <a:t>。</a:t>
            </a:r>
            <a:endParaRPr lang="en-US" altLang="zh-CN" dirty="0" smtClean="0"/>
          </a:p>
          <a:p>
            <a:pPr>
              <a:lnSpc>
                <a:spcPct val="120000"/>
              </a:lnSpc>
            </a:pPr>
            <a:r>
              <a:rPr lang="zh-CN" altLang="zh-CN" dirty="0" smtClean="0"/>
              <a:t>忽必烈实</a:t>
            </a:r>
            <a:r>
              <a:rPr lang="zh-CN" altLang="zh-CN" dirty="0"/>
              <a:t>行“二都巡幸制”，冬天在元大都（今北京）办公，谓之“冬都”；</a:t>
            </a:r>
            <a:r>
              <a:rPr lang="zh-CN" altLang="zh-CN" dirty="0" smtClean="0"/>
              <a:t>夏天在</a:t>
            </a:r>
            <a:endParaRPr lang="en-US" altLang="zh-CN" dirty="0" smtClean="0"/>
          </a:p>
          <a:p>
            <a:pPr>
              <a:lnSpc>
                <a:spcPct val="120000"/>
              </a:lnSpc>
            </a:pPr>
            <a:r>
              <a:rPr lang="zh-CN" altLang="zh-CN" dirty="0" smtClean="0"/>
              <a:t>元上都办公</a:t>
            </a:r>
            <a:r>
              <a:rPr lang="zh-CN" altLang="zh-CN" dirty="0"/>
              <a:t>，元上都即是“夏都”。元朝晚期，爆发了</a:t>
            </a:r>
            <a:r>
              <a:rPr lang="en-US" altLang="zh-CN" dirty="0"/>
              <a:t>1351</a:t>
            </a:r>
            <a:r>
              <a:rPr lang="zh-CN" altLang="zh-CN" dirty="0"/>
              <a:t>年的红巾军农民大起义</a:t>
            </a:r>
            <a:r>
              <a:rPr lang="zh-CN" altLang="zh-CN" dirty="0" smtClean="0"/>
              <a:t>。</a:t>
            </a:r>
            <a:endParaRPr lang="en-US" altLang="zh-CN" dirty="0" smtClean="0"/>
          </a:p>
          <a:p>
            <a:pPr>
              <a:lnSpc>
                <a:spcPct val="120000"/>
              </a:lnSpc>
            </a:pPr>
            <a:r>
              <a:rPr lang="en-US" altLang="zh-CN" dirty="0" smtClean="0"/>
              <a:t>1358</a:t>
            </a:r>
            <a:r>
              <a:rPr lang="zh-CN" altLang="zh-CN" dirty="0"/>
              <a:t>年农历</a:t>
            </a:r>
            <a:r>
              <a:rPr lang="en-US" altLang="zh-CN" dirty="0"/>
              <a:t>12</a:t>
            </a:r>
            <a:r>
              <a:rPr lang="zh-CN" altLang="zh-CN" dirty="0"/>
              <a:t>月，红巾军攻上上都，焚烧宫城。自此，上都沦为一片废墟，也宣告</a:t>
            </a:r>
            <a:r>
              <a:rPr lang="zh-CN" altLang="zh-CN" dirty="0" smtClean="0"/>
              <a:t>了</a:t>
            </a:r>
            <a:endParaRPr lang="en-US" altLang="zh-CN" dirty="0" smtClean="0"/>
          </a:p>
          <a:p>
            <a:pPr>
              <a:lnSpc>
                <a:spcPct val="120000"/>
              </a:lnSpc>
            </a:pPr>
            <a:r>
              <a:rPr lang="zh-CN" altLang="zh-CN" dirty="0" smtClean="0"/>
              <a:t>元帝国的终结</a:t>
            </a:r>
            <a:r>
              <a:rPr lang="zh-CN" altLang="zh-CN" dirty="0"/>
              <a:t>。明洪武二年（</a:t>
            </a:r>
            <a:r>
              <a:rPr lang="en-US" altLang="zh-CN" dirty="0"/>
              <a:t>1369</a:t>
            </a:r>
            <a:r>
              <a:rPr lang="zh-CN" altLang="zh-CN" dirty="0"/>
              <a:t>年）复名“开平府”，不久废府改卫，宣德</a:t>
            </a:r>
            <a:r>
              <a:rPr lang="zh-CN" altLang="zh-CN" dirty="0" smtClean="0"/>
              <a:t>五年</a:t>
            </a:r>
            <a:endParaRPr lang="en-US" altLang="zh-CN" dirty="0" smtClean="0"/>
          </a:p>
          <a:p>
            <a:pPr>
              <a:lnSpc>
                <a:spcPct val="120000"/>
              </a:lnSpc>
            </a:pPr>
            <a:r>
              <a:rPr lang="zh-CN" altLang="zh-CN" dirty="0" smtClean="0"/>
              <a:t>（</a:t>
            </a:r>
            <a:r>
              <a:rPr lang="en-US" altLang="zh-CN" dirty="0"/>
              <a:t>1430</a:t>
            </a:r>
            <a:r>
              <a:rPr lang="zh-CN" altLang="zh-CN" dirty="0"/>
              <a:t>年）废弃不用。</a:t>
            </a:r>
          </a:p>
          <a:p>
            <a:pPr>
              <a:lnSpc>
                <a:spcPct val="120000"/>
              </a:lnSpc>
            </a:pPr>
            <a:endParaRPr lang="en-US" altLang="zh-CN" dirty="0" smtClean="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元上都方位.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1193"/>
            <a:ext cx="9144000" cy="5502897"/>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7805" y="1477645"/>
            <a:ext cx="8774430" cy="5025390"/>
          </a:xfrm>
          <a:prstGeom prst="rect">
            <a:avLst/>
          </a:prstGeom>
          <a:noFill/>
        </p:spPr>
        <p:txBody>
          <a:bodyPr wrap="square" rtlCol="0">
            <a:spAutoFit/>
          </a:bodyPr>
          <a:lstStyle/>
          <a:p>
            <a:pPr>
              <a:lnSpc>
                <a:spcPct val="120000"/>
              </a:lnSpc>
            </a:pPr>
            <a:r>
              <a:rPr lang="zh-CN" altLang="en-US" dirty="0" smtClean="0"/>
              <a:t>        </a:t>
            </a:r>
            <a:r>
              <a:rPr lang="zh-CN" altLang="zh-CN" dirty="0" smtClean="0"/>
              <a:t>元上都由汉人刘秉忠规划设计</a:t>
            </a:r>
            <a:r>
              <a:rPr lang="zh-CN" altLang="zh-CN" dirty="0"/>
              <a:t>的，其城市规划布局原则没有完全按照汉制建</a:t>
            </a:r>
            <a:r>
              <a:rPr lang="zh-CN" altLang="zh-CN" dirty="0" smtClean="0"/>
              <a:t>筑的中轴线设计</a:t>
            </a:r>
            <a:r>
              <a:rPr lang="zh-CN" altLang="zh-CN" dirty="0"/>
              <a:t>，而是择地筑造，选中了桓州之东、滦水北岸的龙岗为建筑地点。宫</a:t>
            </a:r>
            <a:r>
              <a:rPr lang="zh-CN" altLang="zh-CN" dirty="0" smtClean="0"/>
              <a:t>城内每群建</a:t>
            </a:r>
            <a:r>
              <a:rPr lang="zh-CN" altLang="zh-CN" dirty="0"/>
              <a:t>筑各有围墙，随地势和湖泊沼泽自成体系地错落分布，呈现出一种离宫别馆式的</a:t>
            </a:r>
            <a:r>
              <a:rPr lang="zh-CN" altLang="zh-CN" dirty="0" smtClean="0"/>
              <a:t>布局</a:t>
            </a:r>
            <a:r>
              <a:rPr lang="zh-CN" altLang="zh-CN" dirty="0"/>
              <a:t>特征。既体现了汉族传统的城市布局观念，同时也考虑到蒙古族游牧生活的特点</a:t>
            </a:r>
            <a:r>
              <a:rPr lang="zh-CN" altLang="zh-CN" dirty="0" smtClean="0"/>
              <a:t>。</a:t>
            </a:r>
            <a:endParaRPr lang="en-US" altLang="zh-CN" dirty="0" smtClean="0"/>
          </a:p>
          <a:p>
            <a:pPr>
              <a:lnSpc>
                <a:spcPct val="120000"/>
              </a:lnSpc>
            </a:pPr>
            <a:endParaRPr lang="en-US" altLang="zh-CN" dirty="0"/>
          </a:p>
          <a:p>
            <a:pPr>
              <a:lnSpc>
                <a:spcPct val="120000"/>
              </a:lnSpc>
            </a:pPr>
            <a:r>
              <a:rPr lang="zh-CN" altLang="zh-CN" dirty="0"/>
              <a:t>       马可·波罗于</a:t>
            </a:r>
            <a:r>
              <a:rPr lang="en-US" altLang="zh-CN" dirty="0"/>
              <a:t>1275</a:t>
            </a:r>
            <a:r>
              <a:rPr lang="zh-CN" altLang="zh-CN" dirty="0"/>
              <a:t>年来到元上都时，在其《马可·波罗游记》中这样记载：“内有</a:t>
            </a:r>
            <a:r>
              <a:rPr lang="zh-CN" altLang="zh-CN" dirty="0" smtClean="0"/>
              <a:t>大理石宫殿</a:t>
            </a:r>
            <a:r>
              <a:rPr lang="zh-CN" altLang="zh-CN" dirty="0"/>
              <a:t>，甚美。其宫舍内皆涂金，绘有种种鸟兽花木，工巧之极，技术之佳，</a:t>
            </a:r>
            <a:r>
              <a:rPr lang="zh-CN" altLang="zh-CN" dirty="0" smtClean="0"/>
              <a:t>见之足以娱</a:t>
            </a:r>
            <a:r>
              <a:rPr lang="zh-CN" altLang="zh-CN" dirty="0"/>
              <a:t>人心目”。元上都仿照燕京皇城（金朝故都）而建，但它位于蒙古草原上，</a:t>
            </a:r>
            <a:r>
              <a:rPr lang="zh-CN" altLang="zh-CN" dirty="0" smtClean="0"/>
              <a:t>保留了更多游</a:t>
            </a:r>
            <a:r>
              <a:rPr lang="zh-CN" altLang="zh-CN" dirty="0"/>
              <a:t>牧文化的特征。根据文献《工典总叙·城郭》记载：“国家建元之初，</a:t>
            </a:r>
            <a:r>
              <a:rPr lang="zh-CN" altLang="zh-CN" dirty="0" smtClean="0"/>
              <a:t>卜宅于</a:t>
            </a:r>
            <a:r>
              <a:rPr lang="zh-CN" altLang="zh-CN" dirty="0"/>
              <a:t>燕（燕京，今北京），因金故都。时方经营中原，未暇建城郭。厥后人物繁伙</a:t>
            </a:r>
            <a:r>
              <a:rPr lang="zh-CN" altLang="zh-CN" dirty="0" smtClean="0"/>
              <a:t>，隘</a:t>
            </a:r>
            <a:r>
              <a:rPr lang="zh-CN" altLang="zh-CN" dirty="0"/>
              <a:t>不足以容，乃经营旧城东北而定鼎焉。于是，埤堞之崇，楼橹之雄，城隍之浚，</a:t>
            </a:r>
            <a:r>
              <a:rPr lang="zh-CN" altLang="zh-CN" dirty="0" smtClean="0"/>
              <a:t>高深中度</a:t>
            </a:r>
            <a:r>
              <a:rPr lang="zh-CN" altLang="zh-CN" dirty="0"/>
              <a:t>，势成金汤。而后上都、中都诸城，咸仿此而建焉。”由此可见，元大都、</a:t>
            </a:r>
            <a:r>
              <a:rPr lang="zh-CN" altLang="zh-CN" dirty="0" smtClean="0"/>
              <a:t>元上都</a:t>
            </a:r>
            <a:r>
              <a:rPr lang="zh-CN" altLang="zh-CN" dirty="0"/>
              <a:t>、元中都其建筑格局、规制都是一样的。</a:t>
            </a:r>
          </a:p>
          <a:p>
            <a:pPr>
              <a:lnSpc>
                <a:spcPct val="120000"/>
              </a:lnSpc>
            </a:pPr>
            <a:endParaRPr kumimoji="1" lang="zh-CN" altLang="en-US" dirty="0"/>
          </a:p>
        </p:txBody>
      </p:sp>
      <p:sp>
        <p:nvSpPr>
          <p:cNvPr id="8" name="文本框 7"/>
          <p:cNvSpPr txBox="1"/>
          <p:nvPr/>
        </p:nvSpPr>
        <p:spPr>
          <a:xfrm>
            <a:off x="441325" y="226695"/>
            <a:ext cx="7792085" cy="1041400"/>
          </a:xfrm>
          <a:prstGeom prst="rect">
            <a:avLst/>
          </a:prstGeom>
          <a:noFill/>
        </p:spPr>
        <p:txBody>
          <a:bodyPr wrap="square" rtlCol="0">
            <a:spAutoFit/>
          </a:bodyPr>
          <a:lstStyle/>
          <a:p>
            <a:pPr>
              <a:lnSpc>
                <a:spcPct val="130000"/>
              </a:lnSpc>
            </a:pPr>
            <a:r>
              <a:rPr lang="zh-CN" altLang="en-US" sz="2400" b="1" dirty="0" smtClean="0">
                <a:solidFill>
                  <a:schemeClr val="accent1"/>
                </a:solidFill>
                <a:latin typeface="Arial" pitchFamily="34" charset="0"/>
                <a:ea typeface="微软雅黑" pitchFamily="34" charset="-122"/>
              </a:rPr>
              <a:t>二、元上都</a:t>
            </a:r>
          </a:p>
          <a:p>
            <a:pPr>
              <a:lnSpc>
                <a:spcPct val="130000"/>
              </a:lnSpc>
            </a:pPr>
            <a:r>
              <a:rPr lang="en-US" altLang="zh-CN" sz="2400" b="1" dirty="0">
                <a:solidFill>
                  <a:schemeClr val="accent1"/>
                </a:solidFill>
                <a:sym typeface="+mn-ea"/>
              </a:rPr>
              <a:t>2.</a:t>
            </a:r>
            <a:r>
              <a:rPr lang="zh-CN" altLang="zh-CN" sz="2400" b="1" dirty="0">
                <a:solidFill>
                  <a:schemeClr val="accent1"/>
                </a:solidFill>
                <a:sym typeface="+mn-ea"/>
              </a:rPr>
              <a:t>元上都的都城</a:t>
            </a:r>
            <a:r>
              <a:rPr lang="zh-CN" altLang="zh-CN" sz="2400" b="1" dirty="0" smtClean="0">
                <a:solidFill>
                  <a:schemeClr val="accent1"/>
                </a:solidFill>
                <a:sym typeface="+mn-ea"/>
              </a:rPr>
              <a:t>布局</a:t>
            </a:r>
            <a:endParaRPr lang="zh-CN" altLang="zh-CN" sz="2400" b="1" dirty="0" smtClean="0">
              <a:solidFill>
                <a:schemeClr val="accent1"/>
              </a:solidFill>
              <a:latin typeface="Arial" pitchFamily="34" charset="0"/>
              <a:ea typeface="微软雅黑" pitchFamily="34"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元上都城址分布.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19" y="0"/>
            <a:ext cx="6438900" cy="68326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TYPE" val="OTHERS"/>
  <p:tag name="ID" val="545823"/>
</p:tagLst>
</file>

<file path=ppt/tags/tag10.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102.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237"/>
  <p:tag name="KSO_WM_TAG_VERSION" val="1.0"/>
  <p:tag name="KSO_WM_SLIDE_ID" val="custom237_12"/>
  <p:tag name="KSO_WM_SLIDE_INDEX" val="12"/>
  <p:tag name="KSO_WM_SLIDE_ITEM_CNT" val="1"/>
  <p:tag name="KSO_WM_SLIDE_LAYOUT" val="e_a"/>
  <p:tag name="KSO_WM_SLIDE_LAYOUT_CNT" val="1_1"/>
  <p:tag name="KSO_WM_SLIDE_TYPE" val="sectionTitle"/>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e"/>
  <p:tag name="KSO_WM_UNIT_INDEX" val="1"/>
  <p:tag name="KSO_WM_UNIT_ID" val="custom237_12*e*1"/>
  <p:tag name="KSO_WM_UNIT_CLEAR" val="1"/>
  <p:tag name="KSO_WM_UNIT_LAYERLEVEL" val="1"/>
  <p:tag name="KSO_WM_UNIT_VALUE" val="1"/>
  <p:tag name="KSO_WM_UNIT_HIGHLIGHT" val="0"/>
  <p:tag name="KSO_WM_UNIT_COMPATIBLE" val="1"/>
  <p:tag name="KSO_WM_UNIT_PRESET_TEXT"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107.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KSO_WM_TEMPLATE_CATEGORY" val="custom"/>
  <p:tag name="KSO_WM_TEMPLATE_INDEX" val="205"/>
  <p:tag name="KSO_WM_TAG_VERSION" val="1.0"/>
  <p:tag name="KSO_WM_SLIDE_ID" val="custom205_29"/>
  <p:tag name="KSO_WM_SLIDE_INDEX" val="29"/>
  <p:tag name="KSO_WM_SLIDE_ITEM_CNT" val="0"/>
  <p:tag name="KSO_WM_SLIDE_TYPE" val="endPage"/>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文本框 61"/>
  <p:tag name="KSO_WM_TAG_VERSION" val="1.0"/>
  <p:tag name="KSO_WM_BEAUTIFY_FLAG" val="#wm#"/>
  <p:tag name="KSO_WM_UNIT_TYPE" val="i"/>
  <p:tag name="KSO_WM_UNIT_ID" val="custom205_29*i*0"/>
  <p:tag name="KSO_WM_TEMPLATE_CATEGORY" val="custom"/>
  <p:tag name="KSO_WM_TEMPLATE_INDEX" val="205"/>
  <p:tag name="KSO_WM_UNIT_INDEX" val="0"/>
</p:tagLst>
</file>

<file path=ppt/tags/tag109.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文本框 73"/>
  <p:tag name="KSO_WM_TAG_VERSION" val="1.0"/>
  <p:tag name="KSO_WM_BEAUTIFY_FLAG" val="#wm#"/>
  <p:tag name="KSO_WM_UNIT_TYPE" val="i"/>
  <p:tag name="KSO_WM_UNIT_ID" val="custom205_29*i*1"/>
  <p:tag name="KSO_WM_TEMPLATE_CATEGORY" val="custom"/>
  <p:tag name="KSO_WM_TEMPLATE_INDEX" val="205"/>
  <p:tag name="KSO_WM_UNIT_INDEX" val="1"/>
</p:tagLst>
</file>

<file path=ppt/tags/tag11.xml><?xml version="1.0" encoding="utf-8"?>
<p:tagLst xmlns:a="http://schemas.openxmlformats.org/drawingml/2006/main" xmlns:r="http://schemas.openxmlformats.org/officeDocument/2006/relationships" xmlns:p="http://schemas.openxmlformats.org/presentationml/2006/main">
  <p:tag name="MH" val="20150923152304"/>
  <p:tag name="MH_LIBRARY" val="GRAPHIC"/>
  <p:tag name="MH_ORDER" val="Freeform 13"/>
</p:tagLst>
</file>

<file path=ppt/tags/tag12.xml><?xml version="1.0" encoding="utf-8"?>
<p:tagLst xmlns:a="http://schemas.openxmlformats.org/drawingml/2006/main" xmlns:r="http://schemas.openxmlformats.org/officeDocument/2006/relationships" xmlns:p="http://schemas.openxmlformats.org/presentationml/2006/main">
  <p:tag name="MH" val="20150923152304"/>
  <p:tag name="MH_LIBRARY" val="GRAPHIC"/>
  <p:tag name="MH_ORDER" val="Freeform 13"/>
</p:tagLst>
</file>

<file path=ppt/tags/tag13.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Desc"/>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Desc"/>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任意多边形 65"/>
</p:tagLst>
</file>

<file path=ppt/tags/tag2.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TYPE" val="OTHERS"/>
  <p:tag name="ID" val="545823"/>
</p:tagLst>
</file>

<file path=ppt/tags/tag20.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Freeform 5"/>
</p:tagLst>
</file>

<file path=ppt/tags/tag21.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Freeform 351"/>
</p:tagLst>
</file>

<file path=ppt/tags/tag22.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Freeform 1082"/>
</p:tagLst>
</file>

<file path=ppt/tags/tag23.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Freeform 1120"/>
</p:tagLst>
</file>

<file path=ppt/tags/tag24.xml><?xml version="1.0" encoding="utf-8"?>
<p:tagLst xmlns:a="http://schemas.openxmlformats.org/drawingml/2006/main" xmlns:r="http://schemas.openxmlformats.org/officeDocument/2006/relationships" xmlns:p="http://schemas.openxmlformats.org/presentationml/2006/main">
  <p:tag name="MH" val="20150923154605"/>
  <p:tag name="MH_LIBRARY" val="GRAPHIC"/>
  <p:tag name="MH_ORDER" val="任意多边形 29"/>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26.xml><?xml version="1.0" encoding="utf-8"?>
<p:tagLst xmlns:a="http://schemas.openxmlformats.org/drawingml/2006/main" xmlns:r="http://schemas.openxmlformats.org/officeDocument/2006/relationships" xmlns:p="http://schemas.openxmlformats.org/presentationml/2006/main">
  <p:tag name="MH" val="20150923151921"/>
  <p:tag name="MH_LIBRARY" val="CONTENTS"/>
  <p:tag name="MH_AUTOCOLOR" val="TRUE"/>
  <p:tag name="MH_TYPE" val="CONTENTS"/>
  <p:tag name="ID" val="547134"/>
  <p:tag name="KSO_WM_TEMPLATE_CATEGORY" val="custom"/>
  <p:tag name="KSO_WM_TEMPLATE_INDEX" val="205"/>
  <p:tag name="KSO_WM_TAG_VERSION" val="1.0"/>
  <p:tag name="KSO_WM_SLIDE_ID" val="custom205_8"/>
  <p:tag name="KSO_WM_SLIDE_INDEX" val="8"/>
  <p:tag name="KSO_WM_SLIDE_ITEM_CNT" val="3"/>
  <p:tag name="KSO_WM_SLIDE_LAYOUT" val="l"/>
  <p:tag name="KSO_WM_SLIDE_LAYOUT_CNT" val="1"/>
  <p:tag name="KSO_WM_SLIDE_TYPE" val="contents"/>
  <p:tag name="KSO_WM_BEAUTIFY_FLAG" val="#wm#"/>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0"/>
  <p:tag name="KSO_WM_TEMPLATE_CATEGORY" val="custom"/>
  <p:tag name="KSO_WM_TEMPLATE_INDEX" val="205"/>
  <p:tag name="KSO_WM_UNIT_INDEX" val="0"/>
</p:tagLst>
</file>

<file path=ppt/tags/tag28.xml><?xml version="1.0" encoding="utf-8"?>
<p:tagLst xmlns:a="http://schemas.openxmlformats.org/drawingml/2006/main" xmlns:r="http://schemas.openxmlformats.org/officeDocument/2006/relationships" xmlns:p="http://schemas.openxmlformats.org/presentationml/2006/main">
  <p:tag name="MH" val="20150923151921"/>
  <p:tag name="MH_LIBRARY" val="CONTENTS"/>
  <p:tag name="MH_TYPE" val="OTHERS"/>
  <p:tag name="ID" val="547134"/>
  <p:tag name="KSO_WM_TAG_VERSION" val="1.0"/>
  <p:tag name="KSO_WM_BEAUTIFY_FLAG" val="#wm#"/>
  <p:tag name="KSO_WM_UNIT_TYPE" val="i"/>
  <p:tag name="KSO_WM_UNIT_ID" val="custom205_8*i*7"/>
  <p:tag name="KSO_WM_TEMPLATE_CATEGORY" val="custom"/>
  <p:tag name="KSO_WM_TEMPLATE_INDEX" val="205"/>
  <p:tag name="KSO_WM_UNIT_INDEX" val="7"/>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14"/>
  <p:tag name="KSO_WM_TEMPLATE_CATEGORY" val="custom"/>
  <p:tag name="KSO_WM_TEMPLATE_INDEX" val="205"/>
  <p:tag name="KSO_WM_UNIT_INDEX" val="14"/>
</p:tagLst>
</file>

<file path=ppt/tags/tag3.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Rectangle 2"/>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21"/>
  <p:tag name="KSO_WM_TEMPLATE_CATEGORY" val="custom"/>
  <p:tag name="KSO_WM_TEMPLATE_INDEX" val="205"/>
  <p:tag name="KSO_WM_UNIT_INDEX" val="2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21"/>
  <p:tag name="KSO_WM_TEMPLATE_CATEGORY" val="custom"/>
  <p:tag name="KSO_WM_TEMPLATE_INDEX" val="205"/>
  <p:tag name="KSO_WM_UNIT_INDEX" val="2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21"/>
  <p:tag name="KSO_WM_TEMPLATE_CATEGORY" val="custom"/>
  <p:tag name="KSO_WM_TEMPLATE_INDEX" val="205"/>
  <p:tag name="KSO_WM_UNIT_INDEX" val="2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OTHERS"/>
  <p:tag name="ID" val="547134"/>
  <p:tag name="KSO_WM_UNIT_TYPE" val="l_i"/>
  <p:tag name="KSO_WM_UNIT_INDEX" val="1_5"/>
  <p:tag name="KSO_WM_UNIT_ID" val="custom205_8*l_i*1_5"/>
  <p:tag name="KSO_WM_UNIT_CLEAR" val="1"/>
  <p:tag name="KSO_WM_UNIT_LAYERLEVEL" val="1_1"/>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NUMBER"/>
  <p:tag name="ID" val="547134"/>
  <p:tag name="MH_ORDER" val="1"/>
  <p:tag name="KSO_WM_UNIT_TYPE" val="l_i"/>
  <p:tag name="KSO_WM_UNIT_INDEX" val="1_6"/>
  <p:tag name="KSO_WM_UNIT_ID" val="custom205_8*l_i*1_6"/>
  <p:tag name="KSO_WM_UNIT_CLEAR" val="1"/>
  <p:tag name="KSO_WM_UNIT_LAYERLEVEL" val="1_1"/>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ENTRY"/>
  <p:tag name="ID" val="547134"/>
  <p:tag name="MH_ORDER" val="1"/>
  <p:tag name="KSO_WM_UNIT_TYPE" val="l_h_f"/>
  <p:tag name="KSO_WM_UNIT_INDEX" val="1_3_1"/>
  <p:tag name="KSO_WM_UNIT_ID" val="custom205_8*l_h_f*1_3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OTHERS"/>
  <p:tag name="ID" val="547134"/>
  <p:tag name="KSO_WM_UNIT_TYPE" val="l_i"/>
  <p:tag name="KSO_WM_UNIT_INDEX" val="1_5"/>
  <p:tag name="KSO_WM_UNIT_ID" val="custom205_8*l_i*1_5"/>
  <p:tag name="KSO_WM_UNIT_CLEAR" val="1"/>
  <p:tag name="KSO_WM_UNIT_LAYERLEVEL" val="1_1"/>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NUMBER"/>
  <p:tag name="ID" val="547134"/>
  <p:tag name="MH_ORDER" val="1"/>
  <p:tag name="KSO_WM_UNIT_TYPE" val="l_i"/>
  <p:tag name="KSO_WM_UNIT_INDEX" val="1_6"/>
  <p:tag name="KSO_WM_UNIT_ID" val="custom205_8*l_i*1_6"/>
  <p:tag name="KSO_WM_UNIT_CLEAR" val="1"/>
  <p:tag name="KSO_WM_UNIT_LAYERLEVEL" val="1_1"/>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ENTRY"/>
  <p:tag name="ID" val="547134"/>
  <p:tag name="MH_ORDER" val="1"/>
  <p:tag name="KSO_WM_UNIT_TYPE" val="l_h_f"/>
  <p:tag name="KSO_WM_UNIT_INDEX" val="1_3_1"/>
  <p:tag name="KSO_WM_UNIT_ID" val="custom205_8*l_h_f*1_3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OTHERS"/>
  <p:tag name="ID" val="547134"/>
  <p:tag name="KSO_WM_UNIT_TYPE" val="l_i"/>
  <p:tag name="KSO_WM_UNIT_INDEX" val="1_5"/>
  <p:tag name="KSO_WM_UNIT_ID" val="custom205_8*l_i*1_5"/>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1"/>
  <p:tag name="KSO_WM_TEMPLATE_CATEGORY" val="custom"/>
  <p:tag name="KSO_WM_TEMPLATE_INDEX" val="16013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NUMBER"/>
  <p:tag name="ID" val="547134"/>
  <p:tag name="MH_ORDER" val="1"/>
  <p:tag name="KSO_WM_UNIT_TYPE" val="l_i"/>
  <p:tag name="KSO_WM_UNIT_INDEX" val="1_6"/>
  <p:tag name="KSO_WM_UNIT_ID" val="custom205_8*l_i*1_6"/>
  <p:tag name="KSO_WM_UNIT_CLEAR" val="1"/>
  <p:tag name="KSO_WM_UNIT_LAYERLEVEL" val="1_1"/>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ENTRY"/>
  <p:tag name="ID" val="547134"/>
  <p:tag name="MH_ORDER" val="1"/>
  <p:tag name="KSO_WM_UNIT_TYPE" val="l_h_f"/>
  <p:tag name="KSO_WM_UNIT_INDEX" val="1_3_1"/>
  <p:tag name="KSO_WM_UNIT_ID" val="custom205_8*l_h_f*1_3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OTHERS"/>
  <p:tag name="ID" val="547134"/>
  <p:tag name="KSO_WM_UNIT_TYPE" val="l_i"/>
  <p:tag name="KSO_WM_UNIT_INDEX" val="1_3"/>
  <p:tag name="KSO_WM_UNIT_ID" val="custom205_8*l_i*1_3"/>
  <p:tag name="KSO_WM_UNIT_CLEAR" val="1"/>
  <p:tag name="KSO_WM_UNIT_LAYERLEVEL" val="1_1"/>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NUMBER"/>
  <p:tag name="ID" val="547134"/>
  <p:tag name="MH_ORDER" val="1"/>
  <p:tag name="KSO_WM_UNIT_TYPE" val="l_i"/>
  <p:tag name="KSO_WM_UNIT_INDEX" val="1_4"/>
  <p:tag name="KSO_WM_UNIT_ID" val="custom205_8*l_i*1_4"/>
  <p:tag name="KSO_WM_UNIT_CLEAR" val="1"/>
  <p:tag name="KSO_WM_UNIT_LAYERLEVEL" val="1_1"/>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ENTRY"/>
  <p:tag name="ID" val="547134"/>
  <p:tag name="MH_ORDER" val="1"/>
  <p:tag name="KSO_WM_UNIT_TYPE" val="l_h_f"/>
  <p:tag name="KSO_WM_UNIT_INDEX" val="1_2_1"/>
  <p:tag name="KSO_WM_UNIT_ID" val="custom205_8*l_h_f*1_2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11"/>
  <p:tag name="KSO_WM_TEMPLATE_CATEGORY" val="custom"/>
  <p:tag name="KSO_WM_TEMPLATE_INDEX" val="205"/>
  <p:tag name="KSO_WM_UNIT_INDEX" va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12"/>
  <p:tag name="KSO_WM_TEMPLATE_CATEGORY" val="custom"/>
  <p:tag name="KSO_WM_TEMPLATE_INDEX" val="205"/>
  <p:tag name="KSO_WM_UNIT_INDEX" val="12"/>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5_8*i*13"/>
  <p:tag name="KSO_WM_TEMPLATE_CATEGORY" val="custom"/>
  <p:tag name="KSO_WM_TEMPLATE_INDEX" val="205"/>
  <p:tag name="KSO_WM_UNIT_INDEX" val="13"/>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OTHERS"/>
  <p:tag name="ID" val="547134"/>
  <p:tag name="KSO_WM_UNIT_TYPE" val="l_i"/>
  <p:tag name="KSO_WM_UNIT_INDEX" val="1_1"/>
  <p:tag name="KSO_WM_UNIT_ID" val="custom205_8*l_i*1_1"/>
  <p:tag name="KSO_WM_UNIT_CLEAR" val="1"/>
  <p:tag name="KSO_WM_UNIT_LAYERLEVEL" val="1_1"/>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NUMBER"/>
  <p:tag name="ID" val="547134"/>
  <p:tag name="MH_ORDER" val="1"/>
  <p:tag name="KSO_WM_UNIT_TYPE" val="l_i"/>
  <p:tag name="KSO_WM_UNIT_INDEX" val="1_2"/>
  <p:tag name="KSO_WM_UNIT_ID" val="custom205_8*l_i*1_2"/>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UNIT_INDEX" val="4"/>
  <p:tag name="KSO_WM_UNIT_CLEAR" val="1"/>
  <p:tag name="KSO_WM_UNIT_LAYERLEVEL" val="1"/>
  <p:tag name="KSO_WM_UNIT_VALUE" val="0"/>
  <p:tag name="KSO_WM_UNIT_ISCONTENTSTITLE" val="0"/>
  <p:tag name="KSO_WM_UNIT_HIGHLIGHT" val="0"/>
  <p:tag name="KSO_WM_UNIT_COMPATIBLE" val="0"/>
  <p:tag name="KSO_WM_TAG_VERSION" val="1.0"/>
  <p:tag name="KSO_WM_BEAUTIFY_FLAG" val="#wm#"/>
  <p:tag name="KSO_WM_UNIT_TYPE" val="i"/>
  <p:tag name="KSO_WM_UNIT_ID" val="279*i*2"/>
  <p:tag name="KSO_WM_TEMPLATE_CATEGORY" val="custom"/>
  <p:tag name="KSO_WM_TEMPLATE_INDEX" val="16013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5"/>
  <p:tag name="MH" val="20150923151921"/>
  <p:tag name="MH_LIBRARY" val="CONTENTS"/>
  <p:tag name="MH_TYPE" val="ENTRY"/>
  <p:tag name="ID" val="547134"/>
  <p:tag name="MH_ORDER" val="1"/>
  <p:tag name="KSO_WM_UNIT_TYPE" val="l_h_f"/>
  <p:tag name="KSO_WM_UNIT_INDEX" val="1_1_1"/>
  <p:tag name="KSO_WM_UNIT_ID" val="custom205_8*l_h_f*1_1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237"/>
  <p:tag name="KSO_WM_TAG_VERSION" val="1.0"/>
  <p:tag name="KSO_WM_SLIDE_ID" val="custom237_12"/>
  <p:tag name="KSO_WM_SLIDE_INDEX" val="12"/>
  <p:tag name="KSO_WM_SLIDE_ITEM_CNT" val="1"/>
  <p:tag name="KSO_WM_SLIDE_LAYOUT" val="e_a"/>
  <p:tag name="KSO_WM_SLIDE_LAYOUT_CNT" val="1_1"/>
  <p:tag name="KSO_WM_SLIDE_TYPE" val="sectionTitle"/>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e"/>
  <p:tag name="KSO_WM_UNIT_INDEX" val="1"/>
  <p:tag name="KSO_WM_UNIT_ID" val="custom237_12*e*1"/>
  <p:tag name="KSO_WM_UNIT_CLEAR" val="1"/>
  <p:tag name="KSO_WM_UNIT_LAYERLEVEL" val="1"/>
  <p:tag name="KSO_WM_UNIT_VALUE" val="1"/>
  <p:tag name="KSO_WM_UNIT_HIGHLIGHT" val="0"/>
  <p:tag name="KSO_WM_UNIT_COMPATIBLE" val="1"/>
  <p:tag name="KSO_WM_UNIT_PRESET_TEXT"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55.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237"/>
  <p:tag name="KSO_WM_TAG_VERSION" val="1.0"/>
  <p:tag name="KSO_WM_SLIDE_ID" val="custom237_12"/>
  <p:tag name="KSO_WM_SLIDE_INDEX" val="12"/>
  <p:tag name="KSO_WM_SLIDE_ITEM_CNT" val="1"/>
  <p:tag name="KSO_WM_SLIDE_LAYOUT" val="e_a"/>
  <p:tag name="KSO_WM_SLIDE_LAYOUT_CNT" val="1_1"/>
  <p:tag name="KSO_WM_SLIDE_TYPE" val="sectionTitle"/>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e"/>
  <p:tag name="KSO_WM_UNIT_INDEX" val="1"/>
  <p:tag name="KSO_WM_UNIT_ID" val="custom237_12*e*1"/>
  <p:tag name="KSO_WM_UNIT_CLEAR" val="1"/>
  <p:tag name="KSO_WM_UNIT_LAYERLEVEL" val="1"/>
  <p:tag name="KSO_WM_UNIT_VALUE" val="1"/>
  <p:tag name="KSO_WM_UNIT_HIGHLIGHT" val="0"/>
  <p:tag name="KSO_WM_UNIT_COMPATIBLE" val="1"/>
  <p:tag name="KSO_WM_UNIT_PRESET_TEXT"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3"/>
  <p:tag name="KSO_WM_TEMPLATE_CATEGORY" val="custom"/>
  <p:tag name="KSO_WM_TEMPLATE_INDEX" val="160137"/>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xml><?xml version="1.0" encoding="utf-8"?>
<p:tagLst xmlns:a="http://schemas.openxmlformats.org/drawingml/2006/main" xmlns:r="http://schemas.openxmlformats.org/officeDocument/2006/relationships" xmlns:p="http://schemas.openxmlformats.org/presentationml/2006/main">
  <p:tag name="MH" val="20151014152641"/>
  <p:tag name="MH_LIBRARY" val="GRAPHIC"/>
  <p:tag name="MH_ORDER" val="Shape"/>
  <p:tag name="KSO_WM_TAG_VERSION" val="1.0"/>
  <p:tag name="KSO_WM_BEAUTIFY_FLAG" val="#wm#"/>
  <p:tag name="KSO_WM_UNIT_TYPE" val="i"/>
  <p:tag name="KSO_WM_UNIT_ID" val="279*i*4"/>
  <p:tag name="KSO_WM_TEMPLATE_CATEGORY" val="custom"/>
  <p:tag name="KSO_WM_TEMPLATE_INDEX" val="160137"/>
</p:tagLst>
</file>

<file path=ppt/tags/tag70.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237"/>
  <p:tag name="KSO_WM_TAG_VERSION" val="1.0"/>
  <p:tag name="KSO_WM_SLIDE_ID" val="custom237_12"/>
  <p:tag name="KSO_WM_SLIDE_INDEX" val="12"/>
  <p:tag name="KSO_WM_SLIDE_ITEM_CNT" val="1"/>
  <p:tag name="KSO_WM_SLIDE_LAYOUT" val="e_a"/>
  <p:tag name="KSO_WM_SLIDE_LAYOUT_CNT" val="1_1"/>
  <p:tag name="KSO_WM_SLIDE_TYPE" val="sectionTitle"/>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e"/>
  <p:tag name="KSO_WM_UNIT_INDEX" val="1"/>
  <p:tag name="KSO_WM_UNIT_ID" val="custom237_12*e*1"/>
  <p:tag name="KSO_WM_UNIT_CLEAR" val="1"/>
  <p:tag name="KSO_WM_UNIT_LAYERLEVEL" val="1"/>
  <p:tag name="KSO_WM_UNIT_VALUE" val="1"/>
  <p:tag name="KSO_WM_UNIT_HIGHLIGHT" val="0"/>
  <p:tag name="KSO_WM_UNIT_COMPATIBLE" val="1"/>
  <p:tag name="KSO_WM_UNIT_PRESET_TEXT"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Other"/>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1.xml><?xml version="1.0" encoding="utf-8"?>
<p:tagLst xmlns:a="http://schemas.openxmlformats.org/drawingml/2006/main" xmlns:r="http://schemas.openxmlformats.org/officeDocument/2006/relationships" xmlns:p="http://schemas.openxmlformats.org/presentationml/2006/main">
  <p:tag name="MH" val="20151014145756"/>
  <p:tag name="MH_LIBRARY" val="CONTENTS"/>
  <p:tag name="MH_AUTOCOLOR" val="TRUE"/>
  <p:tag name="MH_TYPE" val="SECTION"/>
  <p:tag name="ID" val="545823"/>
  <p:tag name="KSO_WM_TEMPLATE_CATEGORY" val="custom"/>
  <p:tag name="KSO_WM_TEMPLATE_INDEX" val="237"/>
  <p:tag name="KSO_WM_TAG_VERSION" val="1.0"/>
  <p:tag name="KSO_WM_SLIDE_ID" val="custom237_12"/>
  <p:tag name="KSO_WM_SLIDE_INDEX" val="12"/>
  <p:tag name="KSO_WM_SLIDE_ITEM_CNT" val="1"/>
  <p:tag name="KSO_WM_SLIDE_LAYOUT" val="e_a"/>
  <p:tag name="KSO_WM_SLIDE_LAYOUT_CNT" val="1_1"/>
  <p:tag name="KSO_WM_SLIDE_TYPE" val="sectionTitle"/>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12*a*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37"/>
  <p:tag name="KSO_WM_UNIT_TYPE" val="e"/>
  <p:tag name="KSO_WM_UNIT_INDEX" val="1"/>
  <p:tag name="KSO_WM_UNIT_ID" val="custom237_12*e*1"/>
  <p:tag name="KSO_WM_UNIT_CLEAR" val="1"/>
  <p:tag name="KSO_WM_UNIT_LAYERLEVEL" val="1"/>
  <p:tag name="KSO_WM_UNIT_VALUE" val="1"/>
  <p:tag name="KSO_WM_UNIT_HIGHLIGHT" val="0"/>
  <p:tag name="KSO_WM_UNIT_COMPATIBLE" val="1"/>
  <p:tag name="KSO_WM_UNIT_PRESET_TEXT"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xml><?xml version="1.0" encoding="utf-8"?>
<p:tagLst xmlns:a="http://schemas.openxmlformats.org/drawingml/2006/main" xmlns:r="http://schemas.openxmlformats.org/officeDocument/2006/relationships" xmlns:p="http://schemas.openxmlformats.org/presentationml/2006/main">
  <p:tag name="MH" val="20150923153100"/>
  <p:tag name="MH_LIBRARY" val="GRAPHIC"/>
  <p:tag name="MH_TYPE" val="Desc"/>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7"/>
</p:tagLst>
</file>

<file path=ppt/theme/theme1.xml><?xml version="1.0" encoding="utf-8"?>
<a:theme xmlns:a="http://schemas.openxmlformats.org/drawingml/2006/main" name="A000120140530A99PPBG">
  <a:themeElements>
    <a:clrScheme name="abc">
      <a:dk1>
        <a:srgbClr val="4D4D4D"/>
      </a:dk1>
      <a:lt1>
        <a:srgbClr val="FFFFFF"/>
      </a:lt1>
      <a:dk2>
        <a:srgbClr val="FFFFFF"/>
      </a:dk2>
      <a:lt2>
        <a:srgbClr val="4D4D4D"/>
      </a:lt2>
      <a:accent1>
        <a:srgbClr val="946A7D"/>
      </a:accent1>
      <a:accent2>
        <a:srgbClr val="B99179"/>
      </a:accent2>
      <a:accent3>
        <a:srgbClr val="9994A6"/>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99PPBG">
  <a:themeElements>
    <a:clrScheme name="2055">
      <a:dk1>
        <a:srgbClr val="636363"/>
      </a:dk1>
      <a:lt1>
        <a:srgbClr val="FFFFFF"/>
      </a:lt1>
      <a:dk2>
        <a:srgbClr val="FFFFFF"/>
      </a:dk2>
      <a:lt2>
        <a:srgbClr val="5F5F5F"/>
      </a:lt2>
      <a:accent1>
        <a:srgbClr val="57453C"/>
      </a:accent1>
      <a:accent2>
        <a:srgbClr val="8F6049"/>
      </a:accent2>
      <a:accent3>
        <a:srgbClr val="AD7F23"/>
      </a:accent3>
      <a:accent4>
        <a:srgbClr val="AA4526"/>
      </a:accent4>
      <a:accent5>
        <a:srgbClr val="AB4379"/>
      </a:accent5>
      <a:accent6>
        <a:srgbClr val="00B050"/>
      </a:accent6>
      <a:hlink>
        <a:srgbClr val="474747"/>
      </a:hlink>
      <a:folHlink>
        <a:srgbClr val="9F9F9F"/>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7233</Words>
  <Application>Microsoft Office PowerPoint</Application>
  <PresentationFormat>全屏显示(4:3)</PresentationFormat>
  <Paragraphs>238</Paragraphs>
  <Slides>52</Slides>
  <Notes>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52</vt:i4>
      </vt:variant>
    </vt:vector>
  </HeadingPairs>
  <TitlesOfParts>
    <vt:vector size="65" baseType="lpstr">
      <vt:lpstr>仿宋</vt:lpstr>
      <vt:lpstr>黑体</vt:lpstr>
      <vt:lpstr>楷体</vt:lpstr>
      <vt:lpstr>宋体</vt:lpstr>
      <vt:lpstr>微软雅黑</vt:lpstr>
      <vt:lpstr>幼圆</vt:lpstr>
      <vt:lpstr>Arial</vt:lpstr>
      <vt:lpstr>Arial Narrow</vt:lpstr>
      <vt:lpstr>Calibri</vt:lpstr>
      <vt:lpstr>Times New Roman</vt:lpstr>
      <vt:lpstr>Wingdings 2</vt:lpstr>
      <vt:lpstr>A000120140530A99PPBG</vt:lpstr>
      <vt:lpstr>1_A000120140530A99PPBG</vt:lpstr>
      <vt:lpstr>元代都城</vt:lpstr>
      <vt:lpstr>PowerPoint 演示文稿</vt:lpstr>
      <vt:lpstr>元代历史背景</vt:lpstr>
      <vt:lpstr>一、元代历史背景</vt:lpstr>
      <vt:lpstr>元上都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元中都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元大都</vt:lpstr>
      <vt:lpstr>四、元大都 1、元大都的选址及建成</vt:lpstr>
      <vt:lpstr>四、元大都 1、元大都的选址及建成</vt:lpstr>
      <vt:lpstr>四、元大都 1.元大都的选址及建成</vt:lpstr>
      <vt:lpstr>PowerPoint 演示文稿</vt:lpstr>
      <vt:lpstr>四、元大都 2.元大都的都城布局</vt:lpstr>
      <vt:lpstr>四、元大都 2.元大都的都城布局</vt:lpstr>
      <vt:lpstr>PowerPoint 演示文稿</vt:lpstr>
      <vt:lpstr>四、元大都 2.元大都的都城布局</vt:lpstr>
      <vt:lpstr>四、元大都 2.元大都的都城布局</vt:lpstr>
      <vt:lpstr>四、元大都 2.元大都的都城布局</vt:lpstr>
      <vt:lpstr>PowerPoint 演示文稿</vt:lpstr>
      <vt:lpstr>四、元大都 2、元大都的都城布局</vt:lpstr>
      <vt:lpstr>PowerPoint 演示文稿</vt:lpstr>
      <vt:lpstr>四、元大都 2.元大都的都城布局</vt:lpstr>
      <vt:lpstr>四、元大都 2.元大都的都城布局</vt:lpstr>
      <vt:lpstr>PowerPoint 演示文稿</vt:lpstr>
      <vt:lpstr>四、元大都 3.元大都城的历史作用和地位</vt:lpstr>
      <vt:lpstr>四、元大都 3.元大都城的历史作用和地位</vt:lpstr>
      <vt:lpstr>四、元大都 3.元大都城的历史作用和地位</vt:lpstr>
      <vt:lpstr>四、元大都 3.元大都城的历史作用和地位</vt:lpstr>
      <vt:lpstr>四、元大都 3.元大都城的历史作用和地位</vt:lpstr>
      <vt:lpstr>小结</vt:lpstr>
      <vt:lpstr>五、小结</vt:lpstr>
      <vt:lpstr>五、小结</vt:lpstr>
      <vt:lpstr>PowerPoint 演示文稿</vt:lpstr>
    </vt:vector>
  </TitlesOfParts>
  <Company>walkingsoft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依倩 梁</dc:creator>
  <cp:lastModifiedBy>think</cp:lastModifiedBy>
  <cp:revision>15</cp:revision>
  <dcterms:created xsi:type="dcterms:W3CDTF">2016-06-10T15:28:00Z</dcterms:created>
  <dcterms:modified xsi:type="dcterms:W3CDTF">2016-11-15T04:55:54Z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