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9" r:id="rId5"/>
    <p:sldId id="308" r:id="rId6"/>
    <p:sldId id="259" r:id="rId7"/>
    <p:sldId id="260" r:id="rId8"/>
    <p:sldId id="261" r:id="rId9"/>
    <p:sldId id="262" r:id="rId10"/>
    <p:sldId id="263" r:id="rId11"/>
    <p:sldId id="264" r:id="rId12"/>
    <p:sldId id="310" r:id="rId13"/>
    <p:sldId id="265" r:id="rId14"/>
    <p:sldId id="266" r:id="rId15"/>
    <p:sldId id="311" r:id="rId16"/>
    <p:sldId id="267" r:id="rId17"/>
    <p:sldId id="312" r:id="rId18"/>
    <p:sldId id="268" r:id="rId19"/>
    <p:sldId id="269" r:id="rId20"/>
    <p:sldId id="314" r:id="rId21"/>
    <p:sldId id="270" r:id="rId22"/>
    <p:sldId id="271" r:id="rId23"/>
    <p:sldId id="272" r:id="rId24"/>
    <p:sldId id="273" r:id="rId25"/>
    <p:sldId id="321" r:id="rId26"/>
    <p:sldId id="274" r:id="rId27"/>
    <p:sldId id="305" r:id="rId28"/>
    <p:sldId id="275" r:id="rId29"/>
    <p:sldId id="320" r:id="rId30"/>
    <p:sldId id="276" r:id="rId31"/>
    <p:sldId id="306" r:id="rId32"/>
    <p:sldId id="323" r:id="rId33"/>
    <p:sldId id="277" r:id="rId34"/>
    <p:sldId id="278" r:id="rId35"/>
    <p:sldId id="313" r:id="rId36"/>
    <p:sldId id="279" r:id="rId37"/>
    <p:sldId id="307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319" r:id="rId46"/>
    <p:sldId id="287" r:id="rId47"/>
    <p:sldId id="288" r:id="rId48"/>
    <p:sldId id="289" r:id="rId49"/>
    <p:sldId id="290" r:id="rId50"/>
    <p:sldId id="318" r:id="rId51"/>
    <p:sldId id="291" r:id="rId52"/>
    <p:sldId id="292" r:id="rId53"/>
    <p:sldId id="324" r:id="rId54"/>
    <p:sldId id="293" r:id="rId55"/>
    <p:sldId id="294" r:id="rId56"/>
    <p:sldId id="295" r:id="rId57"/>
    <p:sldId id="296" r:id="rId58"/>
    <p:sldId id="297" r:id="rId59"/>
    <p:sldId id="315" r:id="rId60"/>
    <p:sldId id="298" r:id="rId61"/>
    <p:sldId id="299" r:id="rId62"/>
    <p:sldId id="316" r:id="rId63"/>
    <p:sldId id="300" r:id="rId64"/>
    <p:sldId id="301" r:id="rId65"/>
    <p:sldId id="317" r:id="rId66"/>
    <p:sldId id="302" r:id="rId67"/>
    <p:sldId id="303" r:id="rId68"/>
    <p:sldId id="304" r:id="rId6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5678-8D39-4042-A529-B3264484CF68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915C-3418-42F2-B3B7-88E4B8126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5678-8D39-4042-A529-B3264484CF68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915C-3418-42F2-B3B7-88E4B8126F2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5678-8D39-4042-A529-B3264484CF68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915C-3418-42F2-B3B7-88E4B8126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CE505678-8D39-4042-A529-B3264484CF68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915C-3418-42F2-B3B7-88E4B8126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5678-8D39-4042-A529-B3264484CF68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915C-3418-42F2-B3B7-88E4B8126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5678-8D39-4042-A529-B3264484CF68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915C-3418-42F2-B3B7-88E4B8126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5678-8D39-4042-A529-B3264484CF68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915C-3418-42F2-B3B7-88E4B8126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5678-8D39-4042-A529-B3264484CF68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915C-3418-42F2-B3B7-88E4B8126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5678-8D39-4042-A529-B3264484CF68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915C-3418-42F2-B3B7-88E4B8126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5678-8D39-4042-A529-B3264484CF68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915C-3418-42F2-B3B7-88E4B8126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5678-8D39-4042-A529-B3264484CF68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915C-3418-42F2-B3B7-88E4B8126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CE505678-8D39-4042-A529-B3264484CF68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6F5915C-3418-42F2-B3B7-88E4B8126F2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56784" cy="2223120"/>
          </a:xfrm>
        </p:spPr>
        <p:txBody>
          <a:bodyPr/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隋唐考古与物质文化专题讨论之六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zh-CN" altLang="zh-CN" b="1" dirty="0" smtClean="0"/>
              <a:t>长沙窑</a:t>
            </a:r>
            <a:r>
              <a:rPr lang="zh-CN" altLang="zh-CN" b="1" dirty="0"/>
              <a:t>模印贴花装饰研究</a:t>
            </a:r>
            <a:endParaRPr lang="zh-CN" altLang="en-US" dirty="0"/>
          </a:p>
        </p:txBody>
      </p:sp>
      <p:pic>
        <p:nvPicPr>
          <p:cNvPr id="4098" name="Picture 2" descr="D:\工作\教学\课程资料\《物质文化史》\第六章隋唐五代物质文化\手工业\瓷器\唐代长沙窑瓷器\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169706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021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1</a:t>
            </a:r>
            <a:r>
              <a:rPr lang="zh-CN" altLang="en-US" sz="3200" dirty="0" smtClean="0"/>
              <a:t>、植物纹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包括</a:t>
            </a:r>
            <a:r>
              <a:rPr lang="zh-CN" altLang="zh-CN" dirty="0"/>
              <a:t>桫椤树及其变形图案、椰枣、莲花、牡丹等。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1639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桫椤树及其变形图案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按</a:t>
            </a:r>
            <a:r>
              <a:rPr lang="zh-CN" altLang="zh-CN" dirty="0"/>
              <a:t>形态差异可分五型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A</a:t>
            </a:r>
            <a:r>
              <a:rPr lang="zh-CN" altLang="zh-CN" dirty="0"/>
              <a:t>型：状如高大的椰子树，树顶盛开莲花状大花朵，似桫椤树，树下围有栅栏，一般还饰有对鸟。如湖南郴州唐代水井</a:t>
            </a:r>
            <a:r>
              <a:rPr lang="en-US" altLang="zh-CN" dirty="0"/>
              <a:t>J1</a:t>
            </a:r>
            <a:r>
              <a:rPr lang="zh-CN" altLang="zh-CN" dirty="0"/>
              <a:t>中出土褐斑贴花罐（</a:t>
            </a:r>
            <a:r>
              <a:rPr lang="en-US" altLang="zh-CN" dirty="0"/>
              <a:t>J1</a:t>
            </a:r>
            <a:r>
              <a:rPr lang="zh-CN" altLang="zh-CN" dirty="0"/>
              <a:t>：</a:t>
            </a:r>
            <a:r>
              <a:rPr lang="en-US" altLang="zh-CN" dirty="0"/>
              <a:t>1</a:t>
            </a:r>
            <a:r>
              <a:rPr lang="zh-CN" altLang="zh-CN" dirty="0"/>
              <a:t>）所饰。（图一，</a:t>
            </a:r>
            <a:r>
              <a:rPr lang="en-US" altLang="zh-CN" dirty="0"/>
              <a:t>1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r>
              <a:rPr lang="zh-CN" altLang="zh-CN" dirty="0" smtClean="0"/>
              <a:t> </a:t>
            </a:r>
            <a:endParaRPr lang="en-US" altLang="zh-CN" dirty="0" smtClean="0"/>
          </a:p>
          <a:p>
            <a:r>
              <a:rPr lang="zh-CN" altLang="zh-CN" sz="2400" dirty="0" smtClean="0"/>
              <a:t>郴州</a:t>
            </a:r>
            <a:r>
              <a:rPr lang="zh-CN" altLang="zh-CN" sz="2400" dirty="0"/>
              <a:t>地区文物工作队：《湖南郴州发现唐代水井》，《考古》</a:t>
            </a:r>
            <a:r>
              <a:rPr lang="en-US" altLang="zh-CN" sz="2400" dirty="0"/>
              <a:t>1987</a:t>
            </a:r>
            <a:r>
              <a:rPr lang="zh-CN" altLang="zh-CN" sz="2400" dirty="0"/>
              <a:t>年第</a:t>
            </a:r>
            <a:r>
              <a:rPr lang="en-US" altLang="zh-CN" sz="2400" dirty="0"/>
              <a:t>2</a:t>
            </a:r>
            <a:r>
              <a:rPr lang="zh-CN" altLang="zh-CN" sz="2400" dirty="0"/>
              <a:t>期。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9867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D:\工作\教学\课程资料\《中国古代陶瓷》\五、隋唐五代瓷器\唐代长沙窑瓷器\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504" y="692696"/>
            <a:ext cx="4399364" cy="515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工作\教学\课程资料\《中国考古学（下）》\长沙窑模印贴花\IMG_0081 - 副本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658" y="1700808"/>
            <a:ext cx="2285909" cy="281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工作\教学\课程资料\《中国考古学（下）》\长沙窑模印贴花\长沙窑椰枣纹印模（长沙窑彩绘）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4" y="1700808"/>
            <a:ext cx="24121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174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</a:t>
            </a:r>
            <a:r>
              <a:rPr lang="zh-CN" altLang="zh-CN" dirty="0"/>
              <a:t>型：与</a:t>
            </a:r>
            <a:r>
              <a:rPr lang="en-US" altLang="zh-CN" dirty="0"/>
              <a:t>A</a:t>
            </a:r>
            <a:r>
              <a:rPr lang="zh-CN" altLang="zh-CN" dirty="0"/>
              <a:t>型差异在于无树干。如江苏镇江唐墓</a:t>
            </a:r>
            <a:r>
              <a:rPr lang="en-US" altLang="zh-CN" dirty="0"/>
              <a:t>M10</a:t>
            </a:r>
            <a:r>
              <a:rPr lang="zh-CN" altLang="zh-CN" dirty="0"/>
              <a:t>所出Ⅴ式壶腹所饰。（图一，</a:t>
            </a:r>
            <a:r>
              <a:rPr lang="en-US" altLang="zh-CN" dirty="0"/>
              <a:t>2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镇江</a:t>
            </a:r>
            <a:r>
              <a:rPr lang="zh-CN" altLang="zh-CN" sz="2400" dirty="0"/>
              <a:t>博物馆：《江苏镇江唐墓》，《考古》</a:t>
            </a:r>
            <a:r>
              <a:rPr lang="en-US" altLang="zh-CN" sz="2400" dirty="0"/>
              <a:t>1985</a:t>
            </a:r>
            <a:r>
              <a:rPr lang="zh-CN" altLang="zh-CN" sz="2400" dirty="0"/>
              <a:t>年第</a:t>
            </a:r>
            <a:r>
              <a:rPr lang="en-US" altLang="zh-CN" sz="2400" dirty="0"/>
              <a:t>2</a:t>
            </a:r>
            <a:r>
              <a:rPr lang="zh-CN" altLang="zh-CN" sz="2400" dirty="0"/>
              <a:t>期。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536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zh-CN" dirty="0"/>
              <a:t>型：树冠作团花状，中间饰桫椤花一朵，无对鸟及树干。多饰于双耳罐。如窑址所出</a:t>
            </a:r>
            <a:r>
              <a:rPr lang="en-US" altLang="zh-CN" dirty="0"/>
              <a:t>B</a:t>
            </a:r>
            <a:r>
              <a:rPr lang="zh-CN" altLang="zh-CN" dirty="0"/>
              <a:t>型Ⅱ式罐所饰。（图一，</a:t>
            </a:r>
            <a:r>
              <a:rPr lang="en-US" altLang="zh-CN" dirty="0"/>
              <a:t>3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年，第</a:t>
            </a:r>
            <a:r>
              <a:rPr lang="en-US" altLang="zh-CN" sz="2400" dirty="0"/>
              <a:t>44</a:t>
            </a:r>
            <a:r>
              <a:rPr lang="zh-CN" altLang="zh-CN" sz="2400" dirty="0"/>
              <a:t>页，图</a:t>
            </a:r>
            <a:r>
              <a:rPr lang="en-US" altLang="zh-CN" sz="2400" dirty="0"/>
              <a:t>34</a:t>
            </a:r>
            <a:r>
              <a:rPr lang="zh-CN" altLang="zh-CN" sz="2400" dirty="0"/>
              <a:t>。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10448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D:\工作\教学\课程资料\《中国古代陶瓷》\五、隋唐五代瓷器\唐代长沙窑瓷器\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608512" cy="61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工作\教学\课程资料\《中国考古学（下）》\长沙窑模印贴花\IMG_0081 - 副本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1912" y="1556792"/>
            <a:ext cx="3903266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405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</a:t>
            </a:r>
            <a:r>
              <a:rPr lang="zh-CN" altLang="zh-CN" dirty="0"/>
              <a:t>型：桫椤树变形图案。无树干，树冠上端加饰蝴蝶结状图案。皆有对鸟。如窑址出土</a:t>
            </a:r>
            <a:r>
              <a:rPr lang="en-US" altLang="zh-CN" dirty="0"/>
              <a:t>A</a:t>
            </a:r>
            <a:r>
              <a:rPr lang="zh-CN" altLang="zh-CN" dirty="0"/>
              <a:t>型Ⅰ式罐所饰。（图一，</a:t>
            </a:r>
            <a:r>
              <a:rPr lang="en-US" altLang="zh-CN" dirty="0"/>
              <a:t>4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dirty="0" smtClean="0"/>
              <a:t> </a:t>
            </a:r>
            <a:r>
              <a:rPr lang="zh-CN" altLang="zh-CN" sz="2400" dirty="0"/>
              <a:t>长沙窑课题组编：《长沙窑》紫禁城出版社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年，第</a:t>
            </a:r>
            <a:r>
              <a:rPr lang="en-US" altLang="zh-CN" sz="2400" dirty="0"/>
              <a:t>42</a:t>
            </a:r>
            <a:r>
              <a:rPr lang="zh-CN" altLang="zh-CN" sz="2400" dirty="0"/>
              <a:t>页，图</a:t>
            </a:r>
            <a:r>
              <a:rPr lang="en-US" altLang="zh-CN" sz="2400" dirty="0"/>
              <a:t>28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3866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D:\工作\教学\课程资料\《中国古代陶瓷》\五、隋唐五代瓷器\唐代长沙窑瓷器\13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" t="743" r="5499" b="2227"/>
          <a:stretch/>
        </p:blipFill>
        <p:spPr bwMode="auto">
          <a:xfrm>
            <a:off x="8316" y="2348880"/>
            <a:ext cx="5604205" cy="42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工作\教学\课程资料\《中国考古学（下）》\长沙窑模印贴花\IMG_0081 - 副本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9494"/>
            <a:ext cx="3384376" cy="34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482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</a:t>
            </a:r>
            <a:r>
              <a:rPr lang="zh-CN" altLang="zh-CN" dirty="0"/>
              <a:t>型：仅见桫椤树枝一枝，上缀几片羽状叶，代表桫椤树。主要饰于系纽。如窑址出土</a:t>
            </a:r>
            <a:r>
              <a:rPr lang="en-US" altLang="zh-CN" dirty="0"/>
              <a:t>C</a:t>
            </a:r>
            <a:r>
              <a:rPr lang="zh-CN" altLang="zh-CN" dirty="0"/>
              <a:t>型罐纽下所贴饰。（图一，</a:t>
            </a:r>
            <a:r>
              <a:rPr lang="en-US" altLang="zh-CN" dirty="0"/>
              <a:t>5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800" dirty="0" smtClean="0"/>
              <a:t>长沙窑</a:t>
            </a:r>
            <a:r>
              <a:rPr lang="zh-CN" altLang="zh-CN" sz="2800" dirty="0"/>
              <a:t>课题组编：《长沙窑》紫禁城出版社</a:t>
            </a:r>
            <a:r>
              <a:rPr lang="en-US" altLang="zh-CN" sz="2800" dirty="0"/>
              <a:t>1996</a:t>
            </a:r>
            <a:r>
              <a:rPr lang="zh-CN" altLang="zh-CN" sz="2800" dirty="0"/>
              <a:t>年，第</a:t>
            </a:r>
            <a:r>
              <a:rPr lang="en-US" altLang="zh-CN" sz="2800" dirty="0"/>
              <a:t>42</a:t>
            </a:r>
            <a:r>
              <a:rPr lang="zh-CN" altLang="zh-CN" sz="2800" dirty="0"/>
              <a:t>页，图</a:t>
            </a:r>
            <a:r>
              <a:rPr lang="en-US" altLang="zh-CN" sz="2800" dirty="0"/>
              <a:t>37</a:t>
            </a:r>
            <a:r>
              <a:rPr lang="zh-CN" altLang="zh-CN" sz="28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18447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椰枣纹。叶如椰子树，果实似葡萄。无树干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如</a:t>
            </a:r>
            <a:r>
              <a:rPr lang="zh-CN" altLang="zh-CN" dirty="0"/>
              <a:t>湖南郴州唐代水井</a:t>
            </a:r>
            <a:r>
              <a:rPr lang="en-US" altLang="zh-CN" dirty="0"/>
              <a:t>J1</a:t>
            </a:r>
            <a:r>
              <a:rPr lang="zh-CN" altLang="zh-CN" dirty="0"/>
              <a:t>中出土褐斑贴花罐（</a:t>
            </a:r>
            <a:r>
              <a:rPr lang="en-US" altLang="zh-CN" dirty="0"/>
              <a:t>J1</a:t>
            </a:r>
            <a:r>
              <a:rPr lang="zh-CN" altLang="zh-CN" dirty="0"/>
              <a:t>：</a:t>
            </a:r>
            <a:r>
              <a:rPr lang="en-US" altLang="zh-CN" dirty="0"/>
              <a:t>2</a:t>
            </a:r>
            <a:r>
              <a:rPr lang="zh-CN" altLang="zh-CN" dirty="0"/>
              <a:t>）所饰。（图一，</a:t>
            </a:r>
            <a:r>
              <a:rPr lang="en-US" altLang="zh-CN" dirty="0"/>
              <a:t>6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郴州</a:t>
            </a:r>
            <a:r>
              <a:rPr lang="zh-CN" altLang="zh-CN" sz="2400" dirty="0"/>
              <a:t>地区文物工作队：《湖南郴州发现唐代水井》，《考古》</a:t>
            </a:r>
            <a:r>
              <a:rPr lang="en-US" altLang="zh-CN" sz="2400" dirty="0"/>
              <a:t>1987</a:t>
            </a:r>
            <a:r>
              <a:rPr lang="zh-CN" altLang="zh-CN" sz="2400" dirty="0"/>
              <a:t>年第</a:t>
            </a:r>
            <a:r>
              <a:rPr lang="en-US" altLang="zh-CN" sz="2400" dirty="0"/>
              <a:t>2</a:t>
            </a:r>
            <a:r>
              <a:rPr lang="zh-CN" altLang="zh-CN" sz="2400" dirty="0"/>
              <a:t>期。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4956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80984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        </a:t>
            </a:r>
            <a:r>
              <a:rPr lang="zh-CN" altLang="zh-CN" dirty="0" smtClean="0"/>
              <a:t>学者</a:t>
            </a:r>
            <a:r>
              <a:rPr lang="zh-CN" altLang="zh-CN" dirty="0"/>
              <a:t>对长沙窑纹饰的装饰工艺、纹饰特征及纹饰中的外来文化因素等都作过深入研究。本文拟在前人研究的基础上，对长沙窑极具特色的模印贴花装饰作粗浅分析，以探讨其产生发展的原因和纹饰内涵。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sz="2400" dirty="0" smtClean="0"/>
              <a:t>a:</a:t>
            </a:r>
            <a:r>
              <a:rPr lang="zh-CN" altLang="zh-CN" sz="2400" dirty="0" smtClean="0"/>
              <a:t>喻</a:t>
            </a:r>
            <a:r>
              <a:rPr lang="zh-CN" altLang="zh-CN" sz="2400" dirty="0"/>
              <a:t>少英：《浅谈长沙窑瓷器的装饰艺术》，《江汉考古》</a:t>
            </a:r>
            <a:r>
              <a:rPr lang="en-US" altLang="zh-CN" sz="2400" dirty="0"/>
              <a:t>1994</a:t>
            </a:r>
            <a:r>
              <a:rPr lang="zh-CN" altLang="zh-CN" sz="2400" dirty="0"/>
              <a:t>年第</a:t>
            </a:r>
            <a:r>
              <a:rPr lang="en-US" altLang="zh-CN" sz="2400" dirty="0"/>
              <a:t>3</a:t>
            </a:r>
            <a:r>
              <a:rPr lang="zh-CN" altLang="zh-CN" sz="2400" dirty="0" smtClean="0"/>
              <a:t>期</a:t>
            </a:r>
            <a:r>
              <a:rPr lang="en-US" altLang="zh-CN" sz="2400" dirty="0" smtClean="0"/>
              <a:t>;b:</a:t>
            </a:r>
            <a:r>
              <a:rPr lang="zh-CN" altLang="zh-CN" sz="2400" dirty="0" smtClean="0"/>
              <a:t>萧</a:t>
            </a:r>
            <a:r>
              <a:rPr lang="zh-CN" altLang="zh-CN" sz="2400" dirty="0"/>
              <a:t>湘：《浅谈唐代长沙铜官窑的釉下彩绘和雕塑小品》，《中国古陶瓷研究专辑》第</a:t>
            </a:r>
            <a:r>
              <a:rPr lang="en-US" altLang="zh-CN" sz="2400" dirty="0"/>
              <a:t>2</a:t>
            </a:r>
            <a:r>
              <a:rPr lang="zh-CN" altLang="zh-CN" sz="2400" dirty="0" smtClean="0"/>
              <a:t>辑</a:t>
            </a:r>
            <a:r>
              <a:rPr lang="en-US" altLang="zh-CN" sz="2400" dirty="0" smtClean="0"/>
              <a:t>;c:</a:t>
            </a:r>
            <a:r>
              <a:rPr lang="zh-CN" altLang="zh-CN" sz="2400" dirty="0" smtClean="0"/>
              <a:t>马</a:t>
            </a:r>
            <a:r>
              <a:rPr lang="zh-CN" altLang="zh-CN" sz="2400" dirty="0"/>
              <a:t>文宽的《长沙窑瓷装饰艺术中的某些伊斯兰风格》，《文物》</a:t>
            </a:r>
            <a:r>
              <a:rPr lang="en-US" altLang="zh-CN" sz="2400" dirty="0"/>
              <a:t>1993</a:t>
            </a:r>
            <a:r>
              <a:rPr lang="zh-CN" altLang="zh-CN" sz="2400" dirty="0"/>
              <a:t>年第</a:t>
            </a:r>
            <a:r>
              <a:rPr lang="en-US" altLang="zh-CN" sz="2400" dirty="0"/>
              <a:t>5</a:t>
            </a:r>
            <a:r>
              <a:rPr lang="zh-CN" altLang="zh-CN" sz="2400" dirty="0"/>
              <a:t>期。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38525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D:\工作\教学\课程资料\《中国古代陶瓷》\五、隋唐五代瓷器\唐代长沙窑瓷器\6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6" t="8198" r="6200" b="4327"/>
          <a:stretch/>
        </p:blipFill>
        <p:spPr bwMode="auto">
          <a:xfrm>
            <a:off x="26842" y="116632"/>
            <a:ext cx="4002156" cy="500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工作\教学\课程资料\《中国考古学（下）》\长沙窑模印贴花\长沙窑模印贴花椰枣纹执壶（工艺美术全集陶瓷2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47216"/>
            <a:ext cx="4211960" cy="47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4703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牡丹花。饰于壶流下，无褐斑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如</a:t>
            </a:r>
            <a:r>
              <a:rPr lang="zh-CN" altLang="zh-CN" dirty="0"/>
              <a:t>窑址出土</a:t>
            </a:r>
            <a:r>
              <a:rPr lang="en-US" altLang="zh-CN" dirty="0"/>
              <a:t>B</a:t>
            </a:r>
            <a:r>
              <a:rPr lang="zh-CN" altLang="zh-CN" dirty="0"/>
              <a:t>型Ⅴ式壶流下所贴饰。（图一，</a:t>
            </a:r>
            <a:r>
              <a:rPr lang="en-US" altLang="zh-CN" dirty="0"/>
              <a:t>7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年，第</a:t>
            </a:r>
            <a:r>
              <a:rPr lang="en-US" altLang="zh-CN" sz="2400" dirty="0"/>
              <a:t>34</a:t>
            </a:r>
            <a:r>
              <a:rPr lang="zh-CN" altLang="zh-CN" sz="2400" dirty="0"/>
              <a:t>页，图</a:t>
            </a:r>
            <a:r>
              <a:rPr lang="en-US" altLang="zh-CN" sz="2400" dirty="0"/>
              <a:t>16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77760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莲花。与牡丹花装饰部位相同。也无褐斑。按形态不同分二型：</a:t>
            </a:r>
          </a:p>
          <a:p>
            <a:r>
              <a:rPr lang="en-US" altLang="zh-CN" dirty="0"/>
              <a:t>A</a:t>
            </a:r>
            <a:r>
              <a:rPr lang="zh-CN" altLang="zh-CN" dirty="0"/>
              <a:t>型：折枝莲花一朵，无莲叶。如窑址出土青釉莲花壶。（图一，</a:t>
            </a:r>
            <a:r>
              <a:rPr lang="en-US" altLang="zh-CN" dirty="0"/>
              <a:t>8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年，图版</a:t>
            </a:r>
            <a:r>
              <a:rPr lang="en-US" altLang="zh-CN" sz="2400" dirty="0"/>
              <a:t>175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03885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</a:t>
            </a:r>
            <a:r>
              <a:rPr lang="zh-CN" altLang="zh-CN" dirty="0"/>
              <a:t>型：莲花上坐一童子。也可称莲花化生。如窑址出土青瓷壶流下所贴饰。（图一，</a:t>
            </a:r>
            <a:r>
              <a:rPr lang="en-US" altLang="zh-CN" dirty="0"/>
              <a:t>9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年，第</a:t>
            </a:r>
            <a:r>
              <a:rPr lang="en-US" altLang="zh-CN" sz="2400" dirty="0"/>
              <a:t>139</a:t>
            </a:r>
            <a:r>
              <a:rPr lang="zh-CN" altLang="zh-CN" sz="2400" dirty="0"/>
              <a:t>页，图</a:t>
            </a:r>
            <a:r>
              <a:rPr lang="en-US" altLang="zh-CN" sz="2400" dirty="0"/>
              <a:t>408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95954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人物图案。主要为胡人形象。有菩萨、武士、骑马武士、舞蹈胡人、吹笛胡人等等。</a:t>
            </a:r>
          </a:p>
          <a:p>
            <a:r>
              <a:rPr lang="en-US" altLang="zh-CN" dirty="0"/>
              <a:t>A</a:t>
            </a:r>
            <a:r>
              <a:rPr lang="zh-CN" altLang="zh-CN" dirty="0"/>
              <a:t>型：菩萨。如安康出土青瓷壶腹所饰。（图一，</a:t>
            </a:r>
            <a:r>
              <a:rPr lang="en-US" altLang="zh-CN" dirty="0"/>
              <a:t>10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0358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D:\工作\教学\课程资料\《中国考古学（下）》\长沙窑模印贴花\长沙窑人物纹印模（长沙窑彩绘）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438400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工作\教学\课程资料\《中国考古学（下）》\长沙窑模印贴花\长沙窑模印贴花执壶（长沙窑彩绘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19328" cy="682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3169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</a:t>
            </a:r>
            <a:r>
              <a:rPr lang="zh-CN" altLang="zh-CN" dirty="0"/>
              <a:t>型：武士。如窑址出土青瓷壶所饰。（图一，</a:t>
            </a:r>
            <a:r>
              <a:rPr lang="en-US" altLang="zh-CN" dirty="0"/>
              <a:t>11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年，图版</a:t>
            </a:r>
            <a:r>
              <a:rPr lang="en-US" altLang="zh-CN" sz="2400" dirty="0"/>
              <a:t>176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86679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D:\工作\教学\课程资料\《物质文化史》\第六章隋唐五代物质文化\手工业\瓷器\唐代长沙窑瓷器\5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" b="2200"/>
          <a:stretch/>
        </p:blipFill>
        <p:spPr bwMode="auto">
          <a:xfrm>
            <a:off x="-6694" y="404664"/>
            <a:ext cx="4607629" cy="62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工作\教学\课程资料\《中国考古学（下）》\长沙窑模印贴花\43010002_000052_A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5" t="10148" r="5392" b="10017"/>
          <a:stretch/>
        </p:blipFill>
        <p:spPr bwMode="auto">
          <a:xfrm>
            <a:off x="4644009" y="463490"/>
            <a:ext cx="4499990" cy="62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9978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zh-CN" dirty="0"/>
              <a:t>型：骑马武士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如</a:t>
            </a:r>
            <a:r>
              <a:rPr lang="zh-CN" altLang="zh-CN" dirty="0"/>
              <a:t>西安出土长沙窑壶所饰。（图一，</a:t>
            </a:r>
            <a:r>
              <a:rPr lang="en-US" altLang="zh-CN" dirty="0"/>
              <a:t>12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陕西省</a:t>
            </a:r>
            <a:r>
              <a:rPr lang="zh-CN" altLang="zh-CN" sz="2400" dirty="0"/>
              <a:t>文物管理委员会：《介绍几件陕西出土的唐代青瓷器》，《文物》</a:t>
            </a:r>
            <a:r>
              <a:rPr lang="en-US" altLang="zh-CN" sz="2400" dirty="0"/>
              <a:t>1960</a:t>
            </a:r>
            <a:r>
              <a:rPr lang="zh-CN" altLang="zh-CN" sz="2400" dirty="0"/>
              <a:t>年第</a:t>
            </a:r>
            <a:r>
              <a:rPr lang="en-US" altLang="zh-CN" sz="2400" dirty="0"/>
              <a:t>4</a:t>
            </a:r>
            <a:r>
              <a:rPr lang="zh-CN" altLang="zh-CN" sz="2400" dirty="0"/>
              <a:t>期。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2163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D:\工作\教学\课程资料\《中国考古学（下）》\长沙窑模印贴花\长沙窑胡人乐舞执壶（陕西省博物馆藏）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60361"/>
            <a:ext cx="4680520" cy="553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185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一、</a:t>
            </a:r>
            <a:r>
              <a:rPr lang="zh-CN" altLang="zh-CN" sz="3200" dirty="0" smtClean="0"/>
              <a:t>模</a:t>
            </a:r>
            <a:r>
              <a:rPr lang="zh-CN" altLang="zh-CN" sz="3200" dirty="0"/>
              <a:t>印贴花纹饰</a:t>
            </a:r>
            <a:r>
              <a:rPr lang="zh-CN" altLang="zh-CN" sz="3200" dirty="0" smtClean="0"/>
              <a:t>的</a:t>
            </a:r>
            <a:r>
              <a:rPr lang="zh-CN" altLang="en-US" sz="3200" dirty="0" smtClean="0"/>
              <a:t>材料概况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模印贴花，是先用泥片在印模上印出花纹，然后趁半湿未干之际粘贴在壶罐等器物的外壁，并</a:t>
            </a:r>
            <a:r>
              <a:rPr lang="zh-CN" altLang="zh-CN" dirty="0" smtClean="0"/>
              <a:t>在</a:t>
            </a:r>
            <a:r>
              <a:rPr lang="zh-CN" altLang="en-US" dirty="0"/>
              <a:t>纹饰</a:t>
            </a:r>
            <a:r>
              <a:rPr lang="zh-CN" altLang="zh-CN" dirty="0" smtClean="0"/>
              <a:t>处</a:t>
            </a:r>
            <a:r>
              <a:rPr lang="zh-CN" altLang="zh-CN" dirty="0"/>
              <a:t>加饰酱褐色块状釉装饰</a:t>
            </a:r>
            <a:r>
              <a:rPr lang="zh-CN" altLang="zh-CN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2072179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</a:t>
            </a:r>
            <a:r>
              <a:rPr lang="zh-CN" altLang="zh-CN" dirty="0"/>
              <a:t>型：舞蹈胡人。</a:t>
            </a:r>
          </a:p>
          <a:p>
            <a:r>
              <a:rPr lang="en-US" altLang="zh-CN" dirty="0"/>
              <a:t>E</a:t>
            </a:r>
            <a:r>
              <a:rPr lang="zh-CN" altLang="zh-CN" dirty="0"/>
              <a:t>型：奏乐胡人。有吹笛、执拍板之分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D</a:t>
            </a:r>
            <a:r>
              <a:rPr lang="zh-CN" altLang="zh-CN" dirty="0" smtClean="0"/>
              <a:t>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</a:t>
            </a:r>
            <a:r>
              <a:rPr lang="zh-CN" altLang="zh-CN" dirty="0"/>
              <a:t>型纹饰皆可见于石家庄振头村唐墓出土壶上。（图一，</a:t>
            </a:r>
            <a:r>
              <a:rPr lang="en-US" altLang="zh-CN" dirty="0"/>
              <a:t>13</a:t>
            </a:r>
            <a:r>
              <a:rPr lang="zh-CN" altLang="zh-CN" dirty="0"/>
              <a:t>、</a:t>
            </a:r>
            <a:r>
              <a:rPr lang="en-US" altLang="zh-CN" dirty="0"/>
              <a:t>14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石家庄市</a:t>
            </a:r>
            <a:r>
              <a:rPr lang="zh-CN" altLang="zh-CN" sz="2400" dirty="0"/>
              <a:t>文物保管所：《石家庄市振头村发现唐代贴花人物瓷壶》，《考古》</a:t>
            </a:r>
            <a:r>
              <a:rPr lang="en-US" altLang="zh-CN" sz="2400" dirty="0"/>
              <a:t>1984</a:t>
            </a:r>
            <a:r>
              <a:rPr lang="zh-CN" altLang="zh-CN" sz="2400" dirty="0"/>
              <a:t>年第</a:t>
            </a:r>
            <a:r>
              <a:rPr lang="en-US" altLang="zh-CN" sz="2400" dirty="0"/>
              <a:t>3</a:t>
            </a:r>
            <a:r>
              <a:rPr lang="zh-CN" altLang="zh-CN" sz="2400" dirty="0"/>
              <a:t>期。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4157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D:\工作\教学\课程资料\《物质文化史》\第六章隋唐五代物质文化\手工业\瓷器\唐代长沙窑瓷器\长沙窑模印贴花胡人乐舞纹执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519"/>
            <a:ext cx="4578221" cy="494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工作\教学\课程资料\《中国考古学（下）》\长沙窑模印贴花\长沙窑胡人乐舞模印贴花执壶（宁波唐墓出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874" y="2073305"/>
            <a:ext cx="44958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077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D:\工作\教学\课程资料\《中国考古学（下）》\长沙窑模印贴花\长沙窑模印贴花人物纹执壶（安徽宿县出土）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405064" cy="54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工作\教学\课程资料\《中国考古学（下）》\长沙窑模印贴花\长沙窑模印贴花胡人乐舞纹执壶（广东省博物馆藏瓷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83714"/>
            <a:ext cx="4716016" cy="57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1994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动物图案。除上述植物纹中辅饰的对鸟外，还有以下几类：</a:t>
            </a:r>
          </a:p>
          <a:p>
            <a:r>
              <a:rPr lang="zh-CN" altLang="zh-CN" dirty="0"/>
              <a:t>龙纹。分龙纹和双螭纹二型：</a:t>
            </a:r>
          </a:p>
          <a:p>
            <a:r>
              <a:rPr lang="en-US" altLang="zh-CN" dirty="0"/>
              <a:t>A</a:t>
            </a:r>
            <a:r>
              <a:rPr lang="zh-CN" altLang="zh-CN" dirty="0"/>
              <a:t>型：龙纹。为行龙，角突出，张牙舞爪，尾细，满身鳞片。如窑址出土酱釉壶所贴饰。（图一，</a:t>
            </a:r>
            <a:r>
              <a:rPr lang="en-US" altLang="zh-CN" dirty="0"/>
              <a:t>15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年，第</a:t>
            </a:r>
            <a:r>
              <a:rPr lang="en-US" altLang="zh-CN" sz="2400" dirty="0"/>
              <a:t>169</a:t>
            </a:r>
            <a:r>
              <a:rPr lang="zh-CN" altLang="zh-CN" sz="2400" dirty="0"/>
              <a:t>页，图</a:t>
            </a:r>
            <a:r>
              <a:rPr lang="en-US" altLang="zh-CN" sz="2400" dirty="0"/>
              <a:t>456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3920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</a:t>
            </a:r>
            <a:r>
              <a:rPr lang="zh-CN" altLang="zh-CN" dirty="0"/>
              <a:t>型：双螭纹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主要</a:t>
            </a:r>
            <a:r>
              <a:rPr lang="zh-CN" altLang="zh-CN" dirty="0"/>
              <a:t>饰于系纽。窑址出土壶耳印模。（图一，</a:t>
            </a:r>
            <a:r>
              <a:rPr lang="en-US" altLang="zh-CN" dirty="0"/>
              <a:t>16</a:t>
            </a:r>
            <a:r>
              <a:rPr lang="zh-CN" altLang="zh-CN" dirty="0"/>
              <a:t>）</a:t>
            </a:r>
          </a:p>
          <a:p>
            <a:endParaRPr lang="en-US" altLang="zh-CN" dirty="0" smtClean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年，图版</a:t>
            </a:r>
            <a:r>
              <a:rPr lang="en-US" altLang="zh-CN" sz="2400" dirty="0"/>
              <a:t>302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40855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D:\工作\教学\课程资料\《中国古代陶瓷》\五、隋唐五代瓷器\唐代长沙窑瓷器\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531302" cy="61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工作\教学\课程资料\《中国考古学（下）》\长沙窑模印贴花\IMG_0081 - 副本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830" y="116632"/>
            <a:ext cx="4312294" cy="38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4245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狮纹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一般</a:t>
            </a:r>
            <a:r>
              <a:rPr lang="zh-CN" altLang="zh-CN" dirty="0"/>
              <a:t>为坐狮。如扬州出土唐代长沙窑壶所饰。窑址也出土了狮纹印模。（图一，</a:t>
            </a:r>
            <a:r>
              <a:rPr lang="en-US" altLang="zh-CN" dirty="0"/>
              <a:t>17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夏</a:t>
            </a:r>
            <a:r>
              <a:rPr lang="zh-CN" altLang="zh-CN" sz="2400" dirty="0"/>
              <a:t>梅珍：《扬州出土的唐代长沙铜官窑器》，《东南文化》</a:t>
            </a:r>
            <a:r>
              <a:rPr lang="en-US" altLang="zh-CN" sz="2400" dirty="0"/>
              <a:t>1996</a:t>
            </a:r>
            <a:r>
              <a:rPr lang="zh-CN" altLang="zh-CN" sz="2400" dirty="0"/>
              <a:t>年第</a:t>
            </a:r>
            <a:r>
              <a:rPr lang="en-US" altLang="zh-CN" sz="2400" dirty="0"/>
              <a:t>3</a:t>
            </a:r>
            <a:r>
              <a:rPr lang="zh-CN" altLang="zh-CN" sz="2400" dirty="0"/>
              <a:t>期。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66151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 descr="D:\工作\教学\课程资料\《物质文化史》\第六章隋唐五代物质文化\手工业\瓷器\唐代长沙窑瓷器\16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44" t="17016" r="14087" b="20205"/>
          <a:stretch/>
        </p:blipFill>
        <p:spPr bwMode="auto">
          <a:xfrm>
            <a:off x="5188048" y="1340768"/>
            <a:ext cx="3955952" cy="457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工作\教学\课程资料\《中国考古学（下）》\长沙窑模印贴花\长沙窑模印贴花狮纹椰枣纹执壶（工艺美术全集陶瓷2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28" y="166294"/>
            <a:ext cx="5227003" cy="65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8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兽面纹：似人面，阔鼻、满嘴獠牙，额有“王”字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见于</a:t>
            </a:r>
            <a:r>
              <a:rPr lang="zh-CN" altLang="zh-CN" dirty="0"/>
              <a:t>窑址出土印模。（图一，</a:t>
            </a:r>
            <a:r>
              <a:rPr lang="en-US" altLang="zh-CN" dirty="0"/>
              <a:t>18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年，第</a:t>
            </a:r>
            <a:r>
              <a:rPr lang="en-US" altLang="zh-CN" sz="2400" dirty="0"/>
              <a:t>195</a:t>
            </a:r>
            <a:r>
              <a:rPr lang="zh-CN" altLang="zh-CN" sz="2400" dirty="0"/>
              <a:t>页，图</a:t>
            </a:r>
            <a:r>
              <a:rPr lang="en-US" altLang="zh-CN" sz="2400" dirty="0"/>
              <a:t>532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99791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摩羯纹。也见于窑址出土印模。（图一，</a:t>
            </a:r>
            <a:r>
              <a:rPr lang="en-US" altLang="zh-CN" dirty="0"/>
              <a:t>19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年，图版</a:t>
            </a:r>
            <a:r>
              <a:rPr lang="en-US" altLang="zh-CN" sz="2400" dirty="0"/>
              <a:t>305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6474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D:\工作\教学\课程资料\《中国古代陶瓷》\五、隋唐五代瓷器\唐代长沙窑瓷器\16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23" t="19090" r="17198" b="20987"/>
          <a:stretch/>
        </p:blipFill>
        <p:spPr bwMode="auto">
          <a:xfrm>
            <a:off x="0" y="110851"/>
            <a:ext cx="4058350" cy="483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工作\教学\课程资料\《中国古代陶瓷》\五、隋唐五代瓷器\唐代长沙窑瓷器\图3-15唐长沙窑褐彩帖花注子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5" t="8016" r="9189" b="7050"/>
          <a:stretch/>
        </p:blipFill>
        <p:spPr bwMode="auto">
          <a:xfrm>
            <a:off x="4211960" y="152125"/>
            <a:ext cx="4882412" cy="67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371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龟纹。见于窑址出土印模。（图一，</a:t>
            </a:r>
            <a:r>
              <a:rPr lang="en-US" altLang="zh-CN" dirty="0"/>
              <a:t>20</a:t>
            </a:r>
            <a:r>
              <a:rPr lang="zh-CN" altLang="zh-CN" dirty="0"/>
              <a:t>）</a:t>
            </a:r>
          </a:p>
          <a:p>
            <a:endParaRPr lang="en-US" altLang="zh-CN" dirty="0" smtClean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年，图版</a:t>
            </a:r>
            <a:r>
              <a:rPr lang="en-US" altLang="zh-CN" sz="2400" dirty="0"/>
              <a:t>301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47036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双鱼纹。主要贴饰于壶的流下。如扬州出土长沙窑壶流下所贴饰。（图一，</a:t>
            </a:r>
            <a:r>
              <a:rPr lang="en-US" altLang="zh-CN" dirty="0"/>
              <a:t>21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r>
              <a:rPr lang="zh-CN" altLang="zh-CN" dirty="0"/>
              <a:t>鱼鸟纹。图案下部为两条尾部相对的鱼，上部为两只相向的鸟，鱼、鸟皆似置于贝壳状纹饰之上。如窑址出土钵外壁所贴饰。（图一，</a:t>
            </a:r>
            <a:r>
              <a:rPr lang="en-US" altLang="zh-CN" dirty="0"/>
              <a:t>22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年，第</a:t>
            </a:r>
            <a:r>
              <a:rPr lang="en-US" altLang="zh-CN" sz="2400" dirty="0"/>
              <a:t>177</a:t>
            </a:r>
            <a:r>
              <a:rPr lang="zh-CN" altLang="zh-CN" sz="2400" dirty="0"/>
              <a:t>页，图</a:t>
            </a:r>
            <a:r>
              <a:rPr lang="en-US" altLang="zh-CN" sz="2400" dirty="0"/>
              <a:t>486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32168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鸳鸯纹。见于窑址出土印模。（图一，</a:t>
            </a:r>
            <a:r>
              <a:rPr lang="en-US" altLang="zh-CN" dirty="0"/>
              <a:t>23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年，图版</a:t>
            </a:r>
            <a:r>
              <a:rPr lang="en-US" altLang="zh-CN" sz="2400" dirty="0"/>
              <a:t>300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32975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蝴蝶纹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如</a:t>
            </a:r>
            <a:r>
              <a:rPr lang="zh-CN" altLang="zh-CN" dirty="0"/>
              <a:t>窑址出土印模和褐釉双耳罐上所饰。（图一，</a:t>
            </a:r>
            <a:r>
              <a:rPr lang="en-US" altLang="zh-CN" dirty="0"/>
              <a:t>24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年，图版</a:t>
            </a:r>
            <a:r>
              <a:rPr lang="en-US" altLang="zh-CN" sz="2400" dirty="0"/>
              <a:t>304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21895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宝塔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如</a:t>
            </a:r>
            <a:r>
              <a:rPr lang="zh-CN" altLang="zh-CN" dirty="0"/>
              <a:t>衡阳唐代水井出土壶上所饰。（图一，</a:t>
            </a:r>
            <a:r>
              <a:rPr lang="en-US" altLang="zh-CN" dirty="0"/>
              <a:t>25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湖南省</a:t>
            </a:r>
            <a:r>
              <a:rPr lang="zh-CN" altLang="zh-CN" sz="2400" dirty="0"/>
              <a:t>博物馆、衡阳市博物馆：《湖南衡阳南朝至元明水井的调查与清理》，《考古》</a:t>
            </a:r>
            <a:r>
              <a:rPr lang="en-US" altLang="zh-CN" sz="2400" dirty="0"/>
              <a:t>1980</a:t>
            </a:r>
            <a:r>
              <a:rPr lang="zh-CN" altLang="zh-CN" sz="2400" dirty="0"/>
              <a:t>年第</a:t>
            </a:r>
            <a:r>
              <a:rPr lang="en-US" altLang="zh-CN" sz="2400" dirty="0"/>
              <a:t>1</a:t>
            </a:r>
            <a:r>
              <a:rPr lang="zh-CN" altLang="zh-CN" sz="2400" dirty="0"/>
              <a:t>期。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22670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 descr="D:\工作\教学\课程资料\《中国考古学（下）》\长沙窑模印贴花\长沙窑模印贴花宝塔纹、人物纹执壶（长沙窑彩绘）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3" b="466"/>
          <a:stretch/>
        </p:blipFill>
        <p:spPr bwMode="auto">
          <a:xfrm>
            <a:off x="8653" y="764704"/>
            <a:ext cx="4625465" cy="58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工作\教学\课程资料\《中国考古学（下）》\长沙窑模印贴花\长沙窑模印贴花宝塔纹执壶残片（长沙窑彩绘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21476" y="1397618"/>
            <a:ext cx="4163175" cy="43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78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33784"/>
          </a:xfrm>
        </p:spPr>
        <p:txBody>
          <a:bodyPr>
            <a:normAutofit/>
          </a:bodyPr>
          <a:lstStyle/>
          <a:p>
            <a:r>
              <a:rPr lang="zh-CN" altLang="zh-CN" dirty="0"/>
              <a:t>联珠纹。主要饰于罐系之上。如窑址出土</a:t>
            </a:r>
            <a:r>
              <a:rPr lang="en-US" altLang="zh-CN" dirty="0"/>
              <a:t>B</a:t>
            </a:r>
            <a:r>
              <a:rPr lang="zh-CN" altLang="zh-CN" dirty="0"/>
              <a:t>型Ⅰ式罐纽所饰。</a:t>
            </a:r>
          </a:p>
          <a:p>
            <a:r>
              <a:rPr lang="zh-CN" altLang="zh-CN" dirty="0"/>
              <a:t>几何纹。主要有条纹、十字等。一般饰于系、纽之上。如窑址出土大中八年罐耳印模。（图一，</a:t>
            </a:r>
            <a:r>
              <a:rPr lang="en-US" altLang="zh-CN" dirty="0"/>
              <a:t>26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长沙窑</a:t>
            </a:r>
            <a:r>
              <a:rPr lang="zh-CN" altLang="zh-CN" sz="2400" dirty="0"/>
              <a:t>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年，第</a:t>
            </a:r>
            <a:r>
              <a:rPr lang="en-US" altLang="zh-CN" sz="2400" dirty="0"/>
              <a:t>43</a:t>
            </a:r>
            <a:r>
              <a:rPr lang="zh-CN" altLang="zh-CN" sz="2400" dirty="0"/>
              <a:t>页，图</a:t>
            </a:r>
            <a:r>
              <a:rPr lang="en-US" altLang="zh-CN" sz="2400" dirty="0"/>
              <a:t>33</a:t>
            </a:r>
            <a:r>
              <a:rPr lang="zh-CN" altLang="zh-CN" sz="2400" dirty="0"/>
              <a:t>。</a:t>
            </a:r>
          </a:p>
          <a:p>
            <a:r>
              <a:rPr lang="zh-CN" altLang="zh-CN" sz="2400" dirty="0"/>
              <a:t>长沙窑课题组编：《长沙窑》紫禁城出版社</a:t>
            </a:r>
            <a:r>
              <a:rPr lang="en-US" altLang="zh-CN" sz="2400" dirty="0"/>
              <a:t>1996</a:t>
            </a:r>
            <a:r>
              <a:rPr lang="zh-CN" altLang="zh-CN" sz="2400" dirty="0"/>
              <a:t>年，第</a:t>
            </a:r>
            <a:r>
              <a:rPr lang="en-US" altLang="zh-CN" sz="2400" dirty="0"/>
              <a:t>194</a:t>
            </a:r>
            <a:r>
              <a:rPr lang="zh-CN" altLang="zh-CN" sz="2400" dirty="0"/>
              <a:t>页，图</a:t>
            </a:r>
            <a:r>
              <a:rPr lang="en-US" altLang="zh-CN" sz="2400" dirty="0"/>
              <a:t>524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05622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考察以上纹饰及其所装饰的器形及装饰部位，大概有以下几条规律：</a:t>
            </a:r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zh-CN" altLang="zh-CN" dirty="0" smtClean="0"/>
              <a:t>植物</a:t>
            </a:r>
            <a:r>
              <a:rPr lang="zh-CN" altLang="zh-CN" dirty="0"/>
              <a:t>纹中的桫椤树及其变形图案、人物纹、动物纹中作为主题纹饰的龙纹、狮纹、双鱼等及宝塔纹等，主要饰于壶、罐的系纽、流之下，且一般都饰以褐色彩斑。此类壶及贴花装饰为长沙窑贴花装饰中数量最大、种类最多，也最为精制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03519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zh-CN" altLang="zh-CN" dirty="0" smtClean="0"/>
              <a:t>莲</a:t>
            </a:r>
            <a:r>
              <a:rPr lang="zh-CN" altLang="zh-CN" dirty="0"/>
              <a:t>花纹、牡丹纹等较小的模印贴花也主要饰于壶的流下，但不饰褐色彩斑。这类纹饰所饰之壶，颈较长，流为八角但也较长。</a:t>
            </a:r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r>
              <a:rPr lang="zh-CN" altLang="zh-CN" dirty="0" smtClean="0"/>
              <a:t>双</a:t>
            </a:r>
            <a:r>
              <a:rPr lang="zh-CN" altLang="zh-CN" dirty="0"/>
              <a:t>螭、联珠、几何纹、桫椤树枝叶等主要饰于钵、罐系纽之上。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11394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三、</a:t>
            </a:r>
            <a:r>
              <a:rPr lang="zh-CN" altLang="zh-CN" sz="3200" dirty="0" smtClean="0"/>
              <a:t>模</a:t>
            </a:r>
            <a:r>
              <a:rPr lang="zh-CN" altLang="zh-CN" sz="3200" dirty="0"/>
              <a:t>印贴花装饰的产生与消亡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3744"/>
          </a:xfrm>
        </p:spPr>
        <p:txBody>
          <a:bodyPr/>
          <a:lstStyle/>
          <a:p>
            <a:r>
              <a:rPr lang="zh-CN" altLang="zh-CN" dirty="0" smtClean="0"/>
              <a:t>今</a:t>
            </a:r>
            <a:r>
              <a:rPr lang="zh-CN" altLang="zh-CN" dirty="0"/>
              <a:t>所见出土长沙窑模印贴花瓷器有纪年墓葬，最早的是石家庄市振头村唐墓，墓中出土的长沙窑豆青釉贴花壶，通高</a:t>
            </a:r>
            <a:r>
              <a:rPr lang="en-US" altLang="zh-CN" dirty="0"/>
              <a:t>16</a:t>
            </a:r>
            <a:r>
              <a:rPr lang="zh-CN" altLang="zh-CN" dirty="0"/>
              <a:t>，口径</a:t>
            </a:r>
            <a:r>
              <a:rPr lang="en-US" altLang="zh-CN" dirty="0"/>
              <a:t>5</a:t>
            </a:r>
            <a:r>
              <a:rPr lang="zh-CN" altLang="zh-CN" dirty="0"/>
              <a:t>，底径</a:t>
            </a:r>
            <a:r>
              <a:rPr lang="en-US" altLang="zh-CN" dirty="0"/>
              <a:t>98</a:t>
            </a:r>
            <a:r>
              <a:rPr lang="zh-CN" altLang="zh-CN" dirty="0"/>
              <a:t>厘米，口沿外撇，圈足，高</a:t>
            </a:r>
            <a:r>
              <a:rPr lang="en-US" altLang="zh-CN" dirty="0"/>
              <a:t>1</a:t>
            </a:r>
            <a:r>
              <a:rPr lang="zh-CN" altLang="zh-CN" dirty="0"/>
              <a:t>厘米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壶</a:t>
            </a:r>
            <a:r>
              <a:rPr lang="zh-CN" altLang="zh-CN" dirty="0"/>
              <a:t>椭圆腹，八方短流，与流相对置双泥条状壶柄，另两侧为二对称的系。短流下为一作舞蹈状胡人，两系下分别贴饰一吹笛胡人和一执拍板胡人。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1989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今所见长沙窑模印贴花装饰器物主要有三大来源，即窑址、国内外墓葬遗址以及流散品。</a:t>
            </a:r>
            <a:endParaRPr lang="en-US" altLang="zh-CN" dirty="0"/>
          </a:p>
          <a:p>
            <a:r>
              <a:rPr lang="zh-CN" altLang="zh-CN" dirty="0"/>
              <a:t>据不完全统计，完整和较完整的共</a:t>
            </a:r>
            <a:r>
              <a:rPr lang="en-US" altLang="zh-CN" dirty="0"/>
              <a:t>110</a:t>
            </a:r>
            <a:r>
              <a:rPr lang="zh-CN" altLang="zh-CN" dirty="0"/>
              <a:t>件左右。见下表。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75048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D:\工作\教学\课程资料\《中国考古学（下）》\长沙窑模印贴花\长沙窑模印贴花人物纹执壶石家庄出土812年（文物精华大辞典）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6479"/>
            <a:ext cx="4536504" cy="61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928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与长沙窑窑址及墓葬、遗址出土同类型纹饰贴花壶的不同之处在于，此壶贴花纹饰上未施褐色彩斑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和</a:t>
            </a:r>
            <a:r>
              <a:rPr lang="zh-CN" altLang="zh-CN" dirty="0"/>
              <a:t>贴花壶同时出土的还有“元和七年”墓志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元</a:t>
            </a:r>
            <a:r>
              <a:rPr lang="zh-CN" altLang="zh-CN" dirty="0"/>
              <a:t>和七年为公元</a:t>
            </a:r>
            <a:r>
              <a:rPr lang="en-US" altLang="zh-CN" dirty="0"/>
              <a:t>812</a:t>
            </a:r>
            <a:r>
              <a:rPr lang="zh-CN" altLang="zh-CN" dirty="0"/>
              <a:t>年，可见此壶的年代下限为</a:t>
            </a:r>
            <a:r>
              <a:rPr lang="en-US" altLang="zh-CN" dirty="0"/>
              <a:t>812</a:t>
            </a:r>
            <a:r>
              <a:rPr lang="zh-CN" altLang="zh-CN" dirty="0"/>
              <a:t>年。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1379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比它晚</a:t>
            </a:r>
            <a:r>
              <a:rPr lang="en-US" altLang="zh-CN" dirty="0"/>
              <a:t>22</a:t>
            </a:r>
            <a:r>
              <a:rPr lang="zh-CN" altLang="zh-CN" dirty="0"/>
              <a:t>年的镇江镇•跑</a:t>
            </a:r>
            <a:r>
              <a:rPr lang="en-US" altLang="zh-CN" dirty="0"/>
              <a:t>M10</a:t>
            </a:r>
            <a:r>
              <a:rPr lang="zh-CN" altLang="zh-CN" dirty="0"/>
              <a:t>出也土了一件长沙窑青釉贴花壶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此</a:t>
            </a:r>
            <a:r>
              <a:rPr lang="zh-CN" altLang="zh-CN" dirty="0"/>
              <a:t>壶黄绿釉，口残，弧肩，直腹，假圈足，肩置六棱短流及扁环状耳，鋬残，腹部三面贴羽状复叶对鸟纹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此</a:t>
            </a:r>
            <a:r>
              <a:rPr lang="zh-CN" altLang="zh-CN" dirty="0"/>
              <a:t>壶的贴花纹饰上也未施褐色斑彩。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793848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仅贴花而不罩褐彩，图案并不明显，效果不及罩褐彩好。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8434" name="Picture 2" descr="D:\工作\教学\课程资料\《中国考古学（下）》\长沙窑模印贴花\长沙窑模印贴花雁纹执壶（扬州出土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9972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5836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而窑址分期显示，长沙窑的一期，即创烧期为盛唐末期至中唐前期，窑址出土纪年物显示，长沙窑的创烧下限最晚不会晚于元和三年，即公元</a:t>
            </a:r>
            <a:r>
              <a:rPr lang="en-US" altLang="zh-CN" dirty="0"/>
              <a:t>808</a:t>
            </a:r>
            <a:r>
              <a:rPr lang="zh-CN" altLang="zh-CN" dirty="0"/>
              <a:t>年，元和七年贴花罐当可视作长沙窑早期贴花装饰器物，而此时贴花器物虽纹样与后来的褐色彩斑贴花装饰纹样一致，但也许还未模仿银器的局部鎏金。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630323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至于长沙窑模印贴花褐色彩斑装饰瓷器的生产下限，尚无很好的纪年材料证明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日本</a:t>
            </a:r>
            <a:r>
              <a:rPr lang="zh-CN" altLang="zh-CN" dirty="0"/>
              <a:t>奈良药师寺西僧房遗址曾出土过长沙窑模印贴花执壶，而此寺于天禄四年（公元</a:t>
            </a:r>
            <a:r>
              <a:rPr lang="en-US" altLang="zh-CN" dirty="0"/>
              <a:t>973</a:t>
            </a:r>
            <a:r>
              <a:rPr lang="zh-CN" altLang="zh-CN" dirty="0"/>
              <a:t>年）焚于火，说明长沙窑模印贴花装饰器物有可能在公元</a:t>
            </a:r>
            <a:r>
              <a:rPr lang="en-US" altLang="zh-CN" dirty="0"/>
              <a:t>973</a:t>
            </a:r>
            <a:r>
              <a:rPr lang="zh-CN" altLang="zh-CN" dirty="0"/>
              <a:t>年之前不久仍有生产。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567648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有学者认为，长沙窑褐斑贴花装饰来源于金银器的局部鎏金工艺，我们认为这种解释可以成立。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见</a:t>
            </a:r>
            <a:r>
              <a:rPr lang="zh-CN" altLang="zh-CN" sz="2400" dirty="0"/>
              <a:t>秦大树：《白釉剔花装饰的产生、发展及相关问题》，《文物》</a:t>
            </a:r>
            <a:r>
              <a:rPr lang="en-US" altLang="zh-CN" sz="2400" dirty="0"/>
              <a:t>2001</a:t>
            </a:r>
            <a:r>
              <a:rPr lang="zh-CN" altLang="zh-CN" sz="2400" dirty="0"/>
              <a:t>年第</a:t>
            </a:r>
            <a:r>
              <a:rPr lang="en-US" altLang="zh-CN" sz="2400" dirty="0"/>
              <a:t>11</a:t>
            </a:r>
            <a:r>
              <a:rPr lang="zh-CN" altLang="zh-CN" sz="2400" dirty="0"/>
              <a:t>期。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5698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77800"/>
          </a:xfrm>
        </p:spPr>
        <p:txBody>
          <a:bodyPr>
            <a:normAutofit fontScale="92500"/>
          </a:bodyPr>
          <a:lstStyle/>
          <a:p>
            <a:r>
              <a:rPr lang="zh-CN" altLang="zh-CN" dirty="0"/>
              <a:t>鎏金，也叫镀金。较早的文献记载见于明代《物理小识》，“镀金法，以汞合金涂银器上，成白色入火，则汞去而金存，数次即黄。”即将金和汞按一定比例混合成白色的金汞，也称金泥，将金泥涂抹在器物上，然后上火烘烤，汞遇热蒸发，金则附着在器表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鎏</a:t>
            </a:r>
            <a:r>
              <a:rPr lang="zh-CN" altLang="zh-CN" dirty="0"/>
              <a:t>金有通体鎏金和局部鎏金之别。后者只在需要的部位施以鎏金，一般为有花纹的部位。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600" dirty="0" smtClean="0"/>
              <a:t>方</a:t>
            </a:r>
            <a:r>
              <a:rPr lang="zh-CN" altLang="zh-CN" sz="2600" dirty="0"/>
              <a:t>以智：《物理小识》卷七，</a:t>
            </a:r>
            <a:r>
              <a:rPr lang="en-US" altLang="zh-CN" sz="2600" dirty="0"/>
              <a:t>3</a:t>
            </a:r>
            <a:r>
              <a:rPr lang="zh-CN" altLang="zh-CN" sz="2600" dirty="0"/>
              <a:t>页，王云五主编《四库全书珍本十一集》本，台湾商务印书馆，</a:t>
            </a:r>
            <a:r>
              <a:rPr lang="en-US" altLang="zh-CN" sz="2600" dirty="0"/>
              <a:t>1969</a:t>
            </a:r>
            <a:r>
              <a:rPr lang="zh-CN" altLang="zh-CN" sz="2600" dirty="0"/>
              <a:t>年。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32425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唐代金银器发达，通体鎏金和局部鎏金都可在唐代金银器上见到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局部</a:t>
            </a:r>
            <a:r>
              <a:rPr lang="zh-CN" altLang="zh-CN" dirty="0"/>
              <a:t>鎏金在唐代银器上最为常见，文献中称作“金花银器”。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005756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D:\工作\教学\课程资料\《物质文化史》\第六章隋唐五代物质文化\手工业\唐代金银器\21、何家村双狐纹双桃形银盘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3" t="500" b="4417"/>
          <a:stretch/>
        </p:blipFill>
        <p:spPr bwMode="auto">
          <a:xfrm>
            <a:off x="2195736" y="692696"/>
            <a:ext cx="4182549" cy="55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67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flipV="1">
            <a:off x="467544" y="317499"/>
            <a:ext cx="8229600" cy="4571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1170324"/>
              </p:ext>
            </p:extLst>
          </p:nvPr>
        </p:nvGraphicFramePr>
        <p:xfrm>
          <a:off x="364727" y="642312"/>
          <a:ext cx="8712969" cy="6192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3951"/>
                <a:gridCol w="2247474"/>
                <a:gridCol w="2247474"/>
                <a:gridCol w="1442515"/>
                <a:gridCol w="1401555"/>
              </a:tblGrid>
              <a:tr h="799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750" kern="100" dirty="0">
                          <a:effectLst/>
                        </a:rPr>
                        <a:t>出土或收藏地点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750" kern="100" dirty="0">
                          <a:effectLst/>
                        </a:rPr>
                        <a:t>器物种类及编号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纹饰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著录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备注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南京博物院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罐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舞蹈胡人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《长沙窑》下同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扬州博物馆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羽状复叶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5250"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椰枣纹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武士、对鸟椰枣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人物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人物、坐狮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杂技胡人、行走胡人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row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扬州唐城遗址文物保管所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双鱼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武士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罐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莲花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#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罐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不详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*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罐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团凤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舞蹈胡人、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《文物》</a:t>
                      </a:r>
                      <a:r>
                        <a:rPr lang="en-US" sz="750" kern="100">
                          <a:effectLst/>
                        </a:rPr>
                        <a:t>77</a:t>
                      </a:r>
                      <a:r>
                        <a:rPr lang="zh-CN" sz="750" kern="100">
                          <a:effectLst/>
                        </a:rPr>
                        <a:t>、</a:t>
                      </a:r>
                      <a:r>
                        <a:rPr lang="en-US" sz="750" kern="100">
                          <a:effectLst/>
                        </a:rPr>
                        <a:t>9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壶（残片）</a:t>
                      </a:r>
                      <a:r>
                        <a:rPr lang="en-US" sz="750" kern="100">
                          <a:effectLst/>
                        </a:rPr>
                        <a:t>2</a:t>
                      </a:r>
                      <a:r>
                        <a:rPr lang="zh-CN" sz="750" kern="100">
                          <a:effectLst/>
                        </a:rPr>
                        <a:t>：</a:t>
                      </a:r>
                      <a:r>
                        <a:rPr lang="en-US" sz="750" kern="100">
                          <a:effectLst/>
                        </a:rPr>
                        <a:t>31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着盔吹笛武士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《考古》</a:t>
                      </a:r>
                      <a:r>
                        <a:rPr lang="en-US" sz="750" kern="100">
                          <a:effectLst/>
                        </a:rPr>
                        <a:t>90</a:t>
                      </a:r>
                      <a:r>
                        <a:rPr lang="zh-CN" sz="750" kern="100">
                          <a:effectLst/>
                        </a:rPr>
                        <a:t>、</a:t>
                      </a:r>
                      <a:r>
                        <a:rPr lang="en-US" sz="750" kern="100">
                          <a:effectLst/>
                        </a:rPr>
                        <a:t>4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镇江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双鱼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《长沙窑》下同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武将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对鸟、羽状复叶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《考古》</a:t>
                      </a:r>
                      <a:r>
                        <a:rPr lang="en-US" sz="750" kern="100">
                          <a:effectLst/>
                        </a:rPr>
                        <a:t>85</a:t>
                      </a:r>
                      <a:r>
                        <a:rPr lang="zh-CN" sz="750" kern="100">
                          <a:effectLst/>
                        </a:rPr>
                        <a:t>、</a:t>
                      </a:r>
                      <a:r>
                        <a:rPr lang="en-US" sz="750" kern="1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834</a:t>
                      </a:r>
                      <a:r>
                        <a:rPr lang="zh-CN" sz="750" kern="100">
                          <a:effectLst/>
                        </a:rPr>
                        <a:t>年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壶（</a:t>
                      </a:r>
                      <a:r>
                        <a:rPr lang="en-US" sz="750" kern="100">
                          <a:effectLst/>
                        </a:rPr>
                        <a:t>T3M7</a:t>
                      </a:r>
                      <a:r>
                        <a:rPr lang="zh-CN" sz="750" kern="100">
                          <a:effectLst/>
                        </a:rPr>
                        <a:t>：</a:t>
                      </a:r>
                      <a:r>
                        <a:rPr lang="en-US" sz="750" kern="100">
                          <a:effectLst/>
                        </a:rPr>
                        <a:t>1</a:t>
                      </a:r>
                      <a:r>
                        <a:rPr lang="zh-CN" sz="750" kern="100">
                          <a:effectLst/>
                        </a:rPr>
                        <a:t>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椰枣纹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《考古》</a:t>
                      </a:r>
                      <a:r>
                        <a:rPr lang="en-US" sz="750" kern="100">
                          <a:effectLst/>
                        </a:rPr>
                        <a:t>99</a:t>
                      </a:r>
                      <a:r>
                        <a:rPr lang="zh-CN" sz="750" kern="100">
                          <a:effectLst/>
                        </a:rPr>
                        <a:t>、</a:t>
                      </a:r>
                      <a:r>
                        <a:rPr lang="en-US" sz="750" kern="100">
                          <a:effectLst/>
                        </a:rPr>
                        <a:t>3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49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江苏吴县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不详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《文物资料丛刊》第</a:t>
                      </a:r>
                      <a:r>
                        <a:rPr lang="en-US" sz="750" kern="100">
                          <a:effectLst/>
                        </a:rPr>
                        <a:t>9</a:t>
                      </a:r>
                      <a:r>
                        <a:rPr lang="zh-CN" sz="750" kern="100">
                          <a:effectLst/>
                        </a:rPr>
                        <a:t>辑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*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浙江宁波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椰枣纹、奔马、骑士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《湖南考古辑刊》第</a:t>
                      </a:r>
                      <a:r>
                        <a:rPr lang="en-US" sz="750" kern="100">
                          <a:effectLst/>
                        </a:rPr>
                        <a:t>4</a:t>
                      </a:r>
                      <a:r>
                        <a:rPr lang="zh-CN" sz="750" kern="100">
                          <a:effectLst/>
                        </a:rPr>
                        <a:t>辑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24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罐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羽状复叶对鸟纹、桫椤树、蝴蝶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49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浙江新昌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吹笛人、立龙、骑马武士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《湖南考古辑刊》第</a:t>
                      </a:r>
                      <a:r>
                        <a:rPr lang="en-US" sz="750" kern="100">
                          <a:effectLst/>
                        </a:rPr>
                        <a:t>4</a:t>
                      </a:r>
                      <a:r>
                        <a:rPr lang="zh-CN" sz="750" kern="100">
                          <a:effectLst/>
                        </a:rPr>
                        <a:t>辑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9632" y="116632"/>
            <a:ext cx="69231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5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窑址、墓葬、遗址及流散品中所见长沙窑模印贴花瓷器统计表</a:t>
            </a:r>
            <a:endParaRPr kumimoji="0" lang="zh-CN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9546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《旧唐书•文宗本纪》载：太和二年，“敕，应诸道进奉内库，四节及降诞进奉金花银器，……。”《法门寺物帐》有“金花银合”等 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600" dirty="0" smtClean="0"/>
              <a:t>《旧唐书》</a:t>
            </a:r>
            <a:r>
              <a:rPr lang="zh-CN" altLang="zh-CN" sz="2600" dirty="0"/>
              <a:t>卷十七，</a:t>
            </a:r>
            <a:r>
              <a:rPr lang="en-US" altLang="zh-CN" sz="2600" dirty="0"/>
              <a:t>528</a:t>
            </a:r>
            <a:r>
              <a:rPr lang="zh-CN" altLang="zh-CN" sz="2600" dirty="0"/>
              <a:t>页，中华书局</a:t>
            </a:r>
            <a:r>
              <a:rPr lang="en-US" altLang="zh-CN" sz="2600" dirty="0"/>
              <a:t>1975</a:t>
            </a:r>
            <a:r>
              <a:rPr lang="zh-CN" altLang="zh-CN" sz="2600" dirty="0"/>
              <a:t>年。</a:t>
            </a:r>
          </a:p>
          <a:p>
            <a:r>
              <a:rPr lang="zh-CN" altLang="zh-CN" sz="2600" dirty="0"/>
              <a:t>陕西省法门寺考古队：《扶风法门寺塔唐代地宫发掘简报》，《文物》</a:t>
            </a:r>
            <a:r>
              <a:rPr lang="en-US" altLang="zh-CN" sz="2600" dirty="0"/>
              <a:t>1988</a:t>
            </a:r>
            <a:r>
              <a:rPr lang="zh-CN" altLang="zh-CN" sz="2600" dirty="0"/>
              <a:t>年第</a:t>
            </a:r>
            <a:r>
              <a:rPr lang="en-US" altLang="zh-CN" sz="2600" dirty="0"/>
              <a:t>10</a:t>
            </a:r>
            <a:r>
              <a:rPr lang="zh-CN" altLang="zh-CN" sz="2600" dirty="0"/>
              <a:t>期。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75581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考古发现的唐代金银器中也有大量器物数金花银器。如喀喇摩羯纹葵花形银盘（图一，</a:t>
            </a:r>
            <a:r>
              <a:rPr lang="en-US" altLang="zh-CN" dirty="0"/>
              <a:t>27</a:t>
            </a:r>
            <a:r>
              <a:rPr lang="zh-CN" altLang="zh-CN" dirty="0"/>
              <a:t>）、“刘赞” 葵花形银盘、西北工大鸿雁纹银碗、蓝田鹦鹉纹银盘，都属此类。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齐</a:t>
            </a:r>
            <a:r>
              <a:rPr lang="zh-CN" altLang="zh-CN" sz="2400" dirty="0"/>
              <a:t>东方：《唐代金银器研究》</a:t>
            </a:r>
            <a:r>
              <a:rPr lang="en-US" altLang="zh-CN" sz="2400" dirty="0"/>
              <a:t>60</a:t>
            </a:r>
            <a:r>
              <a:rPr lang="zh-CN" altLang="zh-CN" sz="2400" dirty="0"/>
              <a:t>页、</a:t>
            </a:r>
            <a:r>
              <a:rPr lang="en-US" altLang="zh-CN" sz="2400" dirty="0"/>
              <a:t>76</a:t>
            </a:r>
            <a:r>
              <a:rPr lang="zh-CN" altLang="zh-CN" sz="2400" dirty="0"/>
              <a:t>页，中国社会科学出版社</a:t>
            </a:r>
            <a:r>
              <a:rPr lang="en-US" altLang="zh-CN" sz="2400" dirty="0"/>
              <a:t>1999</a:t>
            </a:r>
            <a:r>
              <a:rPr lang="zh-CN" altLang="zh-CN" sz="2400" dirty="0"/>
              <a:t>年</a:t>
            </a:r>
            <a:r>
              <a:rPr lang="zh-CN" altLang="zh-CN" sz="2400" dirty="0" smtClean="0"/>
              <a:t>。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547117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D:\工作\教学\课程资料\《物质文化史》\第六章隋唐五代物质文化\手工业\唐代金银器\17、喀喇沁摩羯纹葵花形银盘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1" t="2064" r="3046" b="4177"/>
          <a:stretch/>
        </p:blipFill>
        <p:spPr bwMode="auto">
          <a:xfrm>
            <a:off x="2051720" y="836712"/>
            <a:ext cx="5592417" cy="51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08820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金花银器的纹饰特点是，纹样由捶揲而成，凸出于器表，有立体感；纹样鎏金，黄、白二色对比鲜明，有较好的视觉效果。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176989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仔细考察长沙窑褐色彩斑贴花瓷器，不难发现它和唐代金花银器之间的关系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长沙窑</a:t>
            </a:r>
            <a:r>
              <a:rPr lang="zh-CN" altLang="zh-CN" dirty="0"/>
              <a:t>褐色彩斑贴花器物的纹饰特点如下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r>
              <a:rPr lang="zh-CN" altLang="zh-CN" dirty="0" smtClean="0"/>
              <a:t>纹样</a:t>
            </a:r>
            <a:r>
              <a:rPr lang="zh-CN" altLang="zh-CN" dirty="0"/>
              <a:t>由模印制成，贴饰于器表，纹样突出器表，这一点是模仿金花银器捶揲纹饰的立体效果；在贴花纹饰上在罩以褐色斑块，且斑块的大小一般皆与贴花纹样一致，这是模仿唐代银器的局部鎏金。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873300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D:\工作\教学\课程资料\《物质文化史》\第六章隋唐五代物质文化\手工业\唐代金银器\44、何家村舞马纹提梁银壶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9" t="7706" r="7335" b="13679"/>
          <a:stretch/>
        </p:blipFill>
        <p:spPr bwMode="auto">
          <a:xfrm>
            <a:off x="-2840" y="0"/>
            <a:ext cx="4499992" cy="59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工作\教学\课程资料\《中国考古学（下）》\长沙窑模印贴花\长沙窑模印贴花椰枣纹执壶窑址出土（文物精华大辞典陶瓷卷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0730" y="1337776"/>
            <a:ext cx="4593269" cy="552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85636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49808"/>
          </a:xfrm>
        </p:spPr>
        <p:txBody>
          <a:bodyPr>
            <a:normAutofit lnSpcReduction="10000"/>
          </a:bodyPr>
          <a:lstStyle/>
          <a:p>
            <a:r>
              <a:rPr lang="zh-CN" altLang="zh-CN" dirty="0"/>
              <a:t>在青釉器物的凸起纹样上施以与其色调差较明显的褐色彩斑，一样可以收到突出纹样，使人耳目一新的视觉效果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另外，齐东方先生认为，唐代局部鎏金银器中，使用先鎏金再刻花方法的局部纹样银器多在中晚唐流行，而长沙窑褐色彩斑剔花装饰的流行也始自盛唐末期、中唐前期，两者开始流行时间一致。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 smtClean="0"/>
              <a:t>齐</a:t>
            </a:r>
            <a:r>
              <a:rPr lang="zh-CN" altLang="zh-CN" sz="2400" dirty="0"/>
              <a:t>东方：《唐代金银器研究》</a:t>
            </a:r>
            <a:r>
              <a:rPr lang="en-US" altLang="zh-CN" sz="2400" dirty="0"/>
              <a:t>183</a:t>
            </a:r>
            <a:r>
              <a:rPr lang="zh-CN" altLang="zh-CN" sz="2400" dirty="0"/>
              <a:t>页，中国社会科学出版社</a:t>
            </a:r>
            <a:r>
              <a:rPr lang="en-US" altLang="zh-CN" sz="2400" dirty="0"/>
              <a:t>1999</a:t>
            </a:r>
            <a:r>
              <a:rPr lang="zh-CN" altLang="zh-CN" sz="2400" dirty="0"/>
              <a:t>年。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678694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77800"/>
          </a:xfrm>
        </p:spPr>
        <p:txBody>
          <a:bodyPr/>
          <a:lstStyle/>
          <a:p>
            <a:r>
              <a:rPr lang="zh-CN" altLang="zh-CN" dirty="0"/>
              <a:t>从器物发展的自身规律和生产者的生产动机来看，也可以证实以上结论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唐代</a:t>
            </a:r>
            <a:r>
              <a:rPr lang="zh-CN" altLang="zh-CN" dirty="0"/>
              <a:t>虽然瓷器生产得到较大发展，制瓷技术也有很大提高，使用也得到普及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但</a:t>
            </a:r>
            <a:r>
              <a:rPr lang="zh-CN" altLang="zh-CN" dirty="0"/>
              <a:t>作为由泥土制作的器物，瓷器本身在成形、造型、纹饰等方面和金银器相比，有不少难以突破的局限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如</a:t>
            </a:r>
            <a:r>
              <a:rPr lang="zh-CN" altLang="zh-CN" dirty="0"/>
              <a:t>胎壁不可过薄、不宜施以过于精细的纹饰等等。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286194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而唐代发达的金银器制造和上层社会金银器的流行，使唐代金银器无论从造型、纹饰到审美取向都成为瓷器模仿的蓝本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长沙窑</a:t>
            </a:r>
            <a:r>
              <a:rPr lang="zh-CN" altLang="zh-CN" dirty="0"/>
              <a:t>瓷器在其技术条件允许的范围内，最大限度地模仿唐代金花银器，创造出独具一格的褐斑贴花装饰，为唐代瓷器装饰写上了精彩的一笔。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0688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743174"/>
              </p:ext>
            </p:extLst>
          </p:nvPr>
        </p:nvGraphicFramePr>
        <p:xfrm>
          <a:off x="467545" y="476661"/>
          <a:ext cx="8496942" cy="6120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9885"/>
                <a:gridCol w="2191751"/>
                <a:gridCol w="2191751"/>
                <a:gridCol w="1406750"/>
                <a:gridCol w="1366805"/>
              </a:tblGrid>
              <a:tr h="204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上海博物馆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武士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《长沙窑》下同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安徽宿县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武士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08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安徽巢湖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不详（安徽省出贴花壶有吹笛、舞蹈人物、宝塔、双鱼等）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《湖南考古辑刊》第</a:t>
                      </a:r>
                      <a:r>
                        <a:rPr lang="en-US" sz="750" kern="100">
                          <a:effectLst/>
                        </a:rPr>
                        <a:t>4</a:t>
                      </a:r>
                      <a:r>
                        <a:rPr lang="zh-CN" sz="750" kern="100">
                          <a:effectLst/>
                        </a:rPr>
                        <a:t>辑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广东省博物馆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不详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《长沙窑》下同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*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0804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四瓣花、热带植物、羽状复叶对鸟纹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椰枣、双鱼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广西平乐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不详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《广西出土文物》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*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陕西西安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骑马武士、胡人、宝塔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《文物》</a:t>
                      </a:r>
                      <a:r>
                        <a:rPr lang="en-US" sz="750" kern="100">
                          <a:effectLst/>
                        </a:rPr>
                        <a:t>60</a:t>
                      </a:r>
                      <a:r>
                        <a:rPr lang="zh-CN" sz="750" kern="100">
                          <a:effectLst/>
                        </a:rPr>
                        <a:t>、</a:t>
                      </a:r>
                      <a:r>
                        <a:rPr lang="en-US" sz="750" kern="100">
                          <a:effectLst/>
                        </a:rPr>
                        <a:t>4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08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陕西安康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胡人吹笛、骑马武士、舞蹈武士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《考古与文物》</a:t>
                      </a:r>
                      <a:r>
                        <a:rPr lang="en-US" sz="750" kern="100">
                          <a:effectLst/>
                        </a:rPr>
                        <a:t>88</a:t>
                      </a:r>
                      <a:r>
                        <a:rPr lang="zh-CN" sz="750" kern="100">
                          <a:effectLst/>
                        </a:rPr>
                        <a:t>、</a:t>
                      </a:r>
                      <a:r>
                        <a:rPr lang="en-US" sz="750" kern="100">
                          <a:effectLst/>
                        </a:rPr>
                        <a:t>1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石家庄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舞蹈胡人、吹笛、执拍板胡人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《考古》</a:t>
                      </a:r>
                      <a:r>
                        <a:rPr lang="en-US" sz="750" kern="100">
                          <a:effectLst/>
                        </a:rPr>
                        <a:t>84</a:t>
                      </a:r>
                      <a:r>
                        <a:rPr lang="zh-CN" sz="750" kern="100">
                          <a:effectLst/>
                        </a:rPr>
                        <a:t>、</a:t>
                      </a:r>
                      <a:r>
                        <a:rPr lang="en-US" sz="750" kern="100">
                          <a:effectLst/>
                        </a:rPr>
                        <a:t>3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# 812</a:t>
                      </a:r>
                      <a:r>
                        <a:rPr lang="zh-CN" sz="750" kern="100">
                          <a:effectLst/>
                        </a:rPr>
                        <a:t>年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江西安远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罐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羽状复叶椰枣纹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《长沙窑》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湖北武昌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执刀武士、化生童子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《考古》</a:t>
                      </a:r>
                      <a:r>
                        <a:rPr lang="en-US" sz="750" kern="100">
                          <a:effectLst/>
                        </a:rPr>
                        <a:t>86</a:t>
                      </a:r>
                      <a:r>
                        <a:rPr lang="zh-CN" sz="750" kern="100">
                          <a:effectLst/>
                        </a:rPr>
                        <a:t>、</a:t>
                      </a:r>
                      <a:r>
                        <a:rPr lang="en-US" sz="750" kern="100">
                          <a:effectLst/>
                        </a:rPr>
                        <a:t>12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 row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湖南长沙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壶（</a:t>
                      </a:r>
                      <a:r>
                        <a:rPr lang="en-US" sz="750" kern="100">
                          <a:effectLst/>
                        </a:rPr>
                        <a:t>No.995</a:t>
                      </a:r>
                      <a:r>
                        <a:rPr lang="zh-CN" sz="750" kern="100">
                          <a:effectLst/>
                        </a:rPr>
                        <a:t>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椰枣纹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《长沙窑》下同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表中为不重复的。窑址共出</a:t>
                      </a:r>
                      <a:r>
                        <a:rPr lang="en-US" sz="750" kern="100">
                          <a:effectLst/>
                        </a:rPr>
                        <a:t>53</a:t>
                      </a:r>
                      <a:r>
                        <a:rPr lang="zh-CN" sz="750" kern="100">
                          <a:effectLst/>
                        </a:rPr>
                        <a:t>件，桫椤树</a:t>
                      </a:r>
                      <a:r>
                        <a:rPr lang="en-US" sz="750" kern="100">
                          <a:effectLst/>
                        </a:rPr>
                        <a:t>51</a:t>
                      </a:r>
                      <a:r>
                        <a:rPr lang="zh-CN" sz="750" kern="100">
                          <a:effectLst/>
                        </a:rPr>
                        <a:t>、对鸟团花</a:t>
                      </a:r>
                      <a:r>
                        <a:rPr lang="en-US" sz="750" kern="100">
                          <a:effectLst/>
                        </a:rPr>
                        <a:t>33</a:t>
                      </a:r>
                      <a:r>
                        <a:rPr lang="zh-CN" sz="750" kern="100">
                          <a:effectLst/>
                        </a:rPr>
                        <a:t>、椰枣纹</a:t>
                      </a:r>
                      <a:r>
                        <a:rPr lang="en-US" sz="750" kern="100">
                          <a:effectLst/>
                        </a:rPr>
                        <a:t>27</a:t>
                      </a:r>
                      <a:r>
                        <a:rPr lang="zh-CN" sz="750" kern="100">
                          <a:effectLst/>
                        </a:rPr>
                        <a:t>、凤鸟</a:t>
                      </a:r>
                      <a:r>
                        <a:rPr lang="en-US" sz="750" kern="100">
                          <a:effectLst/>
                        </a:rPr>
                        <a:t>12</a:t>
                      </a:r>
                      <a:r>
                        <a:rPr lang="zh-CN" sz="750" kern="100">
                          <a:effectLst/>
                        </a:rPr>
                        <a:t>、“金翅鸟”</a:t>
                      </a:r>
                      <a:r>
                        <a:rPr lang="en-US" sz="750" kern="100">
                          <a:effectLst/>
                        </a:rPr>
                        <a:t>6</a:t>
                      </a:r>
                      <a:r>
                        <a:rPr lang="zh-CN" sz="750" kern="100">
                          <a:effectLst/>
                        </a:rPr>
                        <a:t>、人物</a:t>
                      </a:r>
                      <a:r>
                        <a:rPr lang="en-US" sz="750" kern="100">
                          <a:effectLst/>
                        </a:rPr>
                        <a:t>23</a:t>
                      </a:r>
                      <a:r>
                        <a:rPr lang="zh-CN" sz="750" kern="100">
                          <a:effectLst/>
                        </a:rPr>
                        <a:t>、其它</a:t>
                      </a:r>
                      <a:r>
                        <a:rPr lang="en-US" sz="750" kern="100">
                          <a:effectLst/>
                        </a:rPr>
                        <a:t>22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壶（临</a:t>
                      </a:r>
                      <a:r>
                        <a:rPr lang="en-US" sz="750" kern="100">
                          <a:effectLst/>
                        </a:rPr>
                        <a:t>17</a:t>
                      </a:r>
                      <a:r>
                        <a:rPr lang="zh-CN" sz="750" kern="100">
                          <a:effectLst/>
                        </a:rPr>
                        <a:t>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龙纹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40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罐（</a:t>
                      </a:r>
                      <a:r>
                        <a:rPr lang="en-US" sz="750" kern="100">
                          <a:effectLst/>
                        </a:rPr>
                        <a:t>No.220</a:t>
                      </a:r>
                      <a:r>
                        <a:rPr lang="zh-CN" sz="750" kern="100">
                          <a:effectLst/>
                        </a:rPr>
                        <a:t>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羽状复叶、联珠纹罐耳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804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钵（临</a:t>
                      </a:r>
                      <a:r>
                        <a:rPr lang="en-US" sz="750" kern="100">
                          <a:effectLst/>
                        </a:rPr>
                        <a:t>37</a:t>
                      </a:r>
                      <a:r>
                        <a:rPr lang="zh-CN" sz="750" kern="100">
                          <a:effectLst/>
                        </a:rPr>
                        <a:t>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对鸟、羽状复叶；耳羽状复叶、联珠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40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钵（</a:t>
                      </a:r>
                      <a:r>
                        <a:rPr lang="en-US" sz="750" kern="100">
                          <a:effectLst/>
                        </a:rPr>
                        <a:t>No.12</a:t>
                      </a:r>
                      <a:r>
                        <a:rPr lang="zh-CN" sz="750" kern="100">
                          <a:effectLst/>
                        </a:rPr>
                        <a:t>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方棱卷叶花草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40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洗（</a:t>
                      </a:r>
                      <a:r>
                        <a:rPr lang="en-US" sz="750" kern="100">
                          <a:effectLst/>
                        </a:rPr>
                        <a:t>No.785</a:t>
                      </a:r>
                      <a:r>
                        <a:rPr lang="zh-CN" sz="750" kern="100">
                          <a:effectLst/>
                        </a:rPr>
                        <a:t>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栅栏、对鸟、双鱼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40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炉（临</a:t>
                      </a:r>
                      <a:r>
                        <a:rPr lang="en-US" sz="750" kern="100">
                          <a:effectLst/>
                        </a:rPr>
                        <a:t>36</a:t>
                      </a:r>
                      <a:r>
                        <a:rPr lang="zh-CN" sz="750" kern="100">
                          <a:effectLst/>
                        </a:rPr>
                        <a:t>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乳钉、十字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402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湖南衡阳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舞蹈胡人、胡人、宝塔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《考古》</a:t>
                      </a:r>
                      <a:r>
                        <a:rPr lang="en-US" sz="750" kern="100">
                          <a:effectLst/>
                        </a:rPr>
                        <a:t>80</a:t>
                      </a:r>
                      <a:r>
                        <a:rPr lang="zh-CN" sz="750" kern="100">
                          <a:effectLst/>
                        </a:rPr>
                        <a:t>、</a:t>
                      </a:r>
                      <a:r>
                        <a:rPr lang="en-US" sz="750" kern="100">
                          <a:effectLst/>
                        </a:rPr>
                        <a:t>1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*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湖南郴州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羽状复叶、对鸟、椰枣纹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《考古》</a:t>
                      </a:r>
                      <a:r>
                        <a:rPr lang="en-US" sz="750" kern="100">
                          <a:effectLst/>
                        </a:rPr>
                        <a:t>87</a:t>
                      </a:r>
                      <a:r>
                        <a:rPr lang="zh-CN" sz="750" kern="100">
                          <a:effectLst/>
                        </a:rPr>
                        <a:t>、</a:t>
                      </a:r>
                      <a:r>
                        <a:rPr lang="en-US" sz="750" kern="1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栅栏、羽状复叶、对鸟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0804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湖南省博物馆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蝴蝶结状纹、羽状复叶、对鸟、狮纹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《长沙窑》下同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040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椰枣树、对鸟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266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9983096"/>
              </p:ext>
            </p:extLst>
          </p:nvPr>
        </p:nvGraphicFramePr>
        <p:xfrm>
          <a:off x="139282" y="404656"/>
          <a:ext cx="9004717" cy="5544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957"/>
                <a:gridCol w="2322729"/>
                <a:gridCol w="2322729"/>
                <a:gridCol w="1490817"/>
                <a:gridCol w="1448485"/>
              </a:tblGrid>
              <a:tr h="277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 dirty="0">
                          <a:effectLst/>
                        </a:rPr>
                        <a:t>郑州博物馆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动物纹、椰枣纹、桫椤树、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《中原文物》</a:t>
                      </a:r>
                      <a:r>
                        <a:rPr lang="en-US" sz="750" kern="100">
                          <a:effectLst/>
                        </a:rPr>
                        <a:t>82</a:t>
                      </a:r>
                      <a:r>
                        <a:rPr lang="zh-CN" sz="750" kern="100">
                          <a:effectLst/>
                        </a:rPr>
                        <a:t>、</a:t>
                      </a:r>
                      <a:r>
                        <a:rPr lang="en-US" sz="750" kern="100">
                          <a:effectLst/>
                        </a:rPr>
                        <a:t>4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朝鲜庆州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《长沙窑》下同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*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罐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联珠纹、果叶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朝鲜龙媒岛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人物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人物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日本福冈市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壶（</a:t>
                      </a:r>
                      <a:r>
                        <a:rPr lang="en-US" sz="750" kern="100">
                          <a:effectLst/>
                        </a:rPr>
                        <a:t>4</a:t>
                      </a:r>
                      <a:r>
                        <a:rPr lang="zh-CN" sz="750" kern="100">
                          <a:effectLst/>
                        </a:rPr>
                        <a:t>件）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*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日本太宰府市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壶（残片）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*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日本甘木市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壶（残片）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*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日本本州岛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*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罐（残片）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蝶纹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壶（残片）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椰枣纹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日本奈良市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椰枣纹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973</a:t>
                      </a:r>
                      <a:r>
                        <a:rPr lang="zh-CN" sz="750" kern="100">
                          <a:effectLst/>
                        </a:rPr>
                        <a:t>年以前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日本小松市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*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印度尼西亚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椰枣纹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椰枣纹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壶（残片）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椰枣纹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伊朗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壶（残片）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*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 dirty="0">
                          <a:effectLst/>
                        </a:rPr>
                        <a:t>罐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*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泰国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人物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77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菲律宾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壶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750" kern="100">
                          <a:effectLst/>
                        </a:rPr>
                        <a:t>舞蹈人、乐人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282" y="6166847"/>
            <a:ext cx="84969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76225" fontAlgn="base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12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21200" algn="l"/>
              </a:tabLst>
            </a:pPr>
            <a:r>
              <a:rPr kumimoji="0" lang="zh-CN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注：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、加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*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号者为资料不详细，无法统计其数量和纹饰种类者。</a:t>
            </a:r>
            <a:endParaRPr kumimoji="0" lang="zh-CN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21200" algn="l"/>
              </a:tabLs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、未注明数目的皆为一件。	</a:t>
            </a:r>
            <a:endParaRPr kumimoji="0" lang="zh-CN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21200" algn="l"/>
              </a:tabLs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、加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#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号者表示无褐斑。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3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二、</a:t>
            </a:r>
            <a:r>
              <a:rPr lang="zh-CN" altLang="zh-CN" sz="3200" dirty="0"/>
              <a:t>模印贴花纹饰的内容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从表中可以看出，长沙窑模印贴花装饰主要装饰于壶、罐、钵、洗类器物之上，一般还饰有褐彩斑块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模</a:t>
            </a:r>
            <a:r>
              <a:rPr lang="zh-CN" altLang="zh-CN" dirty="0"/>
              <a:t>印贴花按内容分大致可分为：植物、动物、人物、几何图形等几大类。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81622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423</TotalTime>
  <Words>3531</Words>
  <Application>Microsoft Office PowerPoint</Application>
  <PresentationFormat>全屏显示(4:3)</PresentationFormat>
  <Paragraphs>453</Paragraphs>
  <Slides>68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69" baseType="lpstr">
      <vt:lpstr>暗香扑面</vt:lpstr>
      <vt:lpstr>隋唐考古与物质文化专题讨论之六  长沙窑模印贴花装饰研究</vt:lpstr>
      <vt:lpstr>幻灯片 2</vt:lpstr>
      <vt:lpstr>一、模印贴花纹饰的材料概况</vt:lpstr>
      <vt:lpstr>幻灯片 4</vt:lpstr>
      <vt:lpstr>幻灯片 5</vt:lpstr>
      <vt:lpstr>幻灯片 6</vt:lpstr>
      <vt:lpstr>幻灯片 7</vt:lpstr>
      <vt:lpstr>幻灯片 8</vt:lpstr>
      <vt:lpstr>二、模印贴花纹饰的内容</vt:lpstr>
      <vt:lpstr>1、植物纹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三、模印贴花装饰的产生与消亡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长沙窑模印贴花装饰研究</dc:title>
  <dc:creator>Y</dc:creator>
  <cp:lastModifiedBy>Administrator</cp:lastModifiedBy>
  <cp:revision>18</cp:revision>
  <dcterms:created xsi:type="dcterms:W3CDTF">2016-03-09T09:22:03Z</dcterms:created>
  <dcterms:modified xsi:type="dcterms:W3CDTF">2018-01-11T13:38:14Z</dcterms:modified>
</cp:coreProperties>
</file>