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1" r:id="rId3"/>
    <p:sldId id="257" r:id="rId4"/>
    <p:sldId id="323" r:id="rId5"/>
    <p:sldId id="324" r:id="rId6"/>
    <p:sldId id="325" r:id="rId7"/>
    <p:sldId id="326" r:id="rId8"/>
    <p:sldId id="332" r:id="rId9"/>
    <p:sldId id="329" r:id="rId10"/>
    <p:sldId id="258" r:id="rId11"/>
    <p:sldId id="333" r:id="rId12"/>
    <p:sldId id="334" r:id="rId13"/>
    <p:sldId id="327" r:id="rId14"/>
    <p:sldId id="328" r:id="rId15"/>
    <p:sldId id="263" r:id="rId16"/>
    <p:sldId id="264" r:id="rId17"/>
    <p:sldId id="259" r:id="rId18"/>
    <p:sldId id="335" r:id="rId19"/>
    <p:sldId id="336" r:id="rId20"/>
    <p:sldId id="260" r:id="rId21"/>
    <p:sldId id="265" r:id="rId22"/>
    <p:sldId id="266" r:id="rId23"/>
    <p:sldId id="27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7" r:id="rId32"/>
    <p:sldId id="261" r:id="rId33"/>
    <p:sldId id="262" r:id="rId34"/>
    <p:sldId id="274" r:id="rId35"/>
    <p:sldId id="278" r:id="rId36"/>
    <p:sldId id="281" r:id="rId37"/>
    <p:sldId id="282" r:id="rId38"/>
    <p:sldId id="279" r:id="rId39"/>
    <p:sldId id="280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8" r:id="rId52"/>
    <p:sldId id="295" r:id="rId53"/>
    <p:sldId id="296" r:id="rId54"/>
    <p:sldId id="297" r:id="rId55"/>
    <p:sldId id="306" r:id="rId56"/>
    <p:sldId id="307" r:id="rId57"/>
    <p:sldId id="308" r:id="rId58"/>
    <p:sldId id="309" r:id="rId59"/>
    <p:sldId id="310" r:id="rId60"/>
    <p:sldId id="312" r:id="rId61"/>
    <p:sldId id="321" r:id="rId62"/>
    <p:sldId id="294" r:id="rId63"/>
    <p:sldId id="322" r:id="rId64"/>
    <p:sldId id="275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11" r:id="rId73"/>
    <p:sldId id="313" r:id="rId74"/>
    <p:sldId id="314" r:id="rId75"/>
    <p:sldId id="315" r:id="rId76"/>
    <p:sldId id="316" r:id="rId77"/>
    <p:sldId id="317" r:id="rId78"/>
    <p:sldId id="318" r:id="rId79"/>
    <p:sldId id="319" r:id="rId80"/>
    <p:sldId id="320" r:id="rId81"/>
    <p:sldId id="330" r:id="rId82"/>
    <p:sldId id="338" r:id="rId83"/>
    <p:sldId id="337" r:id="rId84"/>
    <p:sldId id="339" r:id="rId85"/>
    <p:sldId id="341" r:id="rId86"/>
    <p:sldId id="340" r:id="rId87"/>
    <p:sldId id="342" r:id="rId88"/>
    <p:sldId id="343" r:id="rId89"/>
    <p:sldId id="348" r:id="rId90"/>
    <p:sldId id="346" r:id="rId91"/>
    <p:sldId id="353" r:id="rId92"/>
    <p:sldId id="354" r:id="rId93"/>
    <p:sldId id="347" r:id="rId94"/>
    <p:sldId id="345" r:id="rId95"/>
    <p:sldId id="344" r:id="rId96"/>
    <p:sldId id="355" r:id="rId97"/>
    <p:sldId id="349" r:id="rId98"/>
    <p:sldId id="350" r:id="rId99"/>
    <p:sldId id="351" r:id="rId100"/>
    <p:sldId id="358" r:id="rId101"/>
    <p:sldId id="352" r:id="rId102"/>
    <p:sldId id="357" r:id="rId103"/>
    <p:sldId id="356" r:id="rId10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486E3594-936D-45CA-B42D-4AA66C2BB876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2666007"/>
          </a:xfrm>
        </p:spPr>
        <p:txBody>
          <a:bodyPr/>
          <a:lstStyle/>
          <a:p>
            <a:pPr algn="l"/>
            <a:r>
              <a:rPr lang="zh-CN" altLang="en-US" sz="2800" dirty="0" smtClean="0"/>
              <a:t>隋唐考古与物质文化研究专题讨论之一：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sz="2800" dirty="0" smtClean="0"/>
              <a:t>           </a:t>
            </a:r>
            <a:r>
              <a:rPr lang="zh-CN" altLang="en-US" sz="4800" dirty="0" smtClean="0">
                <a:latin typeface="华文隶书" pitchFamily="2" charset="-122"/>
                <a:ea typeface="华文隶书" pitchFamily="2" charset="-122"/>
              </a:rPr>
              <a:t>从</a:t>
            </a:r>
            <a:r>
              <a:rPr lang="zh-CN" altLang="en-US" sz="4800" dirty="0" smtClean="0">
                <a:latin typeface="华文隶书" pitchFamily="2" charset="-122"/>
                <a:ea typeface="华文隶书" pitchFamily="2" charset="-122"/>
              </a:rPr>
              <a:t>乐平南窑的发掘看景德镇早期窑业</a:t>
            </a:r>
            <a:endParaRPr lang="zh-CN" altLang="en-US" sz="4800" dirty="0"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03416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二、考古发掘过程及收获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 smtClean="0"/>
              <a:t>该窑址最初于上世纪六十年代发现（</a:t>
            </a:r>
            <a:r>
              <a:rPr lang="en-US" altLang="zh-CN" dirty="0" smtClean="0"/>
              <a:t>《</a:t>
            </a:r>
            <a:r>
              <a:rPr lang="zh-CN" altLang="en-US" dirty="0" smtClean="0"/>
              <a:t>江西乐平龙南两县发现古窑址</a:t>
            </a:r>
            <a:r>
              <a:rPr lang="en-US" altLang="zh-CN" dirty="0" smtClean="0"/>
              <a:t>》</a:t>
            </a:r>
            <a:r>
              <a:rPr lang="zh-CN" altLang="en-US" dirty="0" smtClean="0"/>
              <a:t>，</a:t>
            </a:r>
            <a:r>
              <a:rPr lang="en-US" altLang="zh-CN" dirty="0" smtClean="0"/>
              <a:t>《</a:t>
            </a:r>
            <a:r>
              <a:rPr lang="zh-CN" altLang="en-US" dirty="0" smtClean="0"/>
              <a:t>考古</a:t>
            </a:r>
            <a:r>
              <a:rPr lang="en-US" altLang="zh-CN" dirty="0" smtClean="0"/>
              <a:t>》1966</a:t>
            </a:r>
            <a:r>
              <a:rPr lang="zh-CN" altLang="en-US" dirty="0" smtClean="0"/>
              <a:t>年第</a:t>
            </a:r>
            <a:r>
              <a:rPr lang="en-US" altLang="zh-CN" dirty="0" smtClean="0"/>
              <a:t>5</a:t>
            </a:r>
            <a:r>
              <a:rPr lang="zh-CN" altLang="en-US" dirty="0" smtClean="0"/>
              <a:t>期）</a:t>
            </a:r>
            <a:endParaRPr lang="en-US" altLang="zh-CN" dirty="0" smtClean="0"/>
          </a:p>
          <a:p>
            <a:r>
              <a:rPr lang="en-US" altLang="zh-CN" dirty="0" smtClean="0"/>
              <a:t>1983</a:t>
            </a:r>
            <a:r>
              <a:rPr lang="zh-CN" altLang="en-US" dirty="0" smtClean="0"/>
              <a:t>年和</a:t>
            </a:r>
            <a:r>
              <a:rPr lang="en-US" altLang="zh-CN" dirty="0" smtClean="0"/>
              <a:t>2008</a:t>
            </a:r>
            <a:r>
              <a:rPr lang="zh-CN" altLang="en-US" dirty="0" smtClean="0"/>
              <a:t>年，乐平博物馆进行过两次调查</a:t>
            </a:r>
            <a:endParaRPr lang="en-US" altLang="zh-CN" dirty="0" smtClean="0"/>
          </a:p>
          <a:p>
            <a:r>
              <a:rPr lang="en-US" altLang="zh-CN" dirty="0" smtClean="0"/>
              <a:t>2011-2012</a:t>
            </a:r>
            <a:r>
              <a:rPr lang="zh-CN" altLang="en-US" dirty="0" smtClean="0"/>
              <a:t>年江西省考古所进行了考古勘察。</a:t>
            </a:r>
            <a:endParaRPr lang="en-US" altLang="zh-CN" dirty="0" smtClean="0"/>
          </a:p>
          <a:p>
            <a:r>
              <a:rPr lang="en-US" altLang="zh-CN" dirty="0" smtClean="0"/>
              <a:t>2013</a:t>
            </a:r>
            <a:r>
              <a:rPr lang="zh-CN" altLang="en-US" dirty="0" smtClean="0"/>
              <a:t>年</a:t>
            </a:r>
            <a:r>
              <a:rPr lang="en-US" altLang="zh-CN" dirty="0" smtClean="0"/>
              <a:t>3</a:t>
            </a:r>
            <a:r>
              <a:rPr lang="zh-CN" altLang="en-US" dirty="0" smtClean="0"/>
              <a:t>月</a:t>
            </a:r>
            <a:r>
              <a:rPr lang="en-US" altLang="zh-CN" dirty="0" smtClean="0"/>
              <a:t>-11</a:t>
            </a:r>
            <a:r>
              <a:rPr lang="zh-CN" altLang="en-US" dirty="0" smtClean="0"/>
              <a:t>月，江西省考古所、乐平博物馆、厦门大学、南开大学、西北大学等组成考古队进行了主动发掘。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926632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晚唐越窑产品</a:t>
            </a:r>
            <a:endParaRPr lang="zh-CN" altLang="en-US" sz="2800" dirty="0"/>
          </a:p>
        </p:txBody>
      </p:sp>
      <p:pic>
        <p:nvPicPr>
          <p:cNvPr id="6146" name="Picture 2" descr="D:\工作\教学\课程资料\《中国古代陶瓷》\五、隋唐五代瓷器\唐五代越窑青瓷\图3-2唐越窑青釉玉璧底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58" y="1678735"/>
            <a:ext cx="3090435" cy="26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工作\教学\课程资料\《中国古代陶瓷》\五、隋唐五代瓷器\唐五代越窑青瓷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84709"/>
            <a:ext cx="2570100" cy="37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工作\教学\课程资料\《中国古代陶瓷》\五、隋唐五代瓷器\唐五代越窑青瓷\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52" t="3636" r="18929" b="6619"/>
          <a:stretch/>
        </p:blipFill>
        <p:spPr bwMode="auto">
          <a:xfrm>
            <a:off x="6639358" y="-25964"/>
            <a:ext cx="2510187" cy="35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工作\教学\课程资料\《中国古代陶瓷》\五、隋唐五代瓷器\唐五代越窑青瓷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39" y="908720"/>
            <a:ext cx="3564965" cy="217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工作\教学\课程资料\《中国古代陶瓷》\五、隋唐五代瓷器\唐五代越窑青瓷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7156" y="3854300"/>
            <a:ext cx="3486844" cy="3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9943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北方技术如赣</a:t>
            </a:r>
            <a:endParaRPr lang="en-US" altLang="zh-CN" dirty="0" smtClean="0"/>
          </a:p>
          <a:p>
            <a:r>
              <a:rPr lang="zh-CN" altLang="en-US" dirty="0" smtClean="0"/>
              <a:t>大运河至扬州，再入长江，再溯流而上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935684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唐代邢窑白瓷</a:t>
            </a:r>
            <a:endParaRPr lang="zh-CN" altLang="en-US" sz="2800" dirty="0"/>
          </a:p>
        </p:txBody>
      </p:sp>
      <p:pic>
        <p:nvPicPr>
          <p:cNvPr id="5122" name="Picture 2" descr="D:\工作\教学\课程资料\《中国古代陶瓷》\五、隋唐五代瓷器\隋唐邢窑白瓷\图3-1唐白釉注子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329838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工作\教学\课程资料\《中国古代陶瓷》\五、隋唐五代瓷器\隋唐邢窑白瓷\唐邢窑白釉碗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74" y="3501008"/>
            <a:ext cx="3099259" cy="27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工作\教学\课程资料\《中国古代陶瓷》\五、隋唐五代瓷器\隋唐邢窑白瓷\唐邢窑白釉碗底部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97620"/>
            <a:ext cx="2620963" cy="23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工作\教学\课程资料\《中国古代陶瓷》\五、隋唐五代瓷器\隋唐邢窑白瓷\图3-7唐邢窑白釉盒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5884" y="1052736"/>
            <a:ext cx="3127896" cy="234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81028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定窑白瓷</a:t>
            </a:r>
            <a:endParaRPr lang="zh-CN" altLang="en-US" sz="2800" dirty="0"/>
          </a:p>
        </p:txBody>
      </p:sp>
      <p:pic>
        <p:nvPicPr>
          <p:cNvPr id="4098" name="Picture 2" descr="D:\工作\教学\课程资料\《中国古代陶瓷》\五、隋唐五代瓷器\唐五代定窑白瓷\唐白釉官字款三瓣花形碟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58" y="16497"/>
            <a:ext cx="2651760" cy="28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工作\教学\课程资料\《中国古代陶瓷》\五、隋唐五代瓷器\唐五代定窑白瓷\唐白釉灯台（河南陕县刘家渠出土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" y="2959697"/>
            <a:ext cx="1991879" cy="38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工作\教学\课程资料\《中国古代陶瓷》\五、隋唐五代瓷器\唐五代定窑白瓷\唐白釉凤首壶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5797" y="720344"/>
            <a:ext cx="2768203" cy="61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工作\教学\课程资料\《中国古代陶瓷》\五、隋唐五代瓷器\唐五代定窑白瓷\唐白釉枕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37" r="21330"/>
          <a:stretch/>
        </p:blipFill>
        <p:spPr bwMode="auto">
          <a:xfrm>
            <a:off x="3275856" y="908720"/>
            <a:ext cx="2531165" cy="22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工作\教学\课程资料\《中国古代陶瓷》\五、隋唐五代瓷器\唐五代定窑白瓷\唐白釉长颈瓶（河南陕县刘家渠出土）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34"/>
          <a:stretch/>
        </p:blipFill>
        <p:spPr bwMode="auto">
          <a:xfrm>
            <a:off x="3154017" y="3493517"/>
            <a:ext cx="2402828" cy="31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99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发掘采用全面勘察、重点发掘，发掘、保护、利用结合的原则进行。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19727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分三个区进行，共布设</a:t>
            </a:r>
            <a:r>
              <a:rPr lang="en-US" altLang="zh-CN" dirty="0" smtClean="0"/>
              <a:t>5×5</a:t>
            </a:r>
            <a:r>
              <a:rPr lang="zh-CN" altLang="en-US" dirty="0" smtClean="0"/>
              <a:t>探方</a:t>
            </a:r>
            <a:r>
              <a:rPr lang="en-US" altLang="zh-CN" dirty="0" smtClean="0"/>
              <a:t>36</a:t>
            </a:r>
            <a:r>
              <a:rPr lang="zh-CN" altLang="en-US" dirty="0" smtClean="0"/>
              <a:t>个，探沟</a:t>
            </a:r>
            <a:r>
              <a:rPr lang="en-US" altLang="zh-CN" dirty="0" smtClean="0"/>
              <a:t>6</a:t>
            </a:r>
            <a:r>
              <a:rPr lang="zh-CN" altLang="en-US" dirty="0" smtClean="0"/>
              <a:t>条。发掘面积共</a:t>
            </a:r>
            <a:r>
              <a:rPr lang="en-US" altLang="zh-CN" dirty="0" smtClean="0"/>
              <a:t>1000</a:t>
            </a:r>
            <a:r>
              <a:rPr lang="zh-CN" altLang="en-US" dirty="0" smtClean="0"/>
              <a:t>余平方米。</a:t>
            </a:r>
            <a:endParaRPr lang="en-US" altLang="zh-CN" dirty="0" smtClean="0"/>
          </a:p>
          <a:p>
            <a:r>
              <a:rPr lang="zh-CN" altLang="en-US" dirty="0" smtClean="0"/>
              <a:t>揭露龙窑</a:t>
            </a:r>
            <a:r>
              <a:rPr lang="en-US" altLang="zh-CN" dirty="0" smtClean="0"/>
              <a:t>1</a:t>
            </a:r>
            <a:r>
              <a:rPr lang="zh-CN" altLang="en-US" dirty="0" smtClean="0"/>
              <a:t>条，灰坑</a:t>
            </a:r>
            <a:r>
              <a:rPr lang="en-US" altLang="zh-CN" dirty="0" smtClean="0"/>
              <a:t>10</a:t>
            </a:r>
            <a:r>
              <a:rPr lang="zh-CN" altLang="en-US" dirty="0" smtClean="0"/>
              <a:t>座，灰沟</a:t>
            </a:r>
            <a:r>
              <a:rPr lang="en-US" altLang="zh-CN" dirty="0" smtClean="0"/>
              <a:t>1</a:t>
            </a:r>
            <a:r>
              <a:rPr lang="zh-CN" altLang="en-US" dirty="0" smtClean="0"/>
              <a:t>条，道路遗迹</a:t>
            </a:r>
            <a:r>
              <a:rPr lang="en-US" altLang="zh-CN" dirty="0" smtClean="0"/>
              <a:t>1</a:t>
            </a:r>
            <a:r>
              <a:rPr lang="zh-CN" altLang="en-US" dirty="0" smtClean="0"/>
              <a:t>条。</a:t>
            </a:r>
            <a:endParaRPr lang="en-US" altLang="zh-CN" dirty="0" smtClean="0"/>
          </a:p>
          <a:p>
            <a:r>
              <a:rPr lang="zh-CN" altLang="en-US" dirty="0" smtClean="0"/>
              <a:t>出土大批窑具和瓷片标本，多达数十吨。</a:t>
            </a:r>
            <a:endParaRPr lang="en-US" altLang="zh-CN" dirty="0" smtClean="0"/>
          </a:p>
          <a:p>
            <a:r>
              <a:rPr lang="zh-CN" altLang="en-US" dirty="0" smtClean="0"/>
              <a:t>层位清楚，遗迹清晰明确。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821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考古勘探、测量</a:t>
            </a:r>
            <a:endParaRPr lang="zh-CN" altLang="en-US" dirty="0"/>
          </a:p>
        </p:txBody>
      </p:sp>
      <p:pic>
        <p:nvPicPr>
          <p:cNvPr id="59394" name="Picture 2" descr="D:\工作\教学\课程资料\《中国考古学（下）》\景德镇乐平南窑 - 副本\对窑山进行测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8967"/>
            <a:ext cx="7416824" cy="520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1610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窑山窑炉分布图</a:t>
            </a:r>
            <a:endParaRPr lang="zh-CN" altLang="en-US" dirty="0"/>
          </a:p>
        </p:txBody>
      </p:sp>
      <p:pic>
        <p:nvPicPr>
          <p:cNvPr id="60418" name="Picture 2" descr="D:\工作\教学\课程资料\《中国考古学（下）》\景德镇乐平南窑 - 副本\IMG_0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8970" y="476672"/>
            <a:ext cx="4919618" cy="62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0688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zh-CN" altLang="en-US" dirty="0" smtClean="0"/>
              <a:t>布方情况</a:t>
            </a:r>
            <a:endParaRPr lang="zh-CN" altLang="en-US" dirty="0"/>
          </a:p>
        </p:txBody>
      </p:sp>
      <p:pic>
        <p:nvPicPr>
          <p:cNvPr id="1026" name="Picture 2" descr="D:\工作\教学\课程资料\《中国考古学（下）》\景德镇乐平南窑 - 副本\2013年窑山布方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1268760"/>
            <a:ext cx="7914737" cy="555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2472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遗迹总平面图</a:t>
            </a:r>
            <a:endParaRPr lang="zh-CN" altLang="en-US" dirty="0"/>
          </a:p>
        </p:txBody>
      </p:sp>
      <p:pic>
        <p:nvPicPr>
          <p:cNvPr id="2050" name="Picture 2" descr="D:\工作\教学\课程资料\《中国考古学（下）》\景德镇乐平南窑 - 副本\发掘遗迹总平面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011833" cy="517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0047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（一）出土遗迹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主要遗迹为龙窑一条，结构完整，保存较好，长达</a:t>
            </a:r>
            <a:r>
              <a:rPr lang="en-US" altLang="zh-CN" dirty="0" smtClean="0"/>
              <a:t>78</a:t>
            </a:r>
            <a:r>
              <a:rPr lang="zh-CN" altLang="en-US" dirty="0" smtClean="0"/>
              <a:t>米，是迄今所见唐代龙窑中最长的。</a:t>
            </a:r>
            <a:endParaRPr lang="en-US" altLang="zh-CN" dirty="0" smtClean="0"/>
          </a:p>
          <a:p>
            <a:r>
              <a:rPr lang="zh-CN" altLang="en-US" dirty="0" smtClean="0"/>
              <a:t>窑炉设有“减火坑”这一特殊结构。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2473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龙窑开口于（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）层下，距地表</a:t>
            </a:r>
            <a:r>
              <a:rPr lang="en-US" altLang="zh-CN" dirty="0" smtClean="0"/>
              <a:t>0.3-0.85</a:t>
            </a:r>
            <a:r>
              <a:rPr lang="zh-CN" altLang="en-US" dirty="0" smtClean="0"/>
              <a:t>米。为斜坡式龙窑，窑头方向为北偏东</a:t>
            </a:r>
            <a:r>
              <a:rPr lang="en-US" altLang="zh-CN" dirty="0" smtClean="0"/>
              <a:t>30</a:t>
            </a:r>
            <a:r>
              <a:rPr lang="zh-CN" altLang="en-US" dirty="0" smtClean="0"/>
              <a:t>度。</a:t>
            </a:r>
            <a:endParaRPr lang="en-US" altLang="zh-CN" dirty="0" smtClean="0"/>
          </a:p>
          <a:p>
            <a:r>
              <a:rPr lang="zh-CN" altLang="en-US" dirty="0" smtClean="0"/>
              <a:t>由窑前工作面、火门、火膛、窑床、窑墙、窑门、窑尾组成。</a:t>
            </a:r>
            <a:endParaRPr lang="en-US" altLang="zh-CN" dirty="0" smtClean="0"/>
          </a:p>
          <a:p>
            <a:r>
              <a:rPr lang="zh-CN" altLang="en-US" dirty="0" smtClean="0"/>
              <a:t>长</a:t>
            </a:r>
            <a:r>
              <a:rPr lang="en-US" altLang="zh-CN" dirty="0" smtClean="0"/>
              <a:t>78</a:t>
            </a:r>
            <a:r>
              <a:rPr lang="zh-CN" altLang="en-US" dirty="0" smtClean="0"/>
              <a:t>米，宽</a:t>
            </a:r>
            <a:r>
              <a:rPr lang="en-US" altLang="zh-CN" dirty="0" smtClean="0"/>
              <a:t>1.6-2.4</a:t>
            </a:r>
            <a:r>
              <a:rPr lang="zh-CN" altLang="en-US" dirty="0" smtClean="0"/>
              <a:t>米，残高</a:t>
            </a:r>
            <a:r>
              <a:rPr lang="en-US" altLang="zh-CN" dirty="0" smtClean="0"/>
              <a:t>0-0.6</a:t>
            </a:r>
            <a:r>
              <a:rPr lang="zh-CN" altLang="en-US" dirty="0" smtClean="0"/>
              <a:t>米。</a:t>
            </a:r>
            <a:endParaRPr lang="en-US" altLang="zh-CN" dirty="0" smtClean="0"/>
          </a:p>
          <a:p>
            <a:r>
              <a:rPr lang="zh-CN" altLang="en-US" dirty="0"/>
              <a:t>窑头</a:t>
            </a:r>
            <a:r>
              <a:rPr lang="zh-CN" altLang="en-US" dirty="0" smtClean="0"/>
              <a:t>处坡度较缓，为</a:t>
            </a:r>
            <a:r>
              <a:rPr lang="en-US" altLang="zh-CN" dirty="0" smtClean="0"/>
              <a:t>10°</a:t>
            </a:r>
            <a:r>
              <a:rPr lang="zh-CN" altLang="en-US" dirty="0" smtClean="0"/>
              <a:t>，后部略陡，为</a:t>
            </a:r>
            <a:r>
              <a:rPr lang="en-US" altLang="zh-CN" dirty="0" smtClean="0"/>
              <a:t>13°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61021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从窑内堆积的坍塌层看，该窑为泥构，窑顶为先用藤架、再糊草拌泥，未使用砖砌。</a:t>
            </a:r>
            <a:endParaRPr lang="en-US" altLang="zh-CN" dirty="0" smtClean="0"/>
          </a:p>
          <a:p>
            <a:r>
              <a:rPr lang="zh-CN" altLang="en-US" dirty="0" smtClean="0"/>
              <a:t>从窑壁及窑底解剖看，该窑应该至少进行过</a:t>
            </a:r>
            <a:r>
              <a:rPr lang="en-US" altLang="zh-CN" dirty="0" smtClean="0"/>
              <a:t>5</a:t>
            </a:r>
            <a:r>
              <a:rPr lang="zh-CN" altLang="en-US" dirty="0" smtClean="0"/>
              <a:t>次烧造。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0690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南窑是景德镇地区一处唐代以烧造青瓷为主的窑场，其考古发掘工作被评为</a:t>
            </a:r>
            <a:r>
              <a:rPr lang="en-US" altLang="zh-CN" dirty="0" smtClean="0"/>
              <a:t>2013</a:t>
            </a:r>
            <a:r>
              <a:rPr lang="zh-CN" altLang="en-US" dirty="0" smtClean="0"/>
              <a:t>年度十大考古发现。该窑场资料是探讨景德镇地区早期窑业的新资料。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51637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窑炉全景</a:t>
            </a:r>
            <a:endParaRPr lang="zh-CN" altLang="en-US" dirty="0"/>
          </a:p>
        </p:txBody>
      </p:sp>
      <p:pic>
        <p:nvPicPr>
          <p:cNvPr id="3074" name="Picture 2" descr="D:\工作\教学\课程资料\《中国考古学（下）》\景德镇乐平南窑 - 副本\窑炉全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16632"/>
            <a:ext cx="44644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9213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窑尾</a:t>
            </a:r>
            <a:endParaRPr lang="zh-CN" altLang="en-US" dirty="0"/>
          </a:p>
        </p:txBody>
      </p:sp>
      <p:pic>
        <p:nvPicPr>
          <p:cNvPr id="4098" name="Picture 2" descr="D:\工作\教学\课程资料\《中国考古学（下）》\景德镇乐平南窑 - 副本\窑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926"/>
            <a:ext cx="4032448" cy="683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1819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窑前工作面</a:t>
            </a:r>
            <a:endParaRPr lang="zh-CN" altLang="en-US" dirty="0"/>
          </a:p>
        </p:txBody>
      </p:sp>
      <p:pic>
        <p:nvPicPr>
          <p:cNvPr id="5122" name="Picture 2" descr="D:\工作\教学\课程资料\《中国考古学（下）》\景德镇乐平南窑 - 副本\窑前工作面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60395"/>
            <a:ext cx="8136904" cy="54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6778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火膛</a:t>
            </a:r>
            <a:endParaRPr lang="zh-CN" altLang="en-US" dirty="0"/>
          </a:p>
        </p:txBody>
      </p:sp>
      <p:pic>
        <p:nvPicPr>
          <p:cNvPr id="12290" name="Picture 2" descr="D:\工作\教学\课程资料\《中国考古学（下）》\景德镇乐平南窑 - 副本\火膛、窑门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" t="2095" b="3067"/>
          <a:stretch/>
        </p:blipFill>
        <p:spPr bwMode="auto">
          <a:xfrm>
            <a:off x="0" y="1118551"/>
            <a:ext cx="9144000" cy="559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9856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五层窑壁</a:t>
            </a:r>
            <a:endParaRPr lang="zh-CN" altLang="en-US" dirty="0"/>
          </a:p>
        </p:txBody>
      </p:sp>
      <p:pic>
        <p:nvPicPr>
          <p:cNvPr id="6146" name="Picture 2" descr="D:\工作\教学\课程资料\《中国考古学（下）》\景德镇乐平南窑 - 副本\五层窑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44824"/>
            <a:ext cx="9002487" cy="299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136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窑壁（泥质）</a:t>
            </a:r>
            <a:endParaRPr lang="zh-CN" altLang="en-US" dirty="0"/>
          </a:p>
        </p:txBody>
      </p:sp>
      <p:pic>
        <p:nvPicPr>
          <p:cNvPr id="7170" name="Picture 2" descr="D:\工作\教学\课程资料\《中国考古学（下）》\景德镇乐平南窑 - 副本\窑壁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5734"/>
            <a:ext cx="4880690" cy="31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工作\教学\课程资料\《中国考古学（下）》\景德镇乐平南窑 - 副本\窑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12907"/>
            <a:ext cx="4384076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8874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窑门</a:t>
            </a:r>
            <a:endParaRPr lang="zh-CN" altLang="en-US" dirty="0"/>
          </a:p>
        </p:txBody>
      </p:sp>
      <p:pic>
        <p:nvPicPr>
          <p:cNvPr id="8194" name="Picture 2" descr="D:\工作\教学\课程资料\《中国考古学（下）》\景德镇乐平南窑 - 副本\窑门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80" y="1556792"/>
            <a:ext cx="8885381" cy="430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2010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窑床</a:t>
            </a:r>
            <a:endParaRPr lang="zh-CN" altLang="en-US" dirty="0"/>
          </a:p>
        </p:txBody>
      </p:sp>
      <p:pic>
        <p:nvPicPr>
          <p:cNvPr id="9218" name="Picture 2" descr="D:\工作\教学\课程资料\《中国考古学（下）》\景德镇乐平南窑 - 副本\窑床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11855"/>
            <a:ext cx="3886111" cy="691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9598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窑床坡度及平剖面图</a:t>
            </a:r>
            <a:endParaRPr lang="zh-CN" altLang="en-US" dirty="0"/>
          </a:p>
        </p:txBody>
      </p:sp>
      <p:pic>
        <p:nvPicPr>
          <p:cNvPr id="4" name="Picture 3" descr="D:\工作\教学\课程资料\《中国考古学（下）》\景德镇乐平南窑 - 副本\窑床坡度和平剖面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194" y="2636912"/>
            <a:ext cx="8958805" cy="266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0386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窑尾</a:t>
            </a:r>
            <a:endParaRPr lang="zh-CN" altLang="en-US" dirty="0"/>
          </a:p>
        </p:txBody>
      </p:sp>
      <p:pic>
        <p:nvPicPr>
          <p:cNvPr id="10242" name="Picture 2" descr="D:\工作\教学\课程资料\《中国考古学（下）》\景德镇乐平南窑 - 副本\窑尾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9062"/>
            <a:ext cx="9036496" cy="56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153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一、南窑概况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、地理位置</a:t>
            </a:r>
            <a:endParaRPr lang="en-US" altLang="zh-CN" dirty="0" smtClean="0"/>
          </a:p>
          <a:p>
            <a:r>
              <a:rPr lang="zh-CN" altLang="en-US" dirty="0" smtClean="0"/>
              <a:t>南窑位于景德镇乐平市接渡镇。乐平市区南</a:t>
            </a:r>
            <a:r>
              <a:rPr lang="en-US" altLang="zh-CN" dirty="0" smtClean="0"/>
              <a:t>5</a:t>
            </a:r>
            <a:r>
              <a:rPr lang="zh-CN" altLang="en-US" dirty="0" smtClean="0"/>
              <a:t>公里的乐安河北岸。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50165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“减火坑”</a:t>
            </a:r>
            <a:endParaRPr lang="zh-CN" altLang="en-US" dirty="0"/>
          </a:p>
        </p:txBody>
      </p:sp>
      <p:pic>
        <p:nvPicPr>
          <p:cNvPr id="11266" name="Picture 2" descr="D:\工作\教学\课程资料\《中国考古学（下）》\景德镇乐平南窑 - 副本\“减火坑”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" y="2492896"/>
            <a:ext cx="9173538" cy="301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9523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“减火坑”</a:t>
            </a:r>
            <a:endParaRPr lang="zh-CN" altLang="en-US" dirty="0"/>
          </a:p>
        </p:txBody>
      </p:sp>
      <p:pic>
        <p:nvPicPr>
          <p:cNvPr id="13314" name="Picture 2" descr="D:\工作\教学\课程资料\《中国考古学（下）》\景德镇乐平南窑 - 副本\减火坑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434332"/>
            <a:ext cx="4573056" cy="54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工作\教学\课程资料\《中国考古学（下）》\景德镇乐平南窑 - 副本\减火坑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24312"/>
            <a:ext cx="4631446" cy="324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7176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（二）出土遗物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包括瓷器、生产工具、窑具三大类。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19993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、瓷器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包括青釉（包括青釉褐斑、青釉褐彩）、黑釉、酱黑釉和涩胎器几大品种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95663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zh-CN" altLang="en-US" dirty="0" smtClean="0"/>
              <a:t>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）青釉</a:t>
            </a:r>
            <a:endParaRPr lang="zh-CN" altLang="en-US" dirty="0"/>
          </a:p>
        </p:txBody>
      </p:sp>
      <p:pic>
        <p:nvPicPr>
          <p:cNvPr id="14338" name="Picture 2" descr="D:\工作\教学\课程资料\《中国考古学（下）》\景德镇乐平南窑 - 副本\青釉罐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387545" cy="432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工作\教学\课程资料\《中国考古学（下）》\景德镇乐平南窑 - 副本\青釉罐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7522" y="2919871"/>
            <a:ext cx="4696478" cy="39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587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罐</a:t>
            </a:r>
            <a:endParaRPr lang="zh-CN" altLang="en-US" dirty="0"/>
          </a:p>
        </p:txBody>
      </p:sp>
      <p:pic>
        <p:nvPicPr>
          <p:cNvPr id="15362" name="Picture 2" descr="D:\工作\教学\课程资料\《中国考古学（下）》\景德镇乐平南窑 - 副本\青釉罐 (4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9" r="2953"/>
          <a:stretch/>
        </p:blipFill>
        <p:spPr bwMode="auto">
          <a:xfrm>
            <a:off x="62597" y="1262861"/>
            <a:ext cx="4550071" cy="39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工作\教学\课程资料\《中国考古学（下）》\景德镇乐平南窑 - 副本\青釉罐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01"/>
          <a:stretch/>
        </p:blipFill>
        <p:spPr bwMode="auto">
          <a:xfrm>
            <a:off x="4612668" y="3224436"/>
            <a:ext cx="4563719" cy="36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7927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夹耳罐</a:t>
            </a:r>
            <a:endParaRPr lang="zh-CN" altLang="en-US" dirty="0"/>
          </a:p>
        </p:txBody>
      </p:sp>
      <p:pic>
        <p:nvPicPr>
          <p:cNvPr id="17410" name="Picture 2" descr="D:\工作\教学\课程资料\《中国考古学（下）》\景德镇乐平南窑 - 副本\青釉瓶、夹耳罐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74416"/>
            <a:ext cx="7848871" cy="548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652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小罐</a:t>
            </a:r>
            <a:endParaRPr lang="zh-CN" altLang="en-US" dirty="0"/>
          </a:p>
        </p:txBody>
      </p:sp>
      <p:pic>
        <p:nvPicPr>
          <p:cNvPr id="19458" name="Picture 2" descr="D:\工作\教学\课程资料\《中国考古学（下）》\景德镇乐平南窑 - 副本\青釉小罐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9711"/>
            <a:ext cx="4913048" cy="65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0848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执壶</a:t>
            </a:r>
            <a:endParaRPr lang="zh-CN" altLang="en-US" dirty="0"/>
          </a:p>
        </p:txBody>
      </p:sp>
      <p:pic>
        <p:nvPicPr>
          <p:cNvPr id="16386" name="Picture 2" descr="D:\工作\教学\课程资料\《中国考古学（下）》\景德镇乐平南窑 - 副本\青釉喇叭口执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254" y="1124744"/>
            <a:ext cx="402704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工作\教学\课程资料\《中国考古学（下）》\景德镇乐平南窑 - 副本\青釉喇叭口执壶、穿带壶、钵口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1177" y="2844338"/>
            <a:ext cx="5122823" cy="39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2128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盘口壶</a:t>
            </a:r>
            <a:endParaRPr lang="zh-CN" altLang="en-US" dirty="0"/>
          </a:p>
        </p:txBody>
      </p:sp>
      <p:pic>
        <p:nvPicPr>
          <p:cNvPr id="18434" name="Picture 2" descr="D:\工作\教学\课程资料\《中国考古学（下）》\景德镇乐平南窑 - 副本\青釉盘口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95388"/>
            <a:ext cx="5904656" cy="58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019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2" y="260648"/>
            <a:ext cx="5266928" cy="418058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景德镇与乐平位置关系</a:t>
            </a:r>
            <a:endParaRPr lang="zh-CN" altLang="en-US" dirty="0"/>
          </a:p>
        </p:txBody>
      </p:sp>
      <p:pic>
        <p:nvPicPr>
          <p:cNvPr id="55298" name="Picture 2" descr="D:\工作\教学\课程资料\《中国考古学（下）》\景德镇乐平南窑 - 副本\乐平与景德镇位置关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42328"/>
            <a:ext cx="4248472" cy="61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3918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双系瓶</a:t>
            </a:r>
            <a:endParaRPr lang="zh-CN" altLang="en-US" dirty="0"/>
          </a:p>
        </p:txBody>
      </p:sp>
      <p:pic>
        <p:nvPicPr>
          <p:cNvPr id="20482" name="Picture 2" descr="D:\工作\教学\课程资料\《中国考古学（下）》\景德镇乐平南窑 - 副本\青釉双系瓶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70" y="980728"/>
            <a:ext cx="3361234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工作\教学\课程资料\《中国考古学（下）》\景德镇乐平南窑 - 副本\青釉双系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3" y="3569547"/>
            <a:ext cx="5729200" cy="313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7260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盒、碾</a:t>
            </a:r>
            <a:endParaRPr lang="zh-CN" altLang="en-US" dirty="0"/>
          </a:p>
        </p:txBody>
      </p:sp>
      <p:pic>
        <p:nvPicPr>
          <p:cNvPr id="21506" name="Picture 2" descr="D:\工作\教学\课程资料\《中国考古学（下）》\景德镇乐平南窑 - 副本\青釉盒、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73282"/>
            <a:ext cx="6552728" cy="588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1845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鼓、钵盖</a:t>
            </a:r>
            <a:endParaRPr lang="zh-CN" altLang="en-US" dirty="0"/>
          </a:p>
        </p:txBody>
      </p:sp>
      <p:pic>
        <p:nvPicPr>
          <p:cNvPr id="22530" name="Picture 2" descr="D:\工作\教学\课程资料\《中国考古学（下）》\景德镇乐平南窑 - 副本\青釉鼓、钵盖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8245"/>
            <a:ext cx="7219393" cy="585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422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钵、盆</a:t>
            </a:r>
            <a:endParaRPr lang="zh-CN" altLang="en-US" dirty="0"/>
          </a:p>
        </p:txBody>
      </p:sp>
      <p:pic>
        <p:nvPicPr>
          <p:cNvPr id="23554" name="Picture 2" descr="D:\工作\教学\课程资料\《中国考古学（下）》\景德镇乐平南窑 - 副本\青釉钵、盆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73553"/>
            <a:ext cx="7920880" cy="553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1439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盆、水盂、三足炉</a:t>
            </a:r>
            <a:endParaRPr lang="zh-CN" altLang="en-US" dirty="0"/>
          </a:p>
        </p:txBody>
      </p:sp>
      <p:pic>
        <p:nvPicPr>
          <p:cNvPr id="24578" name="Picture 2" descr="D:\工作\教学\课程资料\《中国考古学（下）》\景德镇乐平南窑 - 副本\青釉盆、水盂、三足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00" y="1052736"/>
            <a:ext cx="8132447" cy="573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1825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急需柄</a:t>
            </a:r>
            <a:endParaRPr lang="zh-CN" altLang="en-US" dirty="0"/>
          </a:p>
        </p:txBody>
      </p:sp>
      <p:pic>
        <p:nvPicPr>
          <p:cNvPr id="25602" name="Picture 2" descr="D:\工作\教学\课程资料\《中国考古学（下）》\景德镇乐平南窑 - 副本\青釉急需柄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984" y="1844824"/>
            <a:ext cx="8009488" cy="44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7431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器盖（钵、瓶）</a:t>
            </a:r>
            <a:endParaRPr lang="zh-CN" altLang="en-US" dirty="0"/>
          </a:p>
        </p:txBody>
      </p:sp>
      <p:pic>
        <p:nvPicPr>
          <p:cNvPr id="26626" name="Picture 2" descr="D:\工作\教学\课程资料\《中国考古学（下）》\景德镇乐平南窑 - 副本\青釉钵盖、瓶盖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99507"/>
            <a:ext cx="5056164" cy="57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1817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大碗</a:t>
            </a:r>
            <a:endParaRPr lang="zh-CN" altLang="en-US" dirty="0"/>
          </a:p>
        </p:txBody>
      </p:sp>
      <p:pic>
        <p:nvPicPr>
          <p:cNvPr id="27650" name="Picture 2" descr="D:\工作\教学\课程资料\《中国考古学（下）》\景德镇乐平南窑 - 副本\青釉大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696744" cy="569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3390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中碗</a:t>
            </a:r>
            <a:endParaRPr lang="zh-CN" altLang="en-US" dirty="0"/>
          </a:p>
        </p:txBody>
      </p:sp>
      <p:pic>
        <p:nvPicPr>
          <p:cNvPr id="28674" name="Picture 2" descr="D:\工作\教学\课程资料\《中国考古学（下）》\景德镇乐平南窑 - 副本\青釉中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60042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工作\教学\课程资料\《中国考古学（下）》\景德镇乐平南窑 - 副本\青釉中碗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261718" cy="451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9302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中碗</a:t>
            </a:r>
            <a:endParaRPr lang="zh-CN" altLang="en-US" dirty="0"/>
          </a:p>
        </p:txBody>
      </p:sp>
      <p:pic>
        <p:nvPicPr>
          <p:cNvPr id="29698" name="Picture 2" descr="D:\工作\教学\课程资料\《中国考古学（下）》\景德镇乐平南窑 - 副本\青釉中碗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52461"/>
            <a:ext cx="5472608" cy="59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282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南窑在乐平位置</a:t>
            </a:r>
            <a:endParaRPr lang="zh-CN" altLang="en-US" dirty="0"/>
          </a:p>
        </p:txBody>
      </p:sp>
      <p:pic>
        <p:nvPicPr>
          <p:cNvPr id="56322" name="Picture 2" descr="D:\工作\教学\课程资料\《中国考古学（下）》\景德镇乐平南窑 - 副本\南窑在乐平市位置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9606"/>
            <a:ext cx="8867421" cy="497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2649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小碗</a:t>
            </a:r>
            <a:endParaRPr lang="zh-CN" altLang="en-US" dirty="0"/>
          </a:p>
        </p:txBody>
      </p:sp>
      <p:pic>
        <p:nvPicPr>
          <p:cNvPr id="30722" name="Picture 2" descr="D:\工作\教学\课程资料\《中国考古学（下）》\景德镇乐平南窑 - 副本\青釉小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6" y="1340768"/>
            <a:ext cx="4300030" cy="37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D:\工作\教学\课程资料\《中国考古学（下）》\景德镇乐平南窑 - 副本\青釉小碗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996" y="2242850"/>
            <a:ext cx="4800004" cy="46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6375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小碗</a:t>
            </a:r>
            <a:endParaRPr lang="zh-CN" altLang="en-US" dirty="0"/>
          </a:p>
        </p:txBody>
      </p:sp>
      <p:pic>
        <p:nvPicPr>
          <p:cNvPr id="4" name="Picture 3" descr="D:\工作\教学\课程资料\《中国考古学（下）》\景德镇乐平南窑 - 副本\青釉小碗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79814"/>
            <a:ext cx="6192688" cy="547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303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盘</a:t>
            </a:r>
            <a:endParaRPr lang="zh-CN" altLang="en-US" dirty="0"/>
          </a:p>
        </p:txBody>
      </p:sp>
      <p:pic>
        <p:nvPicPr>
          <p:cNvPr id="31746" name="Picture 2" descr="D:\工作\教学\课程资料\《中国考古学（下）》\景德镇乐平南窑 - 副本\青釉盘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" y="908720"/>
            <a:ext cx="462036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D:\工作\教学\课程资料\《中国考古学（下）》\景德镇乐平南窑 - 副本\青釉盘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3263" y="3140968"/>
            <a:ext cx="4520967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7008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盏</a:t>
            </a:r>
            <a:endParaRPr lang="zh-CN" altLang="en-US" dirty="0"/>
          </a:p>
        </p:txBody>
      </p:sp>
      <p:pic>
        <p:nvPicPr>
          <p:cNvPr id="32770" name="Picture 2" descr="D:\工作\教学\课程资料\《中国考古学（下）》\景德镇乐平南窑 - 副本\青釉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434" y="1340768"/>
            <a:ext cx="8403038" cy="52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8335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灯</a:t>
            </a:r>
            <a:endParaRPr lang="zh-CN" altLang="en-US" dirty="0"/>
          </a:p>
        </p:txBody>
      </p:sp>
      <p:pic>
        <p:nvPicPr>
          <p:cNvPr id="33794" name="Picture 2" descr="D:\工作\教学\课程资料\《中国考古学（下）》\景德镇乐平南窑 - 副本\青釉盏形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907667"/>
            <a:ext cx="6115050" cy="40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7383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）青釉褐斑器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一般认为这种器物是受长沙窑影响，主要器形有罐和水盂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24969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罐</a:t>
            </a:r>
            <a:endParaRPr lang="zh-CN" altLang="en-US" dirty="0"/>
          </a:p>
        </p:txBody>
      </p:sp>
      <p:pic>
        <p:nvPicPr>
          <p:cNvPr id="4" name="Picture 2" descr="D:\工作\教学\课程资料\《中国考古学（下）》\景德镇乐平南窑 - 副本\IMG_0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938" y="1124744"/>
            <a:ext cx="7848493" cy="558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98495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水盂</a:t>
            </a:r>
            <a:endParaRPr lang="zh-CN" altLang="en-US" dirty="0"/>
          </a:p>
        </p:txBody>
      </p:sp>
      <p:pic>
        <p:nvPicPr>
          <p:cNvPr id="43011" name="Picture 3" descr="D:\工作\教学\课程资料\《中国考古学（下）》\景德镇乐平南窑 - 副本\IMG_0055 - 副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798" y="1556792"/>
            <a:ext cx="498809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409248"/>
          </a:xfrm>
        </p:spPr>
        <p:txBody>
          <a:bodyPr>
            <a:normAutofit fontScale="77500" lnSpcReduction="20000"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736562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）青釉褐彩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主要器形有碗、钵、罐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463750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大</a:t>
            </a:r>
            <a:r>
              <a:rPr lang="zh-CN" altLang="en-US" dirty="0" smtClean="0"/>
              <a:t>碗、钵、罐</a:t>
            </a:r>
            <a:endParaRPr lang="zh-CN" altLang="en-US" dirty="0"/>
          </a:p>
        </p:txBody>
      </p:sp>
      <p:pic>
        <p:nvPicPr>
          <p:cNvPr id="44034" name="Picture 2" descr="D:\工作\教学\课程资料\《中国考古学（下）》\景德镇乐平南窑 - 副本\IMG_0055 - 副本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8360" y="1124744"/>
            <a:ext cx="4265640" cy="55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D:\工作\教学\课程资料\《中国考古学（下）》\景德镇乐平南窑 - 副本\IMG_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24744"/>
            <a:ext cx="3960440" cy="323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D:\工作\教学\课程资料\《中国考古学（下）》\景德镇乐平南窑 - 副本\IMG_0056 - 副本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78"/>
          <a:stretch/>
        </p:blipFill>
        <p:spPr bwMode="auto">
          <a:xfrm>
            <a:off x="-1" y="4581128"/>
            <a:ext cx="501699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661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南窑唐代遗址卫星图</a:t>
            </a:r>
            <a:endParaRPr lang="zh-CN" altLang="en-US" dirty="0"/>
          </a:p>
        </p:txBody>
      </p:sp>
      <p:pic>
        <p:nvPicPr>
          <p:cNvPr id="57346" name="Picture 2" descr="D:\工作\教学\课程资料\《中国考古学（下）》\景德镇乐平南窑 - 副本\南窑唐代遗址卫星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852" y="878682"/>
            <a:ext cx="8285604" cy="58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0042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碗</a:t>
            </a:r>
            <a:endParaRPr lang="zh-CN" altLang="en-US" dirty="0"/>
          </a:p>
        </p:txBody>
      </p:sp>
      <p:pic>
        <p:nvPicPr>
          <p:cNvPr id="46082" name="Picture 2" descr="D:\工作\教学\课程资料\《中国考古学（下）》\景德镇乐平南窑 - 副本\IMG_0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31208" cy="31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16239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（</a:t>
            </a:r>
            <a:r>
              <a:rPr lang="en-US" altLang="zh-CN" dirty="0" smtClean="0"/>
              <a:t>4</a:t>
            </a:r>
            <a:r>
              <a:rPr lang="zh-CN" altLang="en-US" dirty="0" smtClean="0"/>
              <a:t>）黑釉</a:t>
            </a:r>
            <a:endParaRPr lang="zh-CN" altLang="en-US" dirty="0"/>
          </a:p>
        </p:txBody>
      </p:sp>
      <p:pic>
        <p:nvPicPr>
          <p:cNvPr id="53250" name="Picture 2" descr="D:\工作\教学\课程资料\《中国考古学（下）》\景德镇乐平南窑 - 副本\黑釉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61693"/>
            <a:ext cx="5734746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34334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（</a:t>
            </a:r>
            <a:r>
              <a:rPr lang="en-US" altLang="zh-CN" dirty="0" smtClean="0"/>
              <a:t>4</a:t>
            </a:r>
            <a:r>
              <a:rPr lang="zh-CN" altLang="en-US" dirty="0" smtClean="0"/>
              <a:t>）酱褐釉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主要器形与青釉器基本一致。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884548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壶</a:t>
            </a:r>
            <a:endParaRPr lang="zh-CN" altLang="en-US" dirty="0"/>
          </a:p>
        </p:txBody>
      </p:sp>
      <p:pic>
        <p:nvPicPr>
          <p:cNvPr id="54274" name="Picture 2" descr="D:\工作\教学\课程资料\《中国考古学（下）》\景德镇乐平南窑 - 副本\酱、黑釉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95" y="1052736"/>
            <a:ext cx="576922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D:\工作\教学\课程资料\《中国考古学（下）》\景德镇乐平南窑 - 副本\酱釉、黑釉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5845" y="3429000"/>
            <a:ext cx="32781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2293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瓶、砚滴、急需</a:t>
            </a:r>
            <a:endParaRPr lang="zh-CN" altLang="en-US" dirty="0"/>
          </a:p>
        </p:txBody>
      </p:sp>
      <p:pic>
        <p:nvPicPr>
          <p:cNvPr id="34818" name="Picture 2" descr="D:\工作\教学\课程资料\《中国考古学（下）》\景德镇乐平南窑 - 副本\IMG_0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220" y="1196752"/>
            <a:ext cx="7270179" cy="54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85319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罐</a:t>
            </a:r>
            <a:endParaRPr lang="zh-CN" altLang="en-US" dirty="0"/>
          </a:p>
        </p:txBody>
      </p:sp>
      <p:pic>
        <p:nvPicPr>
          <p:cNvPr id="35842" name="Picture 2" descr="D:\工作\教学\课程资料\《中国考古学（下）》\景德镇乐平南窑 - 副本\IMG_0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" y="1052736"/>
            <a:ext cx="4432489" cy="389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D:\工作\教学\课程资料\《中国考古学（下）》\景德镇乐平南窑 - 副本\IMG_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7665" y="1052736"/>
            <a:ext cx="468633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10065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小罐、碗</a:t>
            </a:r>
            <a:endParaRPr lang="zh-CN" altLang="en-US" dirty="0"/>
          </a:p>
        </p:txBody>
      </p:sp>
      <p:pic>
        <p:nvPicPr>
          <p:cNvPr id="36866" name="Picture 2" descr="D:\工作\教学\课程资料\《中国考古学（下）》\景德镇乐平南窑 - 副本\IMG_0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908" y="1196752"/>
            <a:ext cx="7521508" cy="546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00421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小碗、盘</a:t>
            </a:r>
            <a:endParaRPr lang="zh-CN" altLang="en-US" dirty="0"/>
          </a:p>
        </p:txBody>
      </p:sp>
      <p:pic>
        <p:nvPicPr>
          <p:cNvPr id="37890" name="Picture 2" descr="D:\工作\教学\课程资料\《中国考古学（下）》\景德镇乐平南窑 - 副本\IMG_0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5"/>
            <a:ext cx="7384157" cy="571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43085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盘、瓮、钵、灯</a:t>
            </a:r>
            <a:endParaRPr lang="zh-CN" altLang="en-US" dirty="0"/>
          </a:p>
        </p:txBody>
      </p:sp>
      <p:pic>
        <p:nvPicPr>
          <p:cNvPr id="38914" name="Picture 2" descr="D:\工作\教学\课程资料\《中国考古学（下）》\景德镇乐平南窑 - 副本\IMG_0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050" y="1124744"/>
            <a:ext cx="7786382" cy="563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35792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炉、灯、腰鼓</a:t>
            </a:r>
            <a:endParaRPr lang="zh-CN" altLang="en-US" dirty="0"/>
          </a:p>
        </p:txBody>
      </p:sp>
      <p:pic>
        <p:nvPicPr>
          <p:cNvPr id="39938" name="Picture 2" descr="D:\工作\教学\课程资料\《中国考古学（下）》\景德镇乐平南窑 - 副本\IMG_0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331564" cy="55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2379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窑山远景</a:t>
            </a:r>
            <a:endParaRPr lang="zh-CN" altLang="en-US" dirty="0"/>
          </a:p>
        </p:txBody>
      </p:sp>
      <p:pic>
        <p:nvPicPr>
          <p:cNvPr id="58370" name="Picture 2" descr="D:\工作\教学\课程资料\《中国考古学（下）》\景德镇乐平南窑 - 副本\窑山远景（从东向西摄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30" y="1844824"/>
            <a:ext cx="8963644" cy="40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03853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器盖</a:t>
            </a:r>
            <a:endParaRPr lang="zh-CN" altLang="en-US" dirty="0"/>
          </a:p>
        </p:txBody>
      </p:sp>
      <p:pic>
        <p:nvPicPr>
          <p:cNvPr id="40962" name="Picture 2" descr="D:\工作\教学\课程资料\《中国考古学（下）》\景德镇乐平南窑 - 副本\IMG_0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028" y="980728"/>
            <a:ext cx="7861403" cy="58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68837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（</a:t>
            </a:r>
            <a:r>
              <a:rPr lang="en-US" altLang="zh-CN" dirty="0" smtClean="0"/>
              <a:t>5</a:t>
            </a:r>
            <a:r>
              <a:rPr lang="zh-CN" altLang="en-US" dirty="0" smtClean="0"/>
              <a:t>）涩胎器</a:t>
            </a:r>
            <a:endParaRPr lang="zh-CN" altLang="en-US" dirty="0"/>
          </a:p>
        </p:txBody>
      </p:sp>
      <p:pic>
        <p:nvPicPr>
          <p:cNvPr id="41987" name="Picture 3" descr="D:\工作\教学\课程资料\《中国考古学（下）》\景德镇乐平南窑 - 副本\IMG_0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"/>
            <a:ext cx="4989512" cy="26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D:\工作\教学\课程资料\《中国考古学（下）》\景德镇乐平南窑 - 副本\IMG_00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92"/>
          <a:stretch/>
        </p:blipFill>
        <p:spPr bwMode="auto">
          <a:xfrm>
            <a:off x="0" y="2715986"/>
            <a:ext cx="6229350" cy="41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61035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网坠、罐、埙</a:t>
            </a:r>
            <a:endParaRPr lang="zh-CN" altLang="en-US" dirty="0"/>
          </a:p>
        </p:txBody>
      </p:sp>
      <p:pic>
        <p:nvPicPr>
          <p:cNvPr id="45058" name="Picture 2" descr="D:\工作\教学\课程资料\《中国考古学（下）》\景德镇乐平南窑 - 副本\IMG_0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46047"/>
            <a:ext cx="5076056" cy="688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D:\工作\教学\课程资料\《中国考古学（下）》\景德镇乐平南窑 - 副本\IMG_0059 - 副本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7192"/>
            <a:ext cx="3221037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40028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、生产工具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主要是用于瓷器生产的工具，有利头、荡箍和印模。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774122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利</a:t>
            </a:r>
            <a:r>
              <a:rPr lang="zh-CN" altLang="en-US" dirty="0" smtClean="0"/>
              <a:t>头、荡箍、印模</a:t>
            </a:r>
            <a:endParaRPr lang="zh-CN" altLang="en-US" dirty="0"/>
          </a:p>
        </p:txBody>
      </p:sp>
      <p:pic>
        <p:nvPicPr>
          <p:cNvPr id="52226" name="Picture 2" descr="D:\工作\教学\课程资料\《中国考古学（下）》\景德镇乐平南窑 - 副本\IMG_0065 - 副本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4235"/>
            <a:ext cx="2448272" cy="280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D:\工作\教学\课程资料\《中国考古学（下）》\景德镇乐平南窑 - 副本\IMG_0065 - 副本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81967"/>
            <a:ext cx="2064578" cy="267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D:\工作\教学\课程资料\《中国考古学（下）》\景德镇乐平南窑 - 副本\IMG_0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40693"/>
            <a:ext cx="3160191" cy="24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D:\工作\教学\课程资料\《中国考古学（下）》\景德镇乐平南窑 - 副本\IMG_0066 - 副本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71268"/>
            <a:ext cx="3096344" cy="24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72098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、窑具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包括支垫具窑柱、匣钵、间隔具垫圈、垫饼、泥条等，还有窑撑和火照。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547589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窑柱（支座）</a:t>
            </a:r>
            <a:endParaRPr lang="zh-CN" altLang="en-US" dirty="0"/>
          </a:p>
        </p:txBody>
      </p:sp>
      <p:pic>
        <p:nvPicPr>
          <p:cNvPr id="47106" name="Picture 2" descr="D:\工作\教学\课程资料\《中国考古学（下）》\景德镇乐平南窑 - 副本\IMG_0059 - 副本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5047" y="2610083"/>
            <a:ext cx="1364742" cy="42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D:\工作\教学\课程资料\《中国考古学（下）》\景德镇乐平南窑 - 副本\IMG_0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14470"/>
            <a:ext cx="3888432" cy="30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D:\工作\教学\课程资料\《中国考古学（下）》\景德镇乐平南窑 - 副本\IMG_0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22" y="2708211"/>
            <a:ext cx="5504507" cy="414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9770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                                              匣钵</a:t>
            </a:r>
            <a:endParaRPr lang="zh-CN" altLang="en-US" sz="2800" dirty="0"/>
          </a:p>
        </p:txBody>
      </p:sp>
      <p:pic>
        <p:nvPicPr>
          <p:cNvPr id="48130" name="Picture 2" descr="D:\工作\教学\课程资料\《中国考古学（下）》\景德镇乐平南窑 - 副本\IMG_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1538" cy="351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D:\工作\教学\课程资料\《中国考古学（下）》\景德镇乐平南窑 - 副本\IMG_0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97496"/>
            <a:ext cx="4877747" cy="358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52801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匣钵</a:t>
            </a:r>
            <a:endParaRPr lang="zh-CN" altLang="en-US" dirty="0"/>
          </a:p>
        </p:txBody>
      </p:sp>
      <p:pic>
        <p:nvPicPr>
          <p:cNvPr id="49154" name="Picture 2" descr="D:\工作\教学\课程资料\《中国考古学（下）》\景德镇乐平南窑 - 副本\IMG_00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1091"/>
            <a:ext cx="8136904" cy="60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80019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间隔具</a:t>
            </a:r>
            <a:endParaRPr lang="zh-CN" altLang="en-US" dirty="0"/>
          </a:p>
        </p:txBody>
      </p:sp>
      <p:pic>
        <p:nvPicPr>
          <p:cNvPr id="50178" name="Picture 2" descr="D:\工作\教学\课程资料\《中国考古学（下）》\景德镇乐平南窑 - 副本\IMG_0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455"/>
            <a:ext cx="4824536" cy="680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7595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南窑地理位置优越，有丰富的制瓷原料和燃料，乐安河在鄱阳县与昌江汇合，古称饶河、鄱江，如鄱阳湖。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105781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窑撑、火照</a:t>
            </a:r>
            <a:endParaRPr lang="zh-CN" altLang="en-US" dirty="0"/>
          </a:p>
        </p:txBody>
      </p:sp>
      <p:pic>
        <p:nvPicPr>
          <p:cNvPr id="51202" name="Picture 2" descr="D:\工作\教学\课程资料\《中国考古学（下）》\景德镇乐平南窑 - 副本\IMG_0065 - 副本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0662"/>
            <a:ext cx="3528392" cy="28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D:\工作\教学\课程资料\《中国考古学（下）》\景德镇乐平南窑 - 副本\IMG_0065 - 副本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83295"/>
            <a:ext cx="2904604" cy="324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2917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装烧标本</a:t>
            </a:r>
            <a:endParaRPr lang="zh-CN" altLang="en-US" dirty="0"/>
          </a:p>
        </p:txBody>
      </p:sp>
      <p:pic>
        <p:nvPicPr>
          <p:cNvPr id="62466" name="Picture 2" descr="D:\工作\教学\课程资料\《中国考古学（下）》\景德镇乐平南窑 - 副本\IMG_0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2942082" cy="28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73689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南窑始烧于唐代中期，将景德镇地区瓷业向前推进了</a:t>
            </a:r>
            <a:r>
              <a:rPr lang="en-US" altLang="zh-CN" dirty="0" smtClean="0"/>
              <a:t>200</a:t>
            </a:r>
            <a:r>
              <a:rPr lang="zh-CN" altLang="en-US" dirty="0" smtClean="0"/>
              <a:t>年。</a:t>
            </a:r>
            <a:endParaRPr lang="en-US" altLang="zh-CN" dirty="0" smtClean="0"/>
          </a:p>
          <a:p>
            <a:r>
              <a:rPr lang="zh-CN" altLang="en-US" dirty="0" smtClean="0"/>
              <a:t>该窑址的夹耳罐、急需、褐斑罐等明显受到长沙窑影响，与其时代近似，主要在唐代中晚期烧造。</a:t>
            </a:r>
            <a:endParaRPr lang="en-US" altLang="zh-CN" dirty="0" smtClean="0"/>
          </a:p>
          <a:p>
            <a:r>
              <a:rPr lang="zh-CN" altLang="en-US"/>
              <a:t>该</a:t>
            </a:r>
            <a:r>
              <a:rPr lang="zh-CN" altLang="en-US" smtClean="0"/>
              <a:t>窑的匣钵造型丰富，具有自身特点。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314988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600" dirty="0" smtClean="0"/>
              <a:t>三、从南窑</a:t>
            </a:r>
            <a:r>
              <a:rPr lang="zh-CN" altLang="en-US" sz="3600" dirty="0"/>
              <a:t>看</a:t>
            </a:r>
            <a:r>
              <a:rPr lang="zh-CN" altLang="en-US" sz="3600" dirty="0" smtClean="0"/>
              <a:t>景德镇地区的早期瓷业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（一）窑业特征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、创烧时间上</a:t>
            </a:r>
            <a:endParaRPr lang="en-US" altLang="zh-CN" dirty="0" smtClean="0"/>
          </a:p>
          <a:p>
            <a:r>
              <a:rPr lang="zh-CN" altLang="en-US" dirty="0" smtClean="0"/>
              <a:t>景德镇地区窑业大致在晚唐、五代发端</a:t>
            </a:r>
            <a:endParaRPr lang="en-US" altLang="zh-CN" dirty="0" smtClean="0"/>
          </a:p>
          <a:p>
            <a:r>
              <a:rPr lang="zh-CN" altLang="en-US" dirty="0"/>
              <a:t>如</a:t>
            </a:r>
            <a:r>
              <a:rPr lang="zh-CN" altLang="en-US" dirty="0" smtClean="0"/>
              <a:t>兰田、黄泥头等</a:t>
            </a:r>
            <a:endParaRPr lang="en-US" altLang="zh-CN" dirty="0" smtClean="0"/>
          </a:p>
          <a:p>
            <a:r>
              <a:rPr lang="zh-CN" altLang="en-US" dirty="0" smtClean="0"/>
              <a:t>南窑似乎可以早到唐代中期</a:t>
            </a:r>
            <a:r>
              <a:rPr lang="en-US" altLang="zh-CN" dirty="0" smtClean="0"/>
              <a:t>   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13395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、瓷器</a:t>
            </a:r>
            <a:r>
              <a:rPr lang="zh-CN" altLang="en-US" dirty="0"/>
              <a:t>品种上</a:t>
            </a:r>
            <a:endParaRPr lang="en-US" altLang="zh-CN" dirty="0" smtClean="0"/>
          </a:p>
          <a:p>
            <a:r>
              <a:rPr lang="zh-CN" altLang="en-US" dirty="0" smtClean="0"/>
              <a:t>以青釉为主，兼烧酱褐釉、褐釉</a:t>
            </a:r>
            <a:endParaRPr lang="en-US" altLang="zh-CN" dirty="0" smtClean="0"/>
          </a:p>
          <a:p>
            <a:r>
              <a:rPr lang="zh-CN" altLang="en-US" dirty="0"/>
              <a:t>兰田</a:t>
            </a:r>
            <a:r>
              <a:rPr lang="zh-CN" altLang="en-US" dirty="0" smtClean="0"/>
              <a:t>窑还生产白瓷，发掘者认为为唐晚期产品。但有可能晚到五代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56736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、器类、器形上</a:t>
            </a:r>
            <a:endParaRPr lang="en-US" altLang="zh-CN" dirty="0" smtClean="0"/>
          </a:p>
          <a:p>
            <a:r>
              <a:rPr lang="zh-CN" altLang="en-US" dirty="0" smtClean="0"/>
              <a:t>以日常用品为主。碗、盘、罐、瓶、注子、灯等。</a:t>
            </a:r>
            <a:endParaRPr lang="en-US" altLang="zh-CN" dirty="0" smtClean="0"/>
          </a:p>
          <a:p>
            <a:r>
              <a:rPr lang="zh-CN" altLang="en-US" dirty="0" smtClean="0"/>
              <a:t>碗一般敞口、斜弧腹、玉璧底。口径与底径之比大致为</a:t>
            </a:r>
            <a:r>
              <a:rPr lang="en-US" altLang="zh-CN" dirty="0" smtClean="0"/>
              <a:t>2/1</a:t>
            </a:r>
          </a:p>
          <a:p>
            <a:r>
              <a:rPr lang="zh-CN" altLang="en-US" dirty="0"/>
              <a:t>南</a:t>
            </a:r>
            <a:r>
              <a:rPr lang="zh-CN" altLang="en-US" dirty="0" smtClean="0"/>
              <a:t>窑的长胫瓶较有地方特色，在兰田窑也有发现。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365847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4</a:t>
            </a:r>
            <a:r>
              <a:rPr lang="zh-CN" altLang="en-US" dirty="0" smtClean="0"/>
              <a:t>、装饰上</a:t>
            </a:r>
            <a:endParaRPr lang="en-US" altLang="zh-CN" dirty="0" smtClean="0"/>
          </a:p>
          <a:p>
            <a:r>
              <a:rPr lang="zh-CN" altLang="en-US" dirty="0" smtClean="0"/>
              <a:t>以素面为主。</a:t>
            </a:r>
            <a:endParaRPr lang="en-US" altLang="zh-CN" dirty="0" smtClean="0"/>
          </a:p>
          <a:p>
            <a:r>
              <a:rPr lang="zh-CN" altLang="en-US" dirty="0"/>
              <a:t>南</a:t>
            </a:r>
            <a:r>
              <a:rPr lang="zh-CN" altLang="en-US" dirty="0" smtClean="0"/>
              <a:t>窑的青釉褐彩装饰被认为受到长沙窑影响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643286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5</a:t>
            </a:r>
            <a:r>
              <a:rPr lang="zh-CN" altLang="en-US" dirty="0" smtClean="0"/>
              <a:t>、烧造技术</a:t>
            </a:r>
            <a:endParaRPr lang="en-US" altLang="zh-CN" dirty="0" smtClean="0"/>
          </a:p>
          <a:p>
            <a:r>
              <a:rPr lang="zh-CN" altLang="en-US" dirty="0" smtClean="0"/>
              <a:t>使用龙窑。南窑窑炉规模大，具有很高的成熟度。</a:t>
            </a:r>
            <a:endParaRPr lang="en-US" altLang="zh-CN" dirty="0" smtClean="0"/>
          </a:p>
          <a:p>
            <a:r>
              <a:rPr lang="zh-CN" altLang="en-US" dirty="0" smtClean="0"/>
              <a:t>装</a:t>
            </a:r>
            <a:r>
              <a:rPr lang="zh-CN" altLang="en-US" dirty="0"/>
              <a:t>烧</a:t>
            </a:r>
            <a:r>
              <a:rPr lang="zh-CN" altLang="en-US" dirty="0" smtClean="0"/>
              <a:t>上</a:t>
            </a:r>
            <a:r>
              <a:rPr lang="zh-CN" altLang="en-US" dirty="0"/>
              <a:t>，</a:t>
            </a:r>
            <a:r>
              <a:rPr lang="zh-CN" altLang="en-US" dirty="0" smtClean="0"/>
              <a:t>使用匣钵。但匣钵造型尚未统一，形制多样。</a:t>
            </a:r>
            <a:endParaRPr lang="en-US" altLang="zh-CN" dirty="0" smtClean="0"/>
          </a:p>
          <a:p>
            <a:r>
              <a:rPr lang="zh-CN" altLang="en-US" dirty="0" smtClean="0"/>
              <a:t>除单件匣钵正烧外，还有多件匣钵套烧等情况</a:t>
            </a:r>
            <a:endParaRPr lang="en-US" altLang="zh-CN" dirty="0" smtClean="0"/>
          </a:p>
          <a:p>
            <a:r>
              <a:rPr lang="zh-CN" altLang="en-US" dirty="0" smtClean="0"/>
              <a:t>也有明火摞烧等落后的装烧方式</a:t>
            </a:r>
            <a:endParaRPr lang="en-US" altLang="zh-CN" dirty="0" smtClean="0"/>
          </a:p>
          <a:p>
            <a:r>
              <a:rPr lang="zh-CN" altLang="en-US" dirty="0"/>
              <a:t>窑</a:t>
            </a:r>
            <a:r>
              <a:rPr lang="zh-CN" altLang="en-US" dirty="0" smtClean="0"/>
              <a:t>具有喇叭形窑柱、窑撑等，摞烧间隔具泥块最常见，常在碗、盘上流下少则三四个、多至十几个长条形斑块痕迹。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910442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（</a:t>
            </a:r>
            <a:r>
              <a:rPr lang="zh-CN" altLang="en-US" dirty="0"/>
              <a:t>二</a:t>
            </a:r>
            <a:r>
              <a:rPr lang="zh-CN" altLang="en-US" dirty="0" smtClean="0"/>
              <a:t>）景德镇瓷业技术的源头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、本地</a:t>
            </a:r>
            <a:endParaRPr lang="en-US" altLang="zh-CN" dirty="0" smtClean="0"/>
          </a:p>
          <a:p>
            <a:r>
              <a:rPr lang="zh-CN" altLang="en-US" dirty="0"/>
              <a:t>洪州</a:t>
            </a:r>
            <a:r>
              <a:rPr lang="zh-CN" altLang="en-US" dirty="0" smtClean="0"/>
              <a:t>窑。</a:t>
            </a:r>
            <a:endParaRPr lang="en-US" altLang="zh-CN" dirty="0" smtClean="0"/>
          </a:p>
          <a:p>
            <a:r>
              <a:rPr lang="zh-CN" altLang="en-US" dirty="0" smtClean="0"/>
              <a:t>余干塔下窑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705388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562074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江西地形图</a:t>
            </a:r>
            <a:endParaRPr lang="zh-CN" altLang="en-US" sz="2800" dirty="0"/>
          </a:p>
        </p:txBody>
      </p:sp>
      <p:pic>
        <p:nvPicPr>
          <p:cNvPr id="4" name="图片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9691" y="6720"/>
            <a:ext cx="4976725" cy="673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460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418058"/>
          </a:xfrm>
        </p:spPr>
        <p:txBody>
          <a:bodyPr>
            <a:noAutofit/>
          </a:bodyPr>
          <a:lstStyle/>
          <a:p>
            <a:pPr algn="l"/>
            <a:r>
              <a:rPr lang="zh-CN" altLang="en-US" sz="2800" dirty="0" smtClean="0"/>
              <a:t>窑山制瓷资源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zh-CN" altLang="en-US" sz="2800" dirty="0" smtClean="0"/>
              <a:t>分布图</a:t>
            </a:r>
            <a:endParaRPr lang="zh-CN" altLang="en-US" sz="2800" dirty="0"/>
          </a:p>
        </p:txBody>
      </p:sp>
      <p:pic>
        <p:nvPicPr>
          <p:cNvPr id="61442" name="Picture 2" descr="D:\工作\教学\课程资料\《中国考古学（下）》\景德镇乐平南窑 - 副本\IMG_0066 - 副本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1299"/>
            <a:ext cx="5947003" cy="666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06173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3240360" cy="2160240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江西唐初墓葬出土瓷器的窑口组成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zh-CN" altLang="en-US" sz="2800" dirty="0" smtClean="0"/>
              <a:t>（注：此图采自张傲丽硕士论文）</a:t>
            </a:r>
            <a:endParaRPr lang="zh-CN" altLang="en-US" sz="2800" dirty="0"/>
          </a:p>
        </p:txBody>
      </p:sp>
      <p:pic>
        <p:nvPicPr>
          <p:cNvPr id="4" name="图片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5641574" cy="680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19495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sz="2800" dirty="0" smtClean="0"/>
              <a:t>唐代洪州窑瓷器</a:t>
            </a:r>
            <a:endParaRPr lang="zh-CN" altLang="en-US" sz="2800" dirty="0"/>
          </a:p>
        </p:txBody>
      </p:sp>
      <p:pic>
        <p:nvPicPr>
          <p:cNvPr id="1026" name="Picture 2" descr="D:\工作\教学\课程资料\《中国古代陶瓷》\五、隋唐五代瓷器\唐代洪州窑瓷器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27486"/>
            <a:ext cx="3240360" cy="21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工作\教学\课程资料\《中国古代陶瓷》\五、隋唐五代瓷器\唐代洪州窑瓷器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62441"/>
            <a:ext cx="2808312" cy="20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工作\教学\课程资料\《中国古代陶瓷》\五、隋唐五代瓷器\唐代洪州窑瓷器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386" y="1388675"/>
            <a:ext cx="3138614" cy="197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工作\教学\课程资料\《中国古代陶瓷》\五、隋唐五代瓷器\唐代洪州窑瓷器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" y="4221088"/>
            <a:ext cx="3689350" cy="18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工作\教学\课程资料\《中国古代陶瓷》\五、隋唐五代瓷器\唐代洪州窑瓷器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60737"/>
            <a:ext cx="3497263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16866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 descr="D:\工作\教学\课程资料\《中国古代陶瓷》\五、隋唐五代瓷器\唐代洪州窑瓷器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8411" y="2060848"/>
            <a:ext cx="2945589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工作\教学\课程资料\《中国古代陶瓷》\五、隋唐五代瓷器\唐代洪州窑瓷器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5676" y="3212976"/>
            <a:ext cx="2948925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工作\教学\课程资料\《中国古代陶瓷》\五、隋唐五代瓷器\唐代洪州窑瓷器\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36" y="4134731"/>
            <a:ext cx="2837961" cy="27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工作\教学\课程资料\《中国古代陶瓷》\五、隋唐五代瓷器\唐代洪州窑瓷器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85" y="116632"/>
            <a:ext cx="2463944" cy="39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工作\教学\课程资料\《中国古代陶瓷》\五、隋唐五代瓷器\唐代洪州窑瓷器\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2152" y="0"/>
            <a:ext cx="3395972" cy="277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13492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、江西之外</a:t>
            </a:r>
            <a:endParaRPr lang="en-US" altLang="zh-CN" dirty="0"/>
          </a:p>
          <a:p>
            <a:r>
              <a:rPr lang="zh-CN" altLang="en-US" dirty="0"/>
              <a:t>越窑</a:t>
            </a:r>
            <a:endParaRPr lang="en-US" altLang="zh-CN" dirty="0"/>
          </a:p>
          <a:p>
            <a:r>
              <a:rPr lang="zh-CN" altLang="en-US" dirty="0"/>
              <a:t>北方的邢窑、定窑的白瓷技术</a:t>
            </a:r>
            <a:endParaRPr lang="en-US" altLang="zh-CN" dirty="0"/>
          </a:p>
          <a:p>
            <a:r>
              <a:rPr lang="zh-CN" altLang="en-US" dirty="0" smtClean="0"/>
              <a:t>长沙窑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602469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江西唐中期墓出土瓷器的构成（注：图来源同上）</a:t>
            </a:r>
            <a:endParaRPr lang="zh-CN" altLang="en-US" sz="2800" dirty="0"/>
          </a:p>
        </p:txBody>
      </p:sp>
      <p:pic>
        <p:nvPicPr>
          <p:cNvPr id="4" name="图片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5121"/>
            <a:ext cx="7992888" cy="58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07573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sz="2800" dirty="0" smtClean="0"/>
              <a:t>江西晚唐五代墓出土瓷器窑口构成（注：图片来源同上）</a:t>
            </a:r>
            <a:endParaRPr lang="zh-CN" altLang="en-US" sz="2800" dirty="0"/>
          </a:p>
        </p:txBody>
      </p:sp>
      <p:pic>
        <p:nvPicPr>
          <p:cNvPr id="4" name="图片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0663"/>
            <a:ext cx="7056784" cy="559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27484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长沙窑褐色彩绘、文字及戳印装饰</a:t>
            </a:r>
            <a:endParaRPr lang="zh-CN" altLang="en-US" sz="2800" dirty="0"/>
          </a:p>
        </p:txBody>
      </p:sp>
      <p:pic>
        <p:nvPicPr>
          <p:cNvPr id="3074" name="Picture 2" descr="D:\工作\教学\课程资料\《中国古代陶瓷》\五、隋唐五代瓷器\唐代长沙窑瓷器\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6228" y="3479292"/>
            <a:ext cx="2747772" cy="337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工作\教学\课程资料\《中国古代陶瓷》\五、隋唐五代瓷器\唐代长沙窑瓷器\65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3" r="5702" b="4722"/>
          <a:stretch/>
        </p:blipFill>
        <p:spPr bwMode="auto">
          <a:xfrm>
            <a:off x="467544" y="4005064"/>
            <a:ext cx="2372140" cy="25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工作\教学\课程资料\《中国古代陶瓷》\五、隋唐五代瓷器\唐代长沙窑瓷器\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3267" y="1124744"/>
            <a:ext cx="2847975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74868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 smtClean="0"/>
              <a:t>湖南瓷器及技术进入江西路径设想（注：图片来源同上）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85418" y="1268760"/>
            <a:ext cx="7793127" cy="5589240"/>
          </a:xfrm>
        </p:spPr>
      </p:pic>
    </p:spTree>
    <p:extLst>
      <p:ext uri="{BB962C8B-B14F-4D97-AF65-F5344CB8AC3E}">
        <p14:creationId xmlns:p14="http://schemas.microsoft.com/office/powerpoint/2010/main" xmlns="" val="4450810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越窑瓷器入赣路径之一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7956" y="1196751"/>
            <a:ext cx="8666532" cy="5569313"/>
          </a:xfrm>
        </p:spPr>
      </p:pic>
    </p:spTree>
    <p:extLst>
      <p:ext uri="{BB962C8B-B14F-4D97-AF65-F5344CB8AC3E}">
        <p14:creationId xmlns:p14="http://schemas.microsoft.com/office/powerpoint/2010/main" xmlns="" val="37115894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越窑瓷器入赣路径之二：</a:t>
            </a:r>
            <a:endParaRPr lang="en-US" altLang="zh-CN" dirty="0" smtClean="0"/>
          </a:p>
          <a:p>
            <a:r>
              <a:rPr lang="zh-CN" altLang="en-US" dirty="0" smtClean="0"/>
              <a:t>曹娥江北上入长江，长江溯流而上至鄱阳湖，再入昌江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263451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1338</TotalTime>
  <Words>1338</Words>
  <Application>Microsoft Office PowerPoint</Application>
  <PresentationFormat>全屏显示(4:3)</PresentationFormat>
  <Paragraphs>151</Paragraphs>
  <Slides>103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103</vt:i4>
      </vt:variant>
    </vt:vector>
  </HeadingPairs>
  <TitlesOfParts>
    <vt:vector size="104" baseType="lpstr">
      <vt:lpstr>暗香扑面</vt:lpstr>
      <vt:lpstr>隋唐考古与物质文化研究专题讨论之一：             从乐平南窑的发掘看景德镇早期窑业</vt:lpstr>
      <vt:lpstr>幻灯片 2</vt:lpstr>
      <vt:lpstr>一、南窑概况</vt:lpstr>
      <vt:lpstr>景德镇与乐平位置关系</vt:lpstr>
      <vt:lpstr>南窑在乐平位置</vt:lpstr>
      <vt:lpstr>南窑唐代遗址卫星图</vt:lpstr>
      <vt:lpstr>窑山远景</vt:lpstr>
      <vt:lpstr>幻灯片 8</vt:lpstr>
      <vt:lpstr>窑山制瓷资源 分布图</vt:lpstr>
      <vt:lpstr>二、考古发掘过程及收获</vt:lpstr>
      <vt:lpstr>幻灯片 11</vt:lpstr>
      <vt:lpstr>幻灯片 12</vt:lpstr>
      <vt:lpstr>考古勘探、测量</vt:lpstr>
      <vt:lpstr>窑山窑炉分布图</vt:lpstr>
      <vt:lpstr>布方情况</vt:lpstr>
      <vt:lpstr>遗迹总平面图</vt:lpstr>
      <vt:lpstr>（一）出土遗迹</vt:lpstr>
      <vt:lpstr>幻灯片 18</vt:lpstr>
      <vt:lpstr>幻灯片 19</vt:lpstr>
      <vt:lpstr>窑炉全景</vt:lpstr>
      <vt:lpstr>窑尾</vt:lpstr>
      <vt:lpstr>窑前工作面</vt:lpstr>
      <vt:lpstr>火膛</vt:lpstr>
      <vt:lpstr>五层窑壁</vt:lpstr>
      <vt:lpstr>窑壁（泥质）</vt:lpstr>
      <vt:lpstr>窑门</vt:lpstr>
      <vt:lpstr>窑床</vt:lpstr>
      <vt:lpstr>窑床坡度及平剖面图</vt:lpstr>
      <vt:lpstr>窑尾</vt:lpstr>
      <vt:lpstr>“减火坑”</vt:lpstr>
      <vt:lpstr>“减火坑”</vt:lpstr>
      <vt:lpstr>（二）出土遗物</vt:lpstr>
      <vt:lpstr>1、瓷器</vt:lpstr>
      <vt:lpstr>（1）青釉</vt:lpstr>
      <vt:lpstr>罐</vt:lpstr>
      <vt:lpstr>夹耳罐</vt:lpstr>
      <vt:lpstr>小罐</vt:lpstr>
      <vt:lpstr>执壶</vt:lpstr>
      <vt:lpstr>盘口壶</vt:lpstr>
      <vt:lpstr>双系瓶</vt:lpstr>
      <vt:lpstr>盒、碾</vt:lpstr>
      <vt:lpstr>鼓、钵盖</vt:lpstr>
      <vt:lpstr>钵、盆</vt:lpstr>
      <vt:lpstr>盆、水盂、三足炉</vt:lpstr>
      <vt:lpstr>急需柄</vt:lpstr>
      <vt:lpstr>器盖（钵、瓶）</vt:lpstr>
      <vt:lpstr>大碗</vt:lpstr>
      <vt:lpstr>中碗</vt:lpstr>
      <vt:lpstr>中碗</vt:lpstr>
      <vt:lpstr>小碗</vt:lpstr>
      <vt:lpstr>小碗</vt:lpstr>
      <vt:lpstr>盘</vt:lpstr>
      <vt:lpstr>盏</vt:lpstr>
      <vt:lpstr>灯</vt:lpstr>
      <vt:lpstr>（2）青釉褐斑器</vt:lpstr>
      <vt:lpstr>罐</vt:lpstr>
      <vt:lpstr>水盂</vt:lpstr>
      <vt:lpstr>（3）青釉褐彩</vt:lpstr>
      <vt:lpstr>大碗、钵、罐</vt:lpstr>
      <vt:lpstr>碗</vt:lpstr>
      <vt:lpstr>（4）黑釉</vt:lpstr>
      <vt:lpstr>（4）酱褐釉</vt:lpstr>
      <vt:lpstr>壶</vt:lpstr>
      <vt:lpstr>瓶、砚滴、急需</vt:lpstr>
      <vt:lpstr>罐</vt:lpstr>
      <vt:lpstr>小罐、碗</vt:lpstr>
      <vt:lpstr>小碗、盘</vt:lpstr>
      <vt:lpstr>盘、瓮、钵、灯</vt:lpstr>
      <vt:lpstr>炉、灯、腰鼓</vt:lpstr>
      <vt:lpstr>器盖</vt:lpstr>
      <vt:lpstr>（5）涩胎器</vt:lpstr>
      <vt:lpstr>网坠、罐、埙</vt:lpstr>
      <vt:lpstr>2、生产工具</vt:lpstr>
      <vt:lpstr>利头、荡箍、印模</vt:lpstr>
      <vt:lpstr>3、窑具</vt:lpstr>
      <vt:lpstr>窑柱（支座）</vt:lpstr>
      <vt:lpstr>                                              匣钵</vt:lpstr>
      <vt:lpstr>匣钵</vt:lpstr>
      <vt:lpstr>间隔具</vt:lpstr>
      <vt:lpstr>窑撑、火照</vt:lpstr>
      <vt:lpstr>装烧标本</vt:lpstr>
      <vt:lpstr>幻灯片 82</vt:lpstr>
      <vt:lpstr>三、从南窑看景德镇地区的早期瓷业</vt:lpstr>
      <vt:lpstr>幻灯片 84</vt:lpstr>
      <vt:lpstr>幻灯片 85</vt:lpstr>
      <vt:lpstr>幻灯片 86</vt:lpstr>
      <vt:lpstr>幻灯片 87</vt:lpstr>
      <vt:lpstr>幻灯片 88</vt:lpstr>
      <vt:lpstr>江西地形图</vt:lpstr>
      <vt:lpstr>江西唐初墓葬出土瓷器的窑口组成 （注：此图采自张傲丽硕士论文）</vt:lpstr>
      <vt:lpstr>唐代洪州窑瓷器</vt:lpstr>
      <vt:lpstr>幻灯片 92</vt:lpstr>
      <vt:lpstr>幻灯片 93</vt:lpstr>
      <vt:lpstr>江西唐中期墓出土瓷器的构成（注：图来源同上）</vt:lpstr>
      <vt:lpstr>江西晚唐五代墓出土瓷器窑口构成（注：图片来源同上）</vt:lpstr>
      <vt:lpstr>长沙窑褐色彩绘、文字及戳印装饰</vt:lpstr>
      <vt:lpstr>湖南瓷器及技术进入江西路径设想（注：图片来源同上）</vt:lpstr>
      <vt:lpstr>越窑瓷器入赣路径之一</vt:lpstr>
      <vt:lpstr>幻灯片 99</vt:lpstr>
      <vt:lpstr>晚唐越窑产品</vt:lpstr>
      <vt:lpstr>幻灯片 101</vt:lpstr>
      <vt:lpstr>唐代邢窑白瓷</vt:lpstr>
      <vt:lpstr>定窑白瓷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从乐平南窑的发掘看景德镇早期窑业</dc:title>
  <dc:creator>Y</dc:creator>
  <cp:lastModifiedBy>Administrator</cp:lastModifiedBy>
  <cp:revision>40</cp:revision>
  <dcterms:created xsi:type="dcterms:W3CDTF">2016-03-23T13:31:40Z</dcterms:created>
  <dcterms:modified xsi:type="dcterms:W3CDTF">2018-01-11T13:22:13Z</dcterms:modified>
</cp:coreProperties>
</file>