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</p:sldMasterIdLst>
  <p:sldIdLst>
    <p:sldId id="256" r:id="rId2"/>
    <p:sldId id="327" r:id="rId3"/>
    <p:sldId id="270" r:id="rId4"/>
    <p:sldId id="275" r:id="rId5"/>
    <p:sldId id="277" r:id="rId6"/>
    <p:sldId id="278" r:id="rId7"/>
    <p:sldId id="279" r:id="rId8"/>
    <p:sldId id="280" r:id="rId9"/>
    <p:sldId id="281" r:id="rId10"/>
    <p:sldId id="287" r:id="rId11"/>
    <p:sldId id="286" r:id="rId12"/>
    <p:sldId id="285" r:id="rId13"/>
    <p:sldId id="284" r:id="rId14"/>
    <p:sldId id="282" r:id="rId15"/>
    <p:sldId id="291" r:id="rId16"/>
    <p:sldId id="290" r:id="rId17"/>
    <p:sldId id="289" r:id="rId18"/>
    <p:sldId id="288" r:id="rId19"/>
    <p:sldId id="292" r:id="rId20"/>
    <p:sldId id="297" r:id="rId21"/>
    <p:sldId id="296" r:id="rId22"/>
    <p:sldId id="295" r:id="rId23"/>
    <p:sldId id="294" r:id="rId24"/>
    <p:sldId id="306" r:id="rId25"/>
    <p:sldId id="305" r:id="rId26"/>
    <p:sldId id="304" r:id="rId27"/>
    <p:sldId id="303" r:id="rId28"/>
    <p:sldId id="302" r:id="rId29"/>
    <p:sldId id="301" r:id="rId30"/>
    <p:sldId id="328" r:id="rId31"/>
    <p:sldId id="330" r:id="rId32"/>
    <p:sldId id="329" r:id="rId33"/>
    <p:sldId id="300" r:id="rId34"/>
    <p:sldId id="299" r:id="rId35"/>
    <p:sldId id="311" r:id="rId36"/>
    <p:sldId id="310" r:id="rId37"/>
    <p:sldId id="309" r:id="rId38"/>
    <p:sldId id="308" r:id="rId39"/>
    <p:sldId id="313" r:id="rId40"/>
    <p:sldId id="320" r:id="rId41"/>
    <p:sldId id="319" r:id="rId42"/>
    <p:sldId id="318" r:id="rId43"/>
    <p:sldId id="317" r:id="rId44"/>
    <p:sldId id="315" r:id="rId45"/>
    <p:sldId id="314" r:id="rId46"/>
    <p:sldId id="323" r:id="rId47"/>
    <p:sldId id="322" r:id="rId48"/>
    <p:sldId id="321" r:id="rId49"/>
    <p:sldId id="312" r:id="rId50"/>
    <p:sldId id="326" r:id="rId5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华文楷体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华文楷体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华文楷体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华文楷体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华文楷体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华文楷体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华文楷体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华文楷体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华文楷体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27" autoAdjust="0"/>
  </p:normalViewPr>
  <p:slideViewPr>
    <p:cSldViewPr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7D911-D5E9-4AAE-9FAA-49BAE2CC6604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01D6-C842-4D8C-89EE-41CAD2EB38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CE303-2F0C-49EB-BE17-55EFEA3DBF20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04838-0B7F-4DAB-9AA2-7C8173B9F3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AE93-0D79-4FFE-BF28-B81609225E82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BAB2-13FB-424A-8A45-1487B0DB59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29C9C-92EF-414C-9E53-8FDE5EE9E2C9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39CCD-16A3-4477-A2BA-A3083CB261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371AE-6472-4C29-A470-657C5E047A0E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9067-5832-46CE-9148-BAE8E00D4D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6D386-9C52-44C4-BB48-6091DE8B007F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08016-2662-414B-993A-DDEF3D6E4F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3FCAD-FDDF-4E79-AC23-EB109C31607D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27B5F-A6C5-4B0B-B0B5-CF65107C2F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79573-ECFD-485C-97CB-D865C550051D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611C7-EB3D-432A-A03E-62D3228F02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C92D7-CAEE-4E05-8471-12BF10C11647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3A01-6221-448C-87C9-CE9FD917DD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E1FE7-B700-4114-A648-A142AF0E924D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C63D1-2D83-4B9C-9A43-04AEAECA4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/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2BEAF-72F3-46EE-8208-F50BCF07492A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5A34E-6E3A-4F90-B19E-0D04AA0AE4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/>
        </p:nvPicPr>
        <p:blipFill>
          <a:blip r:embed="rId13" cstate="print">
            <a:lum bright="12000" contrast="40000"/>
          </a:blip>
          <a:srcRect/>
          <a:stretch>
            <a:fillRect/>
          </a:stretch>
        </p:blipFill>
        <p:spPr bwMode="auto">
          <a:xfrm>
            <a:off x="6667500" y="4914900"/>
            <a:ext cx="24765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31" name="图片 8"/>
          <p:cNvPicPr>
            <a:picLocks noChangeAspect="1"/>
          </p:cNvPicPr>
          <p:nvPr/>
        </p:nvPicPr>
        <p:blipFill>
          <a:blip r:embed="rId14" cstate="print">
            <a:lum bright="34000" contrast="40000"/>
          </a:blip>
          <a:srcRect/>
          <a:stretch>
            <a:fillRect/>
          </a:stretch>
        </p:blipFill>
        <p:spPr bwMode="auto">
          <a:xfrm>
            <a:off x="0" y="641985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3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E22BC9-2C66-445C-8E4A-AAA22407C120}" type="datetimeFigureOut">
              <a:rPr lang="zh-CN" altLang="en-US"/>
              <a:pPr>
                <a:defRPr/>
              </a:pPr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5AEA78-0F2F-421E-8FE8-6641EB039F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7" r:id="rId2"/>
    <p:sldLayoutId id="214748369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隶书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/>
          <a:ea typeface="隶书"/>
          <a:cs typeface="隶书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/>
          <a:ea typeface="隶书"/>
          <a:cs typeface="隶书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/>
          <a:ea typeface="隶书"/>
          <a:cs typeface="隶书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/>
          <a:ea typeface="隶书"/>
          <a:cs typeface="隶书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pitchFamily="18" charset="2"/>
        <a:buChar char=""/>
        <a:defRPr sz="3200" kern="1200">
          <a:solidFill>
            <a:schemeClr val="tx1"/>
          </a:solidFill>
          <a:latin typeface="+mn-lt"/>
          <a:ea typeface="+mn-ea"/>
          <a:cs typeface="华文楷体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itchFamily="18" charset="2"/>
        <a:buChar char="³"/>
        <a:defRPr sz="2800" kern="1200">
          <a:solidFill>
            <a:schemeClr val="tx1"/>
          </a:solidFill>
          <a:latin typeface="+mn-lt"/>
          <a:ea typeface="+mn-ea"/>
          <a:cs typeface="华文楷体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AFB591"/>
        </a:buClr>
        <a:buSzPct val="60000"/>
        <a:buFont typeface="Wingdings 2" pitchFamily="18" charset="2"/>
        <a:buChar char="®"/>
        <a:defRPr sz="2400" kern="1200">
          <a:solidFill>
            <a:schemeClr val="tx1"/>
          </a:solidFill>
          <a:latin typeface="+mn-lt"/>
          <a:ea typeface="+mn-ea"/>
          <a:cs typeface="华文楷体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85ADBC"/>
        </a:buClr>
        <a:buSzPct val="45000"/>
        <a:buFont typeface="Wingdings 2" pitchFamily="18" charset="2"/>
        <a:buChar char="¯"/>
        <a:defRPr sz="2000" kern="1200">
          <a:solidFill>
            <a:schemeClr val="tx1"/>
          </a:solidFill>
          <a:latin typeface="+mn-lt"/>
          <a:ea typeface="+mn-ea"/>
          <a:cs typeface="华文楷体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E5B440"/>
        </a:buClr>
        <a:buFont typeface="Wingdings 2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华文楷体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4824412" cy="3130270"/>
          </a:xfrm>
        </p:spPr>
        <p:txBody>
          <a:bodyPr/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+mn-ea"/>
                <a:ea typeface="+mn-ea"/>
              </a:rPr>
              <a:t>隋唐考古与物质文化研究专题研究之三</a:t>
            </a:r>
            <a:r>
              <a:rPr lang="en-US" altLang="zh-CN" sz="2800" b="1" smtClean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CN" sz="2800" b="1" smtClean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CN" sz="4400" b="1" dirty="0" smtClean="0">
                <a:solidFill>
                  <a:schemeClr val="tx1"/>
                </a:solidFill>
              </a:rPr>
              <a:t/>
            </a:r>
            <a:br>
              <a:rPr lang="en-US" altLang="zh-CN" sz="4400" b="1" dirty="0" smtClean="0">
                <a:solidFill>
                  <a:schemeClr val="tx1"/>
                </a:solidFill>
              </a:rPr>
            </a:br>
            <a:r>
              <a:rPr lang="zh-CN" altLang="en-US" sz="4400" b="1" dirty="0" smtClean="0">
                <a:solidFill>
                  <a:schemeClr val="tx1"/>
                </a:solidFill>
              </a:rPr>
              <a:t>唐代金银器</a:t>
            </a:r>
            <a:r>
              <a:rPr lang="zh-CN" altLang="en-US" sz="4400" b="1" dirty="0" smtClean="0">
                <a:solidFill>
                  <a:schemeClr val="tx1"/>
                </a:solidFill>
              </a:rPr>
              <a:t>的外来文化因素</a:t>
            </a:r>
            <a:endParaRPr lang="zh-CN" altLang="en-US" sz="3200" b="1" dirty="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050" name="Picture 2" descr="D:\工作\教学\课程资料\《物质文化史》\第六章隋唐五代物质文化\手工业\唐代金银器\44、何家村舞马纹提梁银壶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78" t="4067" r="8684" b="12373"/>
          <a:stretch/>
        </p:blipFill>
        <p:spPr bwMode="auto">
          <a:xfrm>
            <a:off x="6560457" y="-28082"/>
            <a:ext cx="2583543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第二</a:t>
            </a:r>
            <a:r>
              <a:rPr lang="zh-CN" altLang="en-US" sz="3600" b="1" dirty="0">
                <a:solidFill>
                  <a:schemeClr val="tx1"/>
                </a:solidFill>
              </a:rPr>
              <a:t>次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，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 smtClean="0">
                <a:solidFill>
                  <a:schemeClr val="tx1"/>
                </a:solidFill>
              </a:rPr>
              <a:t>1982</a:t>
            </a:r>
            <a:r>
              <a:rPr lang="zh-CN" altLang="en-US" sz="3600" b="1" dirty="0">
                <a:solidFill>
                  <a:schemeClr val="tx1"/>
                </a:solidFill>
              </a:rPr>
              <a:t>年</a:t>
            </a:r>
            <a:r>
              <a:rPr lang="en-US" altLang="zh-CN" sz="3600" b="1" dirty="0">
                <a:solidFill>
                  <a:schemeClr val="tx1"/>
                </a:solidFill>
              </a:rPr>
              <a:t>1</a:t>
            </a:r>
            <a:r>
              <a:rPr lang="zh-CN" altLang="en-US" sz="3600" b="1" dirty="0">
                <a:solidFill>
                  <a:schemeClr val="tx1"/>
                </a:solidFill>
              </a:rPr>
              <a:t>月，在江苏省丹徒丁卯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桥窖藏。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共</a:t>
            </a:r>
            <a:r>
              <a:rPr lang="zh-CN" altLang="en-US" sz="3600" b="1" dirty="0">
                <a:solidFill>
                  <a:schemeClr val="tx1"/>
                </a:solidFill>
              </a:rPr>
              <a:t>出土金银器</a:t>
            </a:r>
            <a:r>
              <a:rPr lang="en-US" altLang="zh-CN" sz="3600" b="1" dirty="0">
                <a:solidFill>
                  <a:schemeClr val="tx1"/>
                </a:solidFill>
              </a:rPr>
              <a:t>956</a:t>
            </a:r>
            <a:r>
              <a:rPr lang="zh-CN" altLang="en-US" sz="3600" b="1" dirty="0">
                <a:solidFill>
                  <a:schemeClr val="tx1"/>
                </a:solidFill>
              </a:rPr>
              <a:t>件，其中金银器皿</a:t>
            </a:r>
            <a:r>
              <a:rPr lang="en-US" altLang="zh-CN" sz="3600" b="1" dirty="0">
                <a:solidFill>
                  <a:schemeClr val="tx1"/>
                </a:solidFill>
              </a:rPr>
              <a:t>70</a:t>
            </a:r>
            <a:r>
              <a:rPr lang="zh-CN" altLang="en-US" sz="3600" b="1" dirty="0">
                <a:solidFill>
                  <a:schemeClr val="tx1"/>
                </a:solidFill>
              </a:rPr>
              <a:t>余件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。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以</a:t>
            </a:r>
            <a:r>
              <a:rPr lang="zh-CN" altLang="en-US" sz="3600" b="1" dirty="0">
                <a:solidFill>
                  <a:schemeClr val="tx1"/>
                </a:solidFill>
              </a:rPr>
              <a:t>“论语玉烛”错银筹筒、双鸾纹菱形银盘、鹦鹉纹五瓣银碗、童子乐舞纹三足银壶、凤纹菱弧形银盘、鹦鹉纹银盒、四鱼纹菱形银盒、蝴蝶纹菱形银盒、摩羯纹银盘、龙纹银盒底、荷叶纹悬鱼银器盖、鎏金银熏炉等尤为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精美。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双鸾纹海棠银盘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r>
              <a:rPr lang="zh-CN" altLang="en-US" sz="3600" b="1" dirty="0">
                <a:solidFill>
                  <a:schemeClr val="tx1"/>
                </a:solidFill>
              </a:rPr>
              <a:t>四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鱼纹菱形银盒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7170" name="Picture 2" descr="D:\工作\教学\课程资料\《物质文化史》\第六章隋唐五代物质文化\手工业\唐代金银器\20、丁卯桥双鸾纹海棠形银盘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71346" cy="361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工作\教学\课程资料\《物质文化史》\第六章隋唐五代物质文化\手工业\唐代金银器\36、丁卯桥四鱼纹菱形银盒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92" t="5073" r="7592" b="6707"/>
          <a:stretch/>
        </p:blipFill>
        <p:spPr bwMode="auto">
          <a:xfrm>
            <a:off x="8023" y="3192760"/>
            <a:ext cx="4365609" cy="36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婴戏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纹银壶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银筹筒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8194" name="Picture 2" descr="D:\工作\教学\课程资料\《物质文化史》\第六章隋唐五代物质文化\手工业\唐代金银器\48、丁卯桥童子纹三足银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446"/>
            <a:ext cx="3624762" cy="46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工作\教学\课程资料\《物质文化史》\第六章隋唐五代物质文化\手工业\唐代金银器\63、丁卯桥银筹筒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0133"/>
            <a:ext cx="3553523" cy="487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第三</a:t>
            </a:r>
            <a:r>
              <a:rPr lang="zh-CN" altLang="en-US" sz="3600" b="1" dirty="0">
                <a:solidFill>
                  <a:schemeClr val="tx1"/>
                </a:solidFill>
              </a:rPr>
              <a:t>次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，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 smtClean="0">
                <a:solidFill>
                  <a:schemeClr val="tx1"/>
                </a:solidFill>
              </a:rPr>
              <a:t>1987</a:t>
            </a:r>
            <a:r>
              <a:rPr lang="zh-CN" altLang="en-US" sz="3600" b="1" dirty="0">
                <a:solidFill>
                  <a:schemeClr val="tx1"/>
                </a:solidFill>
              </a:rPr>
              <a:t>年</a:t>
            </a:r>
            <a:r>
              <a:rPr lang="en-US" altLang="zh-CN" sz="3600" b="1" dirty="0">
                <a:solidFill>
                  <a:schemeClr val="tx1"/>
                </a:solidFill>
              </a:rPr>
              <a:t>4</a:t>
            </a:r>
            <a:r>
              <a:rPr lang="zh-CN" altLang="en-US" sz="3600" b="1" dirty="0">
                <a:solidFill>
                  <a:schemeClr val="tx1"/>
                </a:solidFill>
              </a:rPr>
              <a:t>月，陕西扶风法门寺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地宫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出土</a:t>
            </a:r>
            <a:r>
              <a:rPr lang="zh-CN" altLang="en-US" sz="3600" b="1" dirty="0">
                <a:solidFill>
                  <a:schemeClr val="tx1"/>
                </a:solidFill>
              </a:rPr>
              <a:t>金银器</a:t>
            </a:r>
            <a:r>
              <a:rPr lang="en-US" altLang="zh-CN" sz="3600" b="1" dirty="0">
                <a:solidFill>
                  <a:schemeClr val="tx1"/>
                </a:solidFill>
              </a:rPr>
              <a:t>121</a:t>
            </a:r>
            <a:r>
              <a:rPr lang="zh-CN" altLang="en-US" sz="3600" b="1" dirty="0">
                <a:solidFill>
                  <a:schemeClr val="tx1"/>
                </a:solidFill>
              </a:rPr>
              <a:t>件，可分为生活用具、供养器、法器三大类。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其中</a:t>
            </a:r>
            <a:r>
              <a:rPr lang="zh-CN" altLang="en-US" sz="3600" b="1" dirty="0">
                <a:solidFill>
                  <a:schemeClr val="tx1"/>
                </a:solidFill>
              </a:rPr>
              <a:t>有些金银器是首次发现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，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如</a:t>
            </a:r>
            <a:r>
              <a:rPr lang="zh-CN" altLang="en-US" sz="3600" b="1" dirty="0">
                <a:solidFill>
                  <a:schemeClr val="tx1"/>
                </a:solidFill>
              </a:rPr>
              <a:t>宝珠顶单檐四门纯金塔，单轮十二环纯金小锡杖、纯金六臂观音盝顶宝函、金筐宝钿珍珠纯金宝函、鎏金卧龟莲花纹带环五足银熏炉、鎏金鸿雁流云纹茶碾子、鎏金镂空飞鸿毬路纹银笼子、鎏金壶门座波罗子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五足银炉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>
                <a:solidFill>
                  <a:schemeClr val="tx1"/>
                </a:solidFill>
              </a:rPr>
              <a:t>银盘</a:t>
            </a:r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9218" name="Picture 2" descr="D:\工作\教学\课程资料\《物质文化史》\第六章隋唐五代物质文化\手工业\唐代金银器\54、法门寺五足银炉及托盘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38"/>
          <a:stretch/>
        </p:blipFill>
        <p:spPr bwMode="auto">
          <a:xfrm>
            <a:off x="4504113" y="123213"/>
            <a:ext cx="4630737" cy="442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工作\教学\课程资料\《物质文化史》\第六章隋唐五代物质文化\手工业\唐代金银器\58、法门寺“浙西”银盘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3789041"/>
            <a:ext cx="4339797" cy="296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伽陵频嘉纹金碗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10242" name="Picture 2" descr="D:\工作\教学\课程资料\《物质文化史》\第六章隋唐五代物质文化\手工业\唐代金银器\67-1法门寺伽陵频嘉纹平底金碗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2" b="5308"/>
          <a:stretch/>
        </p:blipFill>
        <p:spPr bwMode="auto">
          <a:xfrm>
            <a:off x="179511" y="1988840"/>
            <a:ext cx="4868561" cy="311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工作\教学\课程资料\《物质文化史》\第六章隋唐五代物质文化\手工业\唐代金银器\67-2、法门寺伽陵频嘉纹平底金碗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4868" y="2009237"/>
            <a:ext cx="3629132" cy="321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    捧真身银菩萨</a:t>
            </a:r>
          </a:p>
        </p:txBody>
      </p:sp>
      <p:pic>
        <p:nvPicPr>
          <p:cNvPr id="11266" name="Picture 2" descr="D:\工作\教学\课程资料\《物质文化史》\第六章隋唐五代物质文化\手工业\唐代金银器\64、法门寺捧真身银菩萨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6736" y="188640"/>
            <a:ext cx="3585601" cy="66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>
                <a:solidFill>
                  <a:schemeClr val="tx1"/>
                </a:solidFill>
              </a:rPr>
              <a:t>三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处皆为窖藏出土。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关于窖藏：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  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窖藏是一种特殊的考古学遗存。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ctrTitle"/>
          </p:nvPr>
        </p:nvSpPr>
        <p:spPr>
          <a:xfrm>
            <a:off x="468312" y="476672"/>
            <a:ext cx="8496176" cy="4248472"/>
          </a:xfrm>
        </p:spPr>
        <p:txBody>
          <a:bodyPr/>
          <a:lstStyle/>
          <a:p>
            <a:r>
              <a:rPr lang="zh-CN" altLang="zh-CN" sz="4000" dirty="0"/>
              <a:t>一、唐代金银器概况</a:t>
            </a:r>
            <a:br>
              <a:rPr lang="zh-CN" altLang="zh-CN" sz="4000" dirty="0"/>
            </a:br>
            <a:r>
              <a:rPr lang="en-US" altLang="zh-CN" sz="4000" dirty="0" smtClean="0"/>
              <a:t> </a:t>
            </a:r>
            <a:r>
              <a:rPr lang="zh-CN" altLang="zh-CN" sz="4000" dirty="0" smtClean="0"/>
              <a:t>发现</a:t>
            </a:r>
            <a:r>
              <a:rPr lang="zh-CN" altLang="zh-CN" sz="4000" dirty="0"/>
              <a:t>概况</a:t>
            </a:r>
            <a:br>
              <a:rPr lang="zh-CN" altLang="zh-CN" sz="4000" dirty="0"/>
            </a:br>
            <a:r>
              <a:rPr lang="en-US" altLang="zh-CN" sz="4000" dirty="0"/>
              <a:t> </a:t>
            </a:r>
            <a:r>
              <a:rPr lang="zh-CN" altLang="zh-CN" sz="4000" dirty="0"/>
              <a:t/>
            </a:r>
            <a:br>
              <a:rPr lang="zh-CN" altLang="zh-CN" sz="4000" dirty="0"/>
            </a:br>
            <a:r>
              <a:rPr lang="zh-CN" altLang="en-US" sz="4000" dirty="0"/>
              <a:t>近四十年来，尤其是自</a:t>
            </a:r>
            <a:r>
              <a:rPr lang="en-US" altLang="zh-CN" sz="4000" dirty="0"/>
              <a:t>1970</a:t>
            </a:r>
            <a:r>
              <a:rPr lang="zh-CN" altLang="en-US" sz="4000" dirty="0"/>
              <a:t>年以来，是唐代金银器的重大发现时期</a:t>
            </a:r>
            <a:r>
              <a:rPr lang="zh-CN" altLang="en-US" sz="4000" dirty="0" smtClean="0"/>
              <a:t>。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zh-CN" altLang="en-US" sz="4000" dirty="0" smtClean="0"/>
              <a:t>有三次重大发现：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endParaRPr lang="zh-CN" altLang="en-US" sz="4000" b="1" dirty="0" smtClean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6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如：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元代集宁路窖藏元青花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12290" name="Picture 2" descr="D:\科研\待发文章\李钰的博士论文\李钰的博士论文\资料\窖藏资料索引\陈永志：《内蒙古集宁路元代古城出土的青花瓷器》，《文物天地》2004年第12期。p10-15\14 - 副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97792"/>
            <a:ext cx="4861000" cy="51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二、</a:t>
            </a:r>
            <a:r>
              <a:rPr lang="zh-CN" altLang="zh-CN" sz="3600" b="1" dirty="0">
                <a:solidFill>
                  <a:schemeClr val="tx1"/>
                </a:solidFill>
              </a:rPr>
              <a:t>唐代金银器中的外来文化因素</a:t>
            </a:r>
          </a:p>
          <a:p>
            <a:r>
              <a:rPr lang="en-US" altLang="zh-CN" sz="3600" b="1" dirty="0" smtClean="0">
                <a:solidFill>
                  <a:schemeClr val="tx1"/>
                </a:solidFill>
              </a:rPr>
              <a:t>        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唐代文化包容性极强，胡风盛行。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     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有诗人形容：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“</a:t>
            </a:r>
            <a:r>
              <a:rPr lang="zh-CN" altLang="zh-CN" sz="3600" b="1" dirty="0">
                <a:solidFill>
                  <a:schemeClr val="tx1"/>
                </a:solidFill>
              </a:rPr>
              <a:t>女为胡妇学胡妆，伎进胡音务胡乐”</a:t>
            </a:r>
          </a:p>
          <a:p>
            <a:endParaRPr lang="zh-CN" altLang="zh-CN" sz="3600" b="1" dirty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唐代金银器上的外来文化因素主要源自：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（一）拜占庭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 smtClean="0">
                <a:solidFill>
                  <a:schemeClr val="tx1"/>
                </a:solidFill>
              </a:rPr>
              <a:t>        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即</a:t>
            </a:r>
            <a:r>
              <a:rPr lang="zh-CN" altLang="zh-CN" sz="3600" b="1" dirty="0">
                <a:solidFill>
                  <a:schemeClr val="tx1"/>
                </a:solidFill>
              </a:rPr>
              <a:t>文献中的拂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林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     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有时</a:t>
            </a:r>
            <a:r>
              <a:rPr lang="zh-CN" altLang="zh-CN" sz="3600" b="1" dirty="0">
                <a:solidFill>
                  <a:schemeClr val="tx1"/>
                </a:solidFill>
              </a:rPr>
              <a:t>“拂林物”也包括君士坦丁、小亚细亚、叙利亚等地物产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。</a:t>
            </a:r>
            <a:endParaRPr lang="zh-CN" altLang="zh-CN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唐代金银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高足</a:t>
            </a:r>
            <a:r>
              <a:rPr lang="zh-CN" altLang="zh-CN" sz="3600" b="1" dirty="0">
                <a:solidFill>
                  <a:schemeClr val="tx1"/>
                </a:solidFill>
              </a:rPr>
              <a:t>杯柄部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的算</a:t>
            </a:r>
            <a:r>
              <a:rPr lang="zh-CN" altLang="zh-CN" sz="3600" b="1" dirty="0">
                <a:solidFill>
                  <a:schemeClr val="tx1"/>
                </a:solidFill>
              </a:rPr>
              <a:t>珠或联珠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结节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是拜占庭高足杯的典型造型，在中国传统高足杯中没有这种造型。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西安韩森寨银杯</a:t>
            </a:r>
            <a:endParaRPr lang="zh-CN" altLang="en-US" sz="3600" b="1" dirty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13314" name="Picture 2" descr="D:\工作\教学\课程资料\《物质文化史》\第六章隋唐五代物质文化\手工业\唐代金银器\2、韩森寨莲瓣纹折腹银高足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4803864" cy="485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南朝洪州窑高足杯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14338" name="Picture 2" descr="D:\工作\教学\课程资料\《中国古代陶瓷》\四、魏晋南北朝瓷器\洪州窑\南朝\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03" t="2636" r="3549"/>
          <a:stretch/>
        </p:blipFill>
        <p:spPr bwMode="auto">
          <a:xfrm>
            <a:off x="4211960" y="1628800"/>
            <a:ext cx="4543265" cy="49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（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2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）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萨珊波斯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西亚地区，公元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3-7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世纪</a:t>
            </a:r>
            <a:endParaRPr lang="zh-CN" altLang="zh-CN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萨珊金银器因素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zh-CN" sz="3600" b="1" dirty="0">
                <a:solidFill>
                  <a:schemeClr val="tx1"/>
                </a:solidFill>
              </a:rPr>
              <a:t>八曲长杯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zh-CN" sz="3600" b="1" dirty="0" smtClean="0">
                <a:solidFill>
                  <a:schemeClr val="tx1"/>
                </a:solidFill>
              </a:rPr>
              <a:t>唐时</a:t>
            </a:r>
            <a:r>
              <a:rPr lang="zh-CN" altLang="zh-CN" sz="3600" b="1" dirty="0">
                <a:solidFill>
                  <a:schemeClr val="tx1"/>
                </a:solidFill>
              </a:rPr>
              <a:t>称“叵罗”，是伊朗语的译音，大致有碗的意思。又译为“颇罗”、“破罗”、“不落”、“凿落”。宋·陶谷《清异录·器具》“不落，酒器也；乃屈卮、凿落之类”。</a:t>
            </a: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白鹤缠枝纹八曲长杯</a:t>
            </a:r>
          </a:p>
        </p:txBody>
      </p:sp>
      <p:pic>
        <p:nvPicPr>
          <p:cNvPr id="15362" name="Picture 2" descr="D:\工作\教学\课程资料\《物质文化史》\第六章隋唐五代物质文化\手工业\唐代金银器\12白鹤缠枝纹银长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523" y="1700808"/>
            <a:ext cx="878845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zh-CN" sz="3600" b="1" dirty="0">
                <a:solidFill>
                  <a:schemeClr val="tx1"/>
                </a:solidFill>
              </a:rPr>
              <a:t>团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窠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和联珠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何家村狮纹银盒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何家村带把金杯</a:t>
            </a:r>
            <a:endParaRPr lang="en-US" altLang="zh-CN" sz="3600" b="1" dirty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16386" name="Picture 2" descr="D:\工作\教学\课程资料\《物质文化史》\第六章隋唐五代物质文化\手工业\唐代金银器\28、何家村飞狮纹圆形银盒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2790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工作\教学\课程资料\《物质文化史》\第六章隋唐五代物质文化\手工业\唐代金银器\6、何家村人物纹金带把杯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6" t="3372" b="7730"/>
          <a:stretch/>
        </p:blipFill>
        <p:spPr bwMode="auto">
          <a:xfrm>
            <a:off x="338967" y="3645024"/>
            <a:ext cx="3088162" cy="310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zh-CN" sz="3600" b="1" dirty="0">
                <a:solidFill>
                  <a:schemeClr val="tx1"/>
                </a:solidFill>
              </a:rPr>
              <a:t>塞穆鲁纹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zh-CN" sz="3600" b="1" dirty="0" smtClean="0">
                <a:solidFill>
                  <a:schemeClr val="tx1"/>
                </a:solidFill>
              </a:rPr>
              <a:t>萨珊</a:t>
            </a:r>
            <a:r>
              <a:rPr lang="zh-CN" altLang="zh-CN" sz="3600" b="1" dirty="0">
                <a:solidFill>
                  <a:schemeClr val="tx1"/>
                </a:solidFill>
              </a:rPr>
              <a:t>文化中一种前半身像犬、后半身像鸟的神兽。地位类似中国古代的龙，象征帝王的权威和国势的兴隆，尊贵无比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其构图形式对唐代金银器中的飞廉纹有影响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副标题 2"/>
          <p:cNvSpPr>
            <a:spLocks noGrp="1"/>
          </p:cNvSpPr>
          <p:nvPr>
            <p:ph type="subTitle" idx="1"/>
          </p:nvPr>
        </p:nvSpPr>
        <p:spPr>
          <a:xfrm>
            <a:off x="428625" y="428625"/>
            <a:ext cx="8429625" cy="6429375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第一次：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 smtClean="0">
                <a:solidFill>
                  <a:schemeClr val="tx1"/>
                </a:solidFill>
              </a:rPr>
              <a:t>1970</a:t>
            </a:r>
            <a:r>
              <a:rPr lang="zh-CN" altLang="en-US" sz="3600" b="1" dirty="0">
                <a:solidFill>
                  <a:schemeClr val="tx1"/>
                </a:solidFill>
              </a:rPr>
              <a:t>年</a:t>
            </a:r>
            <a:r>
              <a:rPr lang="en-US" altLang="zh-CN" sz="3600" b="1" dirty="0">
                <a:solidFill>
                  <a:schemeClr val="tx1"/>
                </a:solidFill>
              </a:rPr>
              <a:t>10</a:t>
            </a:r>
            <a:r>
              <a:rPr lang="zh-CN" altLang="en-US" sz="3600" b="1" dirty="0">
                <a:solidFill>
                  <a:schemeClr val="tx1"/>
                </a:solidFill>
              </a:rPr>
              <a:t>月，西安南郊何家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村窖藏。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发现</a:t>
            </a:r>
            <a:r>
              <a:rPr lang="zh-CN" altLang="en-US" sz="3600" b="1" dirty="0">
                <a:solidFill>
                  <a:schemeClr val="tx1"/>
                </a:solidFill>
              </a:rPr>
              <a:t>两瓮窖藏文物，共一千多件，其中金银器皿</a:t>
            </a:r>
            <a:r>
              <a:rPr lang="en-US" altLang="zh-CN" sz="3600" b="1" dirty="0">
                <a:solidFill>
                  <a:schemeClr val="tx1"/>
                </a:solidFill>
              </a:rPr>
              <a:t>205</a:t>
            </a:r>
            <a:r>
              <a:rPr lang="zh-CN" altLang="en-US" sz="3600" b="1" dirty="0">
                <a:solidFill>
                  <a:schemeClr val="tx1"/>
                </a:solidFill>
              </a:rPr>
              <a:t>件（装饰品不计其内）。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所谓</a:t>
            </a:r>
            <a:r>
              <a:rPr lang="zh-CN" altLang="zh-CN" dirty="0" smtClean="0"/>
              <a:t>飞</a:t>
            </a:r>
            <a:r>
              <a:rPr lang="zh-CN" altLang="zh-CN" dirty="0"/>
              <a:t>廉纹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r>
              <a:rPr lang="zh-CN" altLang="zh-CN" dirty="0" smtClean="0"/>
              <a:t>源于</a:t>
            </a:r>
            <a:r>
              <a:rPr lang="zh-CN" altLang="zh-CN" dirty="0"/>
              <a:t>中国神话，是风神。《离骚》“前望舒使先驱兮，后飞廉使奔属。”王逸注：“飞廉，风伯也。”造型有二说：首身鸟头或鸟身兽头。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95842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粟特银盘上的塞穆鲁纹</a:t>
            </a:r>
            <a:endParaRPr lang="zh-CN" altLang="en-US" dirty="0"/>
          </a:p>
        </p:txBody>
      </p:sp>
      <p:pic>
        <p:nvPicPr>
          <p:cNvPr id="28674" name="Picture 2" descr="D:\我的图片\MP Navigator EX\2014_10_12\IMG_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15" t="66349" r="59874" b="16187"/>
          <a:stretch/>
        </p:blipFill>
        <p:spPr bwMode="auto">
          <a:xfrm rot="10800000">
            <a:off x="1475656" y="924236"/>
            <a:ext cx="5832648" cy="573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5537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何家村飞廉纹银盘</a:t>
            </a:r>
            <a:endParaRPr lang="zh-CN" altLang="en-US" dirty="0"/>
          </a:p>
        </p:txBody>
      </p:sp>
      <p:pic>
        <p:nvPicPr>
          <p:cNvPr id="27650" name="Picture 2" descr="D:\我的图片\MP Navigator EX\2014_10_12\IM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38" t="25278" r="48967" b="55110"/>
          <a:stretch/>
        </p:blipFill>
        <p:spPr bwMode="auto">
          <a:xfrm rot="10800000">
            <a:off x="1619672" y="1484784"/>
            <a:ext cx="5544616" cy="524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2682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zh-CN" sz="3600" b="1" dirty="0" smtClean="0">
                <a:solidFill>
                  <a:schemeClr val="tx1"/>
                </a:solidFill>
              </a:rPr>
              <a:t>萨珊</a:t>
            </a:r>
            <a:r>
              <a:rPr lang="zh-CN" altLang="zh-CN" sz="3600" b="1" dirty="0">
                <a:solidFill>
                  <a:schemeClr val="tx1"/>
                </a:solidFill>
              </a:rPr>
              <a:t>金银器影响唐代往往通过粟特，萨珊亡后，此型器物从粟特传入</a:t>
            </a:r>
            <a:r>
              <a:rPr lang="zh-CN" altLang="zh-CN" sz="3600" b="1" dirty="0" smtClean="0">
                <a:solidFill>
                  <a:schemeClr val="tx1"/>
                </a:solidFill>
              </a:rPr>
              <a:t>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迄今中国境内尚未发现一件确定产自萨珊的金银器，代萨珊风格的金银器是粟特的转输或仿自粟特。</a:t>
            </a:r>
            <a:endParaRPr lang="zh-CN" altLang="zh-CN" sz="3600" b="1" dirty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（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3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）粟特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中亚的西域古国，阿姆河锡尔河之间，昭武九姓统治区域，与中国关系密切。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对唐代金银器造型纹饰影响最为深远。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造型上，多曲、凸瓣和水波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17410" name="Picture 2" descr="D:\工作\教学\课程资料\《物质文化史》\第六章隋唐五代物质文化\手工业\唐代金银器\27、何家村云瓣纹弧腹银碗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2" t="9994" r="3196" b="2992"/>
          <a:stretch/>
        </p:blipFill>
        <p:spPr bwMode="auto">
          <a:xfrm>
            <a:off x="3976915" y="548546"/>
            <a:ext cx="5167085" cy="29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工作\教学\课程资料\《物质文化史》\第六章隋唐五代物质文化\手工业\唐代金银器\25、白鹤莲瓣纹弧腹银碗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21" t="6358" r="-6933" b="1750"/>
          <a:stretch/>
        </p:blipFill>
        <p:spPr bwMode="auto">
          <a:xfrm>
            <a:off x="566057" y="3497943"/>
            <a:ext cx="5534954" cy="32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18434" name="Picture 2" descr="D:\工作\教学\课程资料\《物质文化史》\第六章隋唐五代物质文化\手工业\唐代金银器\12白鹤缠枝纹银长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8435" y="188640"/>
            <a:ext cx="6331935" cy="285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工作\教学\课程资料\《物质文化史》\第六章隋唐五代物质文化\手工业\唐代金银器\8、何家村仕女纹银带把杯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6" t="5689" r="2320" b="9655"/>
          <a:stretch/>
        </p:blipFill>
        <p:spPr bwMode="auto">
          <a:xfrm>
            <a:off x="0" y="3374570"/>
            <a:ext cx="5500914" cy="348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纹样上，细致写实的动物纹</a:t>
            </a:r>
          </a:p>
        </p:txBody>
      </p:sp>
      <p:pic>
        <p:nvPicPr>
          <p:cNvPr id="19458" name="Picture 2" descr="D:\工作\教学\课程资料\《物质文化史》\第六章隋唐五代物质文化\手工业\唐代金银器\21、何家村双狐纹双桃形银盘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8" b="3127"/>
          <a:stretch/>
        </p:blipFill>
        <p:spPr bwMode="auto">
          <a:xfrm>
            <a:off x="5322073" y="1484784"/>
            <a:ext cx="3788820" cy="516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工作\教学\课程资料\《物质文化史》\第六章隋唐五代物质文化\手工业\唐代金银器\18、八府庄狮纹葵花形银盘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" t="3312" r="5579" b="4779"/>
          <a:stretch/>
        </p:blipFill>
        <p:spPr bwMode="auto">
          <a:xfrm>
            <a:off x="78406" y="1638423"/>
            <a:ext cx="5257054" cy="50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20482" name="Picture 2" descr="D:\工作\教学\课程资料\《物质文化史》\第六章隋唐五代物质文化\手工业\唐代金银器\19、宽城鹿纹菱花形银盘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2" t="3997" r="2937" b="1933"/>
          <a:stretch/>
        </p:blipFill>
        <p:spPr bwMode="auto">
          <a:xfrm>
            <a:off x="2339752" y="1001486"/>
            <a:ext cx="5254172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21506" name="Picture 2" descr="D:\工作\教学\课程资料\《物质文化史》\第六章隋唐五代物质文化\手工业\唐代金银器\44、何家村舞马纹提梁银壶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43" t="6737" r="6891" b="15322"/>
          <a:stretch/>
        </p:blipFill>
        <p:spPr bwMode="auto">
          <a:xfrm>
            <a:off x="3323771" y="620688"/>
            <a:ext cx="4615543" cy="574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包括：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          伎</a:t>
            </a:r>
            <a:r>
              <a:rPr lang="zh-CN" altLang="en-US" sz="3600" b="1" dirty="0">
                <a:solidFill>
                  <a:schemeClr val="tx1"/>
                </a:solidFill>
              </a:rPr>
              <a:t>乐八棱金杯、舞伎八棱金杯、刻花金碗、掐丝团花金杯、舞马衔杯仿皮囊式银壶、宝相花银盖碗、双鱼纹银碟、双狐纹双桃形银盘、鸾鸟纹六瓣银盘、狩猎纹高足银杯、鸳鸯纹银羽觞、涂金刻花银匜、鹦鹉纹提梁银罐、双狮纹十云瓣银碗、海兽纹十四云瓣银碗、镂空银香囊等尤为精美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    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这些</a:t>
            </a:r>
            <a:r>
              <a:rPr lang="zh-CN" altLang="en-US" sz="3600" b="1" dirty="0">
                <a:solidFill>
                  <a:schemeClr val="tx1"/>
                </a:solidFill>
              </a:rPr>
              <a:t>器物大部分属于开元、天宝时期，有些器物可上推到初唐（见</a:t>
            </a:r>
            <a:r>
              <a:rPr lang="en-US" altLang="zh-CN" sz="3600" b="1" dirty="0">
                <a:solidFill>
                  <a:schemeClr val="tx1"/>
                </a:solidFill>
              </a:rPr>
              <a:t>《</a:t>
            </a:r>
            <a:r>
              <a:rPr lang="zh-CN" altLang="en-US" sz="3600" b="1" dirty="0">
                <a:solidFill>
                  <a:schemeClr val="tx1"/>
                </a:solidFill>
              </a:rPr>
              <a:t>文物</a:t>
            </a:r>
            <a:r>
              <a:rPr lang="en-US" altLang="zh-CN" sz="3600" b="1" dirty="0">
                <a:solidFill>
                  <a:schemeClr val="tx1"/>
                </a:solidFill>
              </a:rPr>
              <a:t>》1972</a:t>
            </a:r>
            <a:r>
              <a:rPr lang="zh-CN" altLang="en-US" sz="3600" b="1" dirty="0">
                <a:solidFill>
                  <a:schemeClr val="tx1"/>
                </a:solidFill>
              </a:rPr>
              <a:t>、</a:t>
            </a:r>
            <a:r>
              <a:rPr lang="en-US" altLang="zh-CN" sz="3600" b="1" dirty="0">
                <a:solidFill>
                  <a:schemeClr val="tx1"/>
                </a:solidFill>
              </a:rPr>
              <a:t>1</a:t>
            </a:r>
            <a:r>
              <a:rPr lang="zh-CN" altLang="en-US" sz="3600" b="1" dirty="0">
                <a:solidFill>
                  <a:schemeClr val="tx1"/>
                </a:solidFill>
              </a:rPr>
              <a:t>）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其他文化因素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如北方草原文化常见的野兽相搏图案等，不再赘述。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三、外来文化因素在唐代金银器上的华化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        主要体现在造型和纹饰上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      </a:t>
            </a:r>
          </a:p>
          <a:p>
            <a:r>
              <a:rPr lang="en-US" altLang="zh-CN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      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如八曲长杯变为五曲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西安出土摩羯纹五曲金长杯</a:t>
            </a:r>
          </a:p>
        </p:txBody>
      </p:sp>
      <p:pic>
        <p:nvPicPr>
          <p:cNvPr id="22530" name="Picture 2" descr="D:\工作\教学\课程资料\《物质文化史》\第六章隋唐五代物质文化\手工业\唐代金银器\13、西安摩羯纹金长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915" y="1269914"/>
            <a:ext cx="6739453" cy="43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凸瓣造型的变化：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由萨珊几何形高凸瓣纹变为低平的重莲瓣，与南朝的莲瓣装饰有承继关系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23554" name="Picture 2" descr="D:\工作\教学\课程资料\《物质文化史》\第六章隋唐五代物质文化\手工业\唐代金银器\24、何家村莲瓣纹弧腹金碗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114" y="2348880"/>
            <a:ext cx="6532226" cy="42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纹样构图上圆形器物，大留白、用锤揲高浮雕效果主题纹样装饰，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变为中国常见的葵口、菱口、桃形器与锤揲高浮雕纹样结合。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如喀喇沁旗摩羯纹金花银盘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24578" name="Picture 2" descr="D:\工作\教学\课程资料\《物质文化史》\第六章隋唐五代物质文化\手工业\唐代金银器\17、喀喇沁摩羯纹葵花形银盘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4" r="2778" b="2957"/>
          <a:stretch/>
        </p:blipFill>
        <p:spPr bwMode="auto">
          <a:xfrm>
            <a:off x="1691680" y="1484784"/>
            <a:ext cx="5399316" cy="51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altLang="zh-CN" sz="3600" b="1" dirty="0" smtClean="0">
                <a:solidFill>
                  <a:schemeClr val="tx1"/>
                </a:solidFill>
              </a:rPr>
              <a:t>  </a:t>
            </a:r>
          </a:p>
          <a:p>
            <a:r>
              <a:rPr lang="en-US" altLang="zh-CN" sz="3600" b="1" dirty="0" smtClean="0">
                <a:solidFill>
                  <a:schemeClr val="tx1"/>
                </a:solidFill>
              </a:rPr>
              <a:t>    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如八府庄狮纹金花银盘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zh-CN" alt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25602" name="Picture 2" descr="D:\工作\教学\课程资料\《物质文化史》\第六章隋唐五代物质文化\手工业\唐代金银器\18、八府庄狮纹葵花形银盘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1" t="3322" r="3554" b="4504"/>
          <a:stretch/>
        </p:blipFill>
        <p:spPr bwMode="auto">
          <a:xfrm>
            <a:off x="2195736" y="1556792"/>
            <a:ext cx="5544458" cy="50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      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唐代金银器在吸收外来文化营养的时候从未放弃中国金银器传统，诸多外来文化因素最终都成为中华文化构成的因子。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altLang="zh-CN" sz="3600" b="1" dirty="0" smtClean="0">
                <a:solidFill>
                  <a:schemeClr val="tx1"/>
                </a:solidFill>
              </a:rPr>
              <a:t>      </a:t>
            </a:r>
          </a:p>
          <a:p>
            <a:r>
              <a:rPr lang="en-US" altLang="zh-CN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</a:rPr>
              <a:t>       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需要指出的是，前述提到的舞马衔杯银壶，其造型属于北方草原尤其是契丹人常见器物皮囊壶的造型，其造型不属于外来文化，装饰风格源于粟特。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en-US" altLang="zh-CN" sz="3600" b="1" dirty="0" smtClean="0">
                <a:solidFill>
                  <a:schemeClr val="tx1"/>
                </a:solidFill>
              </a:rPr>
              <a:t> </a:t>
            </a: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 smtClean="0">
                <a:solidFill>
                  <a:schemeClr val="tx1"/>
                </a:solidFill>
              </a:rPr>
              <a:t>辽代陶瓷皮囊壶</a:t>
            </a:r>
          </a:p>
        </p:txBody>
      </p:sp>
      <p:pic>
        <p:nvPicPr>
          <p:cNvPr id="26626" name="Picture 2" descr="D:\工作\教学\课程资料\《中国古代陶瓷》\六、宋辽金西夏瓷器\辽、金、西夏\22、酱釉皮囊壶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5" t="12724" r="5200" b="10046"/>
          <a:stretch/>
        </p:blipFill>
        <p:spPr bwMode="auto">
          <a:xfrm>
            <a:off x="3846284" y="834571"/>
            <a:ext cx="5297716" cy="602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狩猎纹银筒腹杯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>
                <a:solidFill>
                  <a:schemeClr val="tx1"/>
                </a:solidFill>
              </a:rPr>
              <a:t>伎乐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纹金杯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D:\工作\教学\课程资料\《物质文化史》\第六章隋唐五代物质文化\手工业\唐代金银器\1、何家村狩猎纹桶腹银高足杯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61" t="5498" r="7321" b="3615"/>
          <a:stretch/>
        </p:blipFill>
        <p:spPr bwMode="auto">
          <a:xfrm>
            <a:off x="4978400" y="188640"/>
            <a:ext cx="3967628" cy="437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工作\教学\课程资料\《物质文化史》\第六章隋唐五代物质文化\手工业\唐代金银器\7、何家村乐伎纹银带把杯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6" t="4780" r="3971" b="3026"/>
          <a:stretch/>
        </p:blipFill>
        <p:spPr bwMode="auto">
          <a:xfrm>
            <a:off x="0" y="2780928"/>
            <a:ext cx="453680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4400" b="1" smtClean="0">
                <a:solidFill>
                  <a:schemeClr val="tx1"/>
                </a:solidFill>
              </a:rPr>
              <a:t>  </a:t>
            </a:r>
            <a:endParaRPr lang="en-US" altLang="zh-CN" sz="4400" b="1" smtClean="0">
              <a:solidFill>
                <a:schemeClr val="tx1"/>
              </a:solidFill>
            </a:endParaRPr>
          </a:p>
          <a:p>
            <a:r>
              <a:rPr lang="en-US" altLang="zh-CN" sz="4400" b="1" smtClean="0">
                <a:solidFill>
                  <a:schemeClr val="tx1"/>
                </a:solidFill>
              </a:rPr>
              <a:t>         </a:t>
            </a:r>
            <a:r>
              <a:rPr lang="zh-CN" altLang="en-US" sz="4400" b="1" smtClean="0">
                <a:solidFill>
                  <a:schemeClr val="tx1"/>
                </a:solidFill>
              </a:rPr>
              <a:t>谢谢大家！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D:\工作\教学\课程资料\《物质文化史》\第六章隋唐五代物质文化\手工业\唐代金银器\11、何家村团花纹金带把杯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4" t="6742" r="6158" b="5021"/>
          <a:stretch/>
        </p:blipFill>
        <p:spPr bwMode="auto">
          <a:xfrm>
            <a:off x="4499993" y="-1"/>
            <a:ext cx="4636682" cy="35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工作\教学\课程资料\《物质文化史》\第六章隋唐五代物质文化\手工业\唐代金银器\14、何家村银耳杯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2" t="9058" r="7925" b="12518"/>
          <a:stretch/>
        </p:blipFill>
        <p:spPr bwMode="auto">
          <a:xfrm>
            <a:off x="-840" y="3541486"/>
            <a:ext cx="5356230" cy="312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 descr="D:\工作\教学\课程资料\《物质文化史》\第六章隋唐五代物质文化\手工业\唐代金银器\24、何家村莲瓣纹弧腹金碗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11" t="4142" r="3760" b="11292"/>
          <a:stretch/>
        </p:blipFill>
        <p:spPr bwMode="auto">
          <a:xfrm>
            <a:off x="3779912" y="34911"/>
            <a:ext cx="5364088" cy="31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工作\教学\课程资料\《物质文化史》\第六章隋唐五代物质文化\手工业\唐代金银器\27、何家村云瓣纹弧腹银碗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45" r="5618"/>
          <a:stretch/>
        </p:blipFill>
        <p:spPr bwMode="auto">
          <a:xfrm>
            <a:off x="2254" y="3336487"/>
            <a:ext cx="5937898" cy="34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银香囊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5122" name="Picture 2" descr="D:\工作\教学\课程资料\《物质文化史》\第六章隋唐五代物质文化\手工业\唐代金银器\56-1、何家村银香囊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6" t="2499" r="6509" b="3290"/>
          <a:stretch/>
        </p:blipFill>
        <p:spPr bwMode="auto">
          <a:xfrm>
            <a:off x="2345199" y="44129"/>
            <a:ext cx="3220399" cy="548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工作\教学\课程资料\《物质文化史》\第六章隋唐五代物质文化\手工业\唐代金银器\56-2、何家村银香囊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74" t="1905" r="6076"/>
          <a:stretch/>
        </p:blipFill>
        <p:spPr bwMode="auto">
          <a:xfrm>
            <a:off x="5580112" y="27158"/>
            <a:ext cx="3352800" cy="654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副标题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altLang="zh-CN" sz="3600" b="1" dirty="0" smtClean="0">
              <a:solidFill>
                <a:schemeClr val="tx1"/>
              </a:solidFill>
            </a:endParaRPr>
          </a:p>
          <a:p>
            <a:r>
              <a:rPr lang="zh-CN" altLang="en-US" sz="3600" b="1" dirty="0">
                <a:solidFill>
                  <a:schemeClr val="tx1"/>
                </a:solidFill>
              </a:rPr>
              <a:t>狐</a:t>
            </a:r>
            <a:r>
              <a:rPr lang="zh-CN" altLang="en-US" sz="3600" b="1" dirty="0" smtClean="0">
                <a:solidFill>
                  <a:schemeClr val="tx1"/>
                </a:solidFill>
              </a:rPr>
              <a:t>纹短柄金铛</a:t>
            </a:r>
            <a:endParaRPr lang="en-US" altLang="zh-CN" sz="3600" b="1" dirty="0" smtClean="0">
              <a:solidFill>
                <a:schemeClr val="tx1"/>
              </a:solidFill>
            </a:endParaRPr>
          </a:p>
        </p:txBody>
      </p:sp>
      <p:pic>
        <p:nvPicPr>
          <p:cNvPr id="6146" name="Picture 2" descr="D:\工作\教学\课程资料\《物质文化史》\第六章隋唐五代物质文化\手工业\唐代金银器\69-1、何家村双狮纹短柄金铛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7" t="5459" r="2880" b="4211"/>
          <a:stretch/>
        </p:blipFill>
        <p:spPr bwMode="auto">
          <a:xfrm>
            <a:off x="3189065" y="332656"/>
            <a:ext cx="5979885" cy="26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工作\教学\课程资料\《物质文化史》\第六章隋唐五代物质文化\手工业\唐代金银器\69-2、何家村双狮纹短柄金铛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9" t="8642" r="2614" b="6091"/>
          <a:stretch/>
        </p:blipFill>
        <p:spPr bwMode="auto">
          <a:xfrm>
            <a:off x="0" y="3116766"/>
            <a:ext cx="9144000" cy="360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龙腾四海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415</TotalTime>
  <Words>1178</Words>
  <Application>Microsoft Office PowerPoint</Application>
  <PresentationFormat>全屏显示(4:3)</PresentationFormat>
  <Paragraphs>127</Paragraphs>
  <Slides>50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1" baseType="lpstr">
      <vt:lpstr>龙腾四海</vt:lpstr>
      <vt:lpstr>隋唐考古与物质文化研究专题研究之三  唐代金银器的外来文化因素</vt:lpstr>
      <vt:lpstr>一、唐代金银器概况  发现概况   近四十年来，尤其是自1970年以来，是唐代金银器的重大发现时期。 有三次重大发现： 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粟特银盘上的塞穆鲁纹</vt:lpstr>
      <vt:lpstr>何家村飞廉纹银盘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如何鉴赏古陶瓷</dc:title>
  <dc:creator>Administrator</dc:creator>
  <cp:lastModifiedBy>Administrator</cp:lastModifiedBy>
  <cp:revision>45</cp:revision>
  <dcterms:created xsi:type="dcterms:W3CDTF">2011-04-20T09:32:16Z</dcterms:created>
  <dcterms:modified xsi:type="dcterms:W3CDTF">2018-01-11T13:28:07Z</dcterms:modified>
</cp:coreProperties>
</file>