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3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327" r:id="rId31"/>
    <p:sldId id="285" r:id="rId32"/>
    <p:sldId id="286" r:id="rId33"/>
    <p:sldId id="287" r:id="rId34"/>
    <p:sldId id="288" r:id="rId35"/>
    <p:sldId id="284" r:id="rId36"/>
    <p:sldId id="289" r:id="rId37"/>
    <p:sldId id="302" r:id="rId38"/>
    <p:sldId id="322" r:id="rId39"/>
    <p:sldId id="290" r:id="rId40"/>
    <p:sldId id="291" r:id="rId41"/>
    <p:sldId id="325" r:id="rId42"/>
    <p:sldId id="303" r:id="rId43"/>
    <p:sldId id="323" r:id="rId44"/>
    <p:sldId id="292" r:id="rId45"/>
    <p:sldId id="293" r:id="rId46"/>
    <p:sldId id="306" r:id="rId47"/>
    <p:sldId id="294" r:id="rId48"/>
    <p:sldId id="295" r:id="rId49"/>
    <p:sldId id="296" r:id="rId50"/>
    <p:sldId id="324" r:id="rId51"/>
    <p:sldId id="333" r:id="rId52"/>
    <p:sldId id="336" r:id="rId53"/>
    <p:sldId id="337" r:id="rId54"/>
    <p:sldId id="338" r:id="rId55"/>
    <p:sldId id="339" r:id="rId56"/>
    <p:sldId id="340" r:id="rId57"/>
    <p:sldId id="341" r:id="rId58"/>
    <p:sldId id="342" r:id="rId59"/>
    <p:sldId id="343" r:id="rId60"/>
    <p:sldId id="346" r:id="rId61"/>
    <p:sldId id="344" r:id="rId62"/>
    <p:sldId id="345" r:id="rId63"/>
    <p:sldId id="297" r:id="rId64"/>
    <p:sldId id="298" r:id="rId65"/>
    <p:sldId id="299" r:id="rId66"/>
    <p:sldId id="300" r:id="rId67"/>
    <p:sldId id="301" r:id="rId68"/>
    <p:sldId id="304" r:id="rId69"/>
    <p:sldId id="307" r:id="rId70"/>
    <p:sldId id="308" r:id="rId71"/>
    <p:sldId id="318" r:id="rId72"/>
    <p:sldId id="321" r:id="rId73"/>
    <p:sldId id="309" r:id="rId74"/>
    <p:sldId id="319" r:id="rId75"/>
    <p:sldId id="320" r:id="rId76"/>
    <p:sldId id="310" r:id="rId77"/>
    <p:sldId id="331" r:id="rId78"/>
    <p:sldId id="316" r:id="rId79"/>
    <p:sldId id="317" r:id="rId80"/>
    <p:sldId id="332" r:id="rId81"/>
    <p:sldId id="311" r:id="rId82"/>
    <p:sldId id="312" r:id="rId83"/>
    <p:sldId id="313" r:id="rId84"/>
    <p:sldId id="314" r:id="rId85"/>
    <p:sldId id="315" r:id="rId86"/>
    <p:sldId id="326" r:id="rId87"/>
    <p:sldId id="328" r:id="rId88"/>
    <p:sldId id="329" r:id="rId89"/>
    <p:sldId id="330" r:id="rId90"/>
    <p:sldId id="334" r:id="rId9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CC09-BABD-4DE8-9AF2-62C19B11B5E3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55BD-1C9A-41CD-9F23-FAB27F4748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CC09-BABD-4DE8-9AF2-62C19B11B5E3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55BD-1C9A-41CD-9F23-FAB27F47487C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CC09-BABD-4DE8-9AF2-62C19B11B5E3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55BD-1C9A-41CD-9F23-FAB27F4748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3152" y="6400800"/>
            <a:ext cx="3200400" cy="283800"/>
          </a:xfrm>
        </p:spPr>
        <p:txBody>
          <a:bodyPr/>
          <a:lstStyle/>
          <a:p>
            <a:fld id="{F6DACC09-BABD-4DE8-9AF2-62C19B11B5E3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55BD-1C9A-41CD-9F23-FAB27F4748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CC09-BABD-4DE8-9AF2-62C19B11B5E3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55BD-1C9A-41CD-9F23-FAB27F4748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CC09-BABD-4DE8-9AF2-62C19B11B5E3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55BD-1C9A-41CD-9F23-FAB27F4748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CC09-BABD-4DE8-9AF2-62C19B11B5E3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55BD-1C9A-41CD-9F23-FAB27F4748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CC09-BABD-4DE8-9AF2-62C19B11B5E3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55BD-1C9A-41CD-9F23-FAB27F4748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CC09-BABD-4DE8-9AF2-62C19B11B5E3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55BD-1C9A-41CD-9F23-FAB27F4748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CC09-BABD-4DE8-9AF2-62C19B11B5E3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55BD-1C9A-41CD-9F23-FAB27F4748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 smtClean="0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CC09-BABD-4DE8-9AF2-62C19B11B5E3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55BD-1C9A-41CD-9F23-FAB27F47487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38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F6DACC09-BABD-4DE8-9AF2-62C19B11B5E3}" type="datetimeFigureOut">
              <a:rPr lang="zh-CN" altLang="en-US" smtClean="0"/>
              <a:pPr/>
              <a:t>2018/1/11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967755BD-1C9A-41CD-9F23-FAB27F47487C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ß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Þ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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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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2666007"/>
          </a:xfrm>
        </p:spPr>
        <p:txBody>
          <a:bodyPr>
            <a:normAutofit/>
          </a:bodyPr>
          <a:lstStyle/>
          <a:p>
            <a:r>
              <a:rPr lang="zh-CN" altLang="en-US" sz="2800" dirty="0" smtClean="0">
                <a:latin typeface="华文隶书" pitchFamily="2" charset="-122"/>
                <a:ea typeface="华文隶书" pitchFamily="2" charset="-122"/>
              </a:rPr>
              <a:t>隋唐考古与物质文化研究专题讨论之七：</a:t>
            </a:r>
            <a:r>
              <a:rPr lang="en-US" altLang="zh-CN" smtClean="0"/>
              <a:t/>
            </a:r>
            <a:br>
              <a:rPr lang="en-US" altLang="zh-CN" smtClean="0"/>
            </a:br>
            <a:r>
              <a:rPr lang="en-US" altLang="zh-CN" smtClean="0"/>
              <a:t/>
            </a:r>
            <a:br>
              <a:rPr lang="en-US" altLang="zh-CN" smtClean="0"/>
            </a:br>
            <a:r>
              <a:rPr lang="zh-CN" altLang="en-US" smtClean="0"/>
              <a:t>唐代</a:t>
            </a:r>
            <a:r>
              <a:rPr lang="zh-CN" altLang="en-US" dirty="0" smtClean="0"/>
              <a:t>陶瓷中的外来文化因素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zh-CN" altLang="en-US" sz="22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70134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zh-CN" altLang="en-US" sz="2800" dirty="0" smtClean="0"/>
              <a:t>北朝、隋代陶瓷扁壶</a:t>
            </a:r>
            <a:endParaRPr lang="zh-CN" altLang="en-US" sz="2800" dirty="0"/>
          </a:p>
        </p:txBody>
      </p:sp>
      <p:pic>
        <p:nvPicPr>
          <p:cNvPr id="3074" name="Picture 2" descr="D:\科研\天博讲座\图片\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21761"/>
            <a:ext cx="4320480" cy="575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科研\天博讲座\图片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2760" y="954756"/>
            <a:ext cx="4431240" cy="590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6060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r>
              <a:rPr lang="zh-CN" altLang="en-US" sz="2800" dirty="0" smtClean="0"/>
              <a:t>唐代陶瓷扁壶</a:t>
            </a:r>
            <a:endParaRPr lang="zh-CN" altLang="en-US" sz="2800" dirty="0"/>
          </a:p>
        </p:txBody>
      </p:sp>
      <p:pic>
        <p:nvPicPr>
          <p:cNvPr id="4098" name="Picture 2" descr="D:\科研\天博讲座\图片\唐黄釉狮纹扁壶（太原出土）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3" y="746611"/>
            <a:ext cx="4480182" cy="61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科研\天博讲座\图片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0492" y="845434"/>
            <a:ext cx="4503508" cy="599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0785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 descr="D:\科研\天博讲座\图片\长安县南里王村唐墓出土唐三彩双鱼扁壶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1989"/>
            <a:ext cx="432474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科研\天博讲座\图片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1127" y="404664"/>
            <a:ext cx="4052873" cy="539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5711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、长杯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062928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zh-CN" altLang="en-US" sz="3200" dirty="0" smtClean="0"/>
              <a:t>唐代定窑白釉八曲长杯</a:t>
            </a:r>
            <a:endParaRPr lang="zh-CN" altLang="en-US" sz="3200" dirty="0"/>
          </a:p>
        </p:txBody>
      </p:sp>
      <p:pic>
        <p:nvPicPr>
          <p:cNvPr id="6146" name="Picture 2" descr="D:\科研\天博讲座\图片\17、白釉海棠式杯唐代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743" y="1484784"/>
            <a:ext cx="5970758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科研\天博讲座\图片\唐白釉官字款海棠杯底部（水邱氏墓）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0274" y="1412776"/>
            <a:ext cx="2853726" cy="490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8597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882552" cy="1143000"/>
          </a:xfrm>
        </p:spPr>
        <p:txBody>
          <a:bodyPr>
            <a:noAutofit/>
          </a:bodyPr>
          <a:lstStyle/>
          <a:p>
            <a:r>
              <a:rPr lang="zh-CN" altLang="en-US" sz="3600" dirty="0" smtClean="0"/>
              <a:t>唐代长沙窑青釉长杯</a:t>
            </a:r>
            <a:endParaRPr lang="zh-CN" altLang="en-US" sz="3600" dirty="0"/>
          </a:p>
        </p:txBody>
      </p:sp>
      <p:pic>
        <p:nvPicPr>
          <p:cNvPr id="7171" name="Picture 3" descr="D:\科研\天博讲座\图片\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19872" y="188640"/>
            <a:ext cx="4208486" cy="281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科研\天博讲座\图片\125 - 副本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12976"/>
            <a:ext cx="4403469" cy="291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2597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唐代越窑青釉长杯</a:t>
            </a:r>
            <a:endParaRPr lang="zh-CN" altLang="en-US" sz="3200" dirty="0"/>
          </a:p>
        </p:txBody>
      </p:sp>
      <p:pic>
        <p:nvPicPr>
          <p:cNvPr id="8194" name="Picture 2" descr="D:\科研\天博讲座\图片\唐越窑海棠长杯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5258" y="1556792"/>
            <a:ext cx="682107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8692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、胡瓶（凤首壶）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46093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zh-CN" altLang="en-US" sz="3200" dirty="0" smtClean="0"/>
              <a:t>唐代白瓷胡瓶（凤首壶）</a:t>
            </a:r>
            <a:endParaRPr lang="zh-CN" altLang="en-US" sz="3200" dirty="0"/>
          </a:p>
        </p:txBody>
      </p:sp>
      <p:pic>
        <p:nvPicPr>
          <p:cNvPr id="9218" name="Picture 2" descr="D:\科研\天博讲座\图片\唐代白釉胡瓶（山西太原出土）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440812" cy="511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科研\天博讲座\图片\唐定窑白釉凤首壶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0904" y="1484784"/>
            <a:ext cx="2392016" cy="530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8028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746648" cy="1143000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唐代白瓷贴花胡瓶（凤首壶）</a:t>
            </a:r>
            <a:endParaRPr lang="zh-CN" altLang="en-US" sz="3200" dirty="0"/>
          </a:p>
        </p:txBody>
      </p:sp>
      <p:pic>
        <p:nvPicPr>
          <p:cNvPr id="4" name="Picture 4" descr="D:\科研\天博讲座\图片\唐青釉龙柄凤首壶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6" b="1836"/>
          <a:stretch/>
        </p:blipFill>
        <p:spPr bwMode="auto">
          <a:xfrm>
            <a:off x="3635896" y="404664"/>
            <a:ext cx="4320480" cy="631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7834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        </a:t>
            </a:r>
            <a:r>
              <a:rPr lang="zh-CN" altLang="zh-CN" dirty="0" smtClean="0"/>
              <a:t>唐代</a:t>
            </a:r>
            <a:r>
              <a:rPr lang="zh-CN" altLang="zh-CN" dirty="0"/>
              <a:t>是中国封建社会的一个繁荣期，疆域广大、国力强盛，唐都长安是当时世界上最繁华的都市</a:t>
            </a:r>
            <a:r>
              <a:rPr lang="zh-CN" altLang="zh-CN" dirty="0" smtClean="0"/>
              <a:t>。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     </a:t>
            </a:r>
            <a:r>
              <a:rPr lang="zh-CN" altLang="zh-CN" dirty="0" smtClean="0"/>
              <a:t>唐代</a:t>
            </a:r>
            <a:r>
              <a:rPr lang="zh-CN" altLang="zh-CN" dirty="0"/>
              <a:t>又是一个文化开放、包容的朝代，唐文明的影响沿着路上和海上丝路向外传播，同时，强盛的唐帝国也吸引了世界各地的人们，他们沿着丝路带来了各自的文明成就，其中很多为唐文化吸收</a:t>
            </a:r>
            <a:r>
              <a:rPr lang="zh-CN" altLang="zh-CN" dirty="0" smtClean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999062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4</a:t>
            </a:r>
            <a:r>
              <a:rPr lang="zh-CN" altLang="en-US" dirty="0" smtClean="0"/>
              <a:t>、角杯</a:t>
            </a:r>
            <a:endParaRPr lang="en-US" altLang="zh-CN" dirty="0" smtClean="0"/>
          </a:p>
          <a:p>
            <a:r>
              <a:rPr lang="zh-CN" altLang="en-US" dirty="0"/>
              <a:t>角</a:t>
            </a:r>
            <a:r>
              <a:rPr lang="zh-CN" altLang="en-US" dirty="0" smtClean="0"/>
              <a:t>杯又称“来通”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015681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86684" y="332656"/>
            <a:ext cx="4402832" cy="1143000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唐三彩来通（角杯）</a:t>
            </a:r>
            <a:endParaRPr lang="zh-CN" altLang="en-US" sz="3200" dirty="0"/>
          </a:p>
        </p:txBody>
      </p:sp>
      <p:pic>
        <p:nvPicPr>
          <p:cNvPr id="10242" name="Picture 2" descr="D:\科研\天博讲座\图片\1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11" y="116632"/>
            <a:ext cx="3739896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科研\天博讲座\图片\三彩角杯（陕西省博藏）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2200" y="3024983"/>
            <a:ext cx="5511800" cy="38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4530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/>
              <a:t>唐代玛瑙兽首杯（来通）</a:t>
            </a:r>
            <a:endParaRPr lang="zh-CN" altLang="en-US" sz="3200" dirty="0"/>
          </a:p>
        </p:txBody>
      </p:sp>
      <p:pic>
        <p:nvPicPr>
          <p:cNvPr id="11266" name="Picture 2" descr="D:\科研\天博讲座\图片\28唐玛瑙羚羊首杯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7109460" cy="414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1887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5</a:t>
            </a:r>
            <a:r>
              <a:rPr lang="zh-CN" altLang="en-US" dirty="0" smtClean="0"/>
              <a:t>、高足杯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86397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隋代白瓷高足杯和唐代青釉高足杯</a:t>
            </a:r>
            <a:endParaRPr lang="zh-CN" altLang="en-US" sz="3200" dirty="0"/>
          </a:p>
        </p:txBody>
      </p:sp>
      <p:pic>
        <p:nvPicPr>
          <p:cNvPr id="28674" name="Picture 2" descr="D:\科研\天博讲座\图片\福建唐墓出土青釉高足杯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5568" y="2662828"/>
            <a:ext cx="4438432" cy="419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D:\科研\天博讲座\图片\太原隋斛律彻墓出土白瓷高足杯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525745" cy="41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0202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6</a:t>
            </a:r>
            <a:r>
              <a:rPr lang="zh-CN" altLang="en-US" dirty="0" smtClean="0"/>
              <a:t>、圈鋬杯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27681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唐代白瓷圈鋬杯</a:t>
            </a:r>
            <a:endParaRPr lang="zh-CN" altLang="en-US" sz="3200" dirty="0"/>
          </a:p>
        </p:txBody>
      </p:sp>
      <p:pic>
        <p:nvPicPr>
          <p:cNvPr id="1026" name="Picture 2" descr="D:\科研\天博讲座\图片\唐白釉杯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01320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科研\天博讲座\图片\唐代定窑白釉圈柄杯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44"/>
          <a:stretch/>
        </p:blipFill>
        <p:spPr bwMode="auto">
          <a:xfrm>
            <a:off x="4229277" y="3429000"/>
            <a:ext cx="4914723" cy="324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3785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6</a:t>
            </a:r>
            <a:r>
              <a:rPr lang="zh-CN" altLang="en-US" dirty="0" smtClean="0"/>
              <a:t>、塔式罐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5405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zh-CN" altLang="en-US" sz="3200" dirty="0" smtClean="0"/>
              <a:t>唐代黄堡窑塔式罐、唐三彩塔式罐</a:t>
            </a:r>
            <a:endParaRPr lang="zh-CN" altLang="en-US" sz="3200" dirty="0"/>
          </a:p>
        </p:txBody>
      </p:sp>
      <p:pic>
        <p:nvPicPr>
          <p:cNvPr id="2050" name="Picture 2" descr="D:\科研\天博讲座\图片\图片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040"/>
            <a:ext cx="3024336" cy="603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科研\天博讲座\图片\图片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07" t="2263" r="5859" b="2952"/>
          <a:stretch/>
        </p:blipFill>
        <p:spPr bwMode="auto">
          <a:xfrm>
            <a:off x="5868144" y="863046"/>
            <a:ext cx="2582754" cy="596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9161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4" descr="D:\科研\天博讲座\图片\三彩塔式罐（陕西省博藏）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968552" cy="645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D:\科研\天博讲座\图片\河北出土三彩塔式罐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642"/>
            <a:ext cx="2423674" cy="671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6163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唐代文化包容性极强，胡风盛行。</a:t>
            </a:r>
            <a:endParaRPr lang="en-US" altLang="zh-CN" dirty="0"/>
          </a:p>
          <a:p>
            <a:r>
              <a:rPr lang="en-US" altLang="zh-CN" dirty="0"/>
              <a:t>       </a:t>
            </a:r>
            <a:r>
              <a:rPr lang="zh-CN" altLang="en-US" dirty="0"/>
              <a:t>有诗人形容：</a:t>
            </a:r>
            <a:r>
              <a:rPr lang="zh-CN" altLang="zh-CN" dirty="0"/>
              <a:t>“女为胡妇学胡妆，伎进胡音务胡乐”</a:t>
            </a:r>
          </a:p>
          <a:p>
            <a:r>
              <a:rPr lang="zh-CN" altLang="en-US" dirty="0" smtClean="0"/>
              <a:t>       胡，是对包括西域各族在内的所有外来文化的总称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17510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2752" cy="1143000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唐代定窑白瓷塔式罐</a:t>
            </a:r>
            <a:endParaRPr lang="zh-CN" altLang="en-US" sz="3200" dirty="0"/>
          </a:p>
        </p:txBody>
      </p:sp>
      <p:pic>
        <p:nvPicPr>
          <p:cNvPr id="33794" name="Picture 2" descr="D:\科研\天博讲座\图片\河北出土白釉塔式罐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5495"/>
            <a:ext cx="2736304" cy="678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440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7</a:t>
            </a:r>
            <a:r>
              <a:rPr lang="zh-CN" altLang="en-US" dirty="0" smtClean="0"/>
              <a:t>、胡人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94344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 descr="D:\科研\天博讲座\图片\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5425"/>
            <a:ext cx="4608512" cy="643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2648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zh-CN" altLang="en-US" sz="2800" dirty="0" smtClean="0"/>
              <a:t>唐三彩胡人、唐代白釉胡人俑</a:t>
            </a:r>
            <a:endParaRPr lang="zh-CN" altLang="en-US" sz="2800" dirty="0"/>
          </a:p>
        </p:txBody>
      </p:sp>
      <p:pic>
        <p:nvPicPr>
          <p:cNvPr id="4098" name="Picture 2" descr="D:\科研\天博讲座\图片\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29127"/>
            <a:ext cx="4313948" cy="581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科研\天博讲座\图片\白釉胡人形尊（陕西省博藏）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9327" y="908050"/>
            <a:ext cx="4470400" cy="594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551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746648" cy="1143000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唐代白釉胡人首</a:t>
            </a:r>
            <a:endParaRPr lang="zh-CN" altLang="en-US" sz="3200" dirty="0"/>
          </a:p>
        </p:txBody>
      </p:sp>
      <p:pic>
        <p:nvPicPr>
          <p:cNvPr id="5122" name="Picture 2" descr="D:\科研\天博讲座\图片\白釉胡人头像（陕西省博藏）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6672"/>
            <a:ext cx="4981078" cy="612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23583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（三）装饰</a:t>
            </a:r>
            <a:endParaRPr lang="en-US" altLang="zh-CN" dirty="0" smtClean="0"/>
          </a:p>
          <a:p>
            <a:r>
              <a:rPr lang="en-US" altLang="zh-CN" dirty="0" smtClean="0"/>
              <a:t>1</a:t>
            </a:r>
            <a:r>
              <a:rPr lang="zh-CN" altLang="en-US" dirty="0" smtClean="0"/>
              <a:t>、钴料的使用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    </a:t>
            </a:r>
            <a:r>
              <a:rPr lang="zh-CN" altLang="en-US" dirty="0" smtClean="0"/>
              <a:t>即前文所述“唐青花”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853782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、联珠纹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7462958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2290" name="Picture 2" descr="D:\科研\天博讲座\图片\唐青釉龙柄凤首壶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92" r="6354" b="4105"/>
          <a:stretch/>
        </p:blipFill>
        <p:spPr bwMode="auto">
          <a:xfrm>
            <a:off x="2120348" y="31596"/>
            <a:ext cx="4323860" cy="686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9322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/>
              <a:t>唐代黄釉联珠纹钵</a:t>
            </a:r>
            <a:endParaRPr lang="zh-CN" altLang="en-US" sz="3200" dirty="0"/>
          </a:p>
        </p:txBody>
      </p:sp>
      <p:pic>
        <p:nvPicPr>
          <p:cNvPr id="24578" name="Picture 2" descr="D:\科研\天博讲座\图片\河南出土唐代黄釉联珠纹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5154" y="1600200"/>
            <a:ext cx="5293691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0641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、胡人图案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05417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       下面</a:t>
            </a:r>
            <a:r>
              <a:rPr lang="zh-CN" altLang="zh-CN" dirty="0" smtClean="0"/>
              <a:t>我们通过</a:t>
            </a:r>
            <a:r>
              <a:rPr lang="zh-CN" altLang="zh-CN" dirty="0"/>
              <a:t>唐代陶瓷器这个文化载体，从唐代陶瓷的品种、造型</a:t>
            </a:r>
            <a:r>
              <a:rPr lang="zh-CN" altLang="zh-CN" dirty="0" smtClean="0"/>
              <a:t>、</a:t>
            </a:r>
            <a:r>
              <a:rPr lang="zh-CN" altLang="en-US" dirty="0"/>
              <a:t>装饰</a:t>
            </a:r>
            <a:r>
              <a:rPr lang="zh-CN" altLang="zh-CN" dirty="0" smtClean="0"/>
              <a:t>等</a:t>
            </a:r>
            <a:r>
              <a:rPr lang="zh-CN" altLang="zh-CN" dirty="0"/>
              <a:t>方面来分析其中的外来文化因素，揭示沿丝路而来的异域文明对唐代物质文化的影响。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03688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143000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唐代长沙窑瓷器上的胡人形象</a:t>
            </a:r>
            <a:endParaRPr lang="zh-CN" altLang="en-US" sz="3200" dirty="0"/>
          </a:p>
        </p:txBody>
      </p:sp>
      <p:pic>
        <p:nvPicPr>
          <p:cNvPr id="6146" name="Picture 2" descr="D:\科研\天博讲座\图片\1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746" y="2722659"/>
            <a:ext cx="4319492" cy="368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科研\天博讲座\图片\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3" t="1980" r="3243" b="2334"/>
          <a:stretch/>
        </p:blipFill>
        <p:spPr bwMode="auto">
          <a:xfrm>
            <a:off x="4549238" y="188640"/>
            <a:ext cx="4519272" cy="621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4865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9698" name="Picture 2" descr="D:\科研\天博讲座\图片\安徽出土唐代长沙窑模印贴花胡人舞蹈纹执壶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3938"/>
            <a:ext cx="4608512" cy="657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9884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78696" cy="1143000"/>
          </a:xfrm>
        </p:spPr>
        <p:txBody>
          <a:bodyPr>
            <a:noAutofit/>
          </a:bodyPr>
          <a:lstStyle/>
          <a:p>
            <a:r>
              <a:rPr lang="zh-CN" altLang="en-US" sz="3200" dirty="0" smtClean="0"/>
              <a:t>唐代青釉扁壶上的模印胡人驯狮纹</a:t>
            </a:r>
            <a:endParaRPr lang="zh-CN" altLang="en-US" sz="3200" dirty="0"/>
          </a:p>
        </p:txBody>
      </p:sp>
      <p:pic>
        <p:nvPicPr>
          <p:cNvPr id="13314" name="Picture 2" descr="D:\科研\天博讲座\图片\唐黄釉狮纹扁壶（太原出土）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3941"/>
            <a:ext cx="4896544" cy="667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56603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/>
              <a:t>唐代长沙窑彩绘灯堆塑的胡人</a:t>
            </a:r>
            <a:endParaRPr lang="zh-CN" altLang="en-US" sz="3200" dirty="0"/>
          </a:p>
        </p:txBody>
      </p:sp>
      <p:pic>
        <p:nvPicPr>
          <p:cNvPr id="26626" name="Picture 2" descr="D:\科研\天博讲座\图片\湖北出土唐代长沙窑彩绘、堆塑胡人灯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386293" cy="487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51515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4</a:t>
            </a:r>
            <a:r>
              <a:rPr lang="zh-CN" altLang="en-US" dirty="0" smtClean="0"/>
              <a:t>、景物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417318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唐代长沙窑执壶上的椰枣树</a:t>
            </a:r>
            <a:endParaRPr lang="zh-CN" altLang="en-US" sz="3200" dirty="0"/>
          </a:p>
        </p:txBody>
      </p:sp>
      <p:pic>
        <p:nvPicPr>
          <p:cNvPr id="7170" name="Picture 2" descr="D:\科研\天博讲座\图片\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48540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科研\天博讲座\图片\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9306" y="1556793"/>
            <a:ext cx="4523673" cy="523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46914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6386" name="Picture 2" descr="D:\科研\天博讲座\图片\图3-20唐三彩胡人骑骆驼俑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7383"/>
            <a:ext cx="5400600" cy="676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47883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5</a:t>
            </a:r>
            <a:r>
              <a:rPr lang="zh-CN" altLang="en-US" dirty="0" smtClean="0"/>
              <a:t>、文字</a:t>
            </a:r>
            <a:endParaRPr lang="en-US" altLang="zh-CN" dirty="0" smtClean="0"/>
          </a:p>
          <a:p>
            <a:r>
              <a:rPr lang="zh-CN" altLang="en-US" dirty="0"/>
              <a:t>主要</a:t>
            </a:r>
            <a:r>
              <a:rPr lang="zh-CN" altLang="en-US" dirty="0" smtClean="0"/>
              <a:t>是阿拉伯文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9105174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zh-CN" altLang="en-US" sz="2800" dirty="0" smtClean="0"/>
              <a:t>译为“真主伟大”</a:t>
            </a:r>
            <a:endParaRPr lang="zh-CN" altLang="en-US" sz="2800" dirty="0"/>
          </a:p>
        </p:txBody>
      </p:sp>
      <p:pic>
        <p:nvPicPr>
          <p:cNvPr id="8194" name="Picture 2" descr="D:\科研\天博讲座\图片\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3852"/>
            <a:ext cx="8892480" cy="582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40143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6</a:t>
            </a:r>
            <a:r>
              <a:rPr lang="zh-CN" altLang="en-US" dirty="0" smtClean="0"/>
              <a:t>、几何纹图案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20933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4000" dirty="0" smtClean="0"/>
              <a:t>一、唐代陶瓷器中外来文化因素的表现</a:t>
            </a:r>
            <a:endParaRPr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（一）品种</a:t>
            </a:r>
            <a:endParaRPr lang="en-US" altLang="zh-CN" dirty="0" smtClean="0"/>
          </a:p>
          <a:p>
            <a:r>
              <a:rPr lang="en-US" altLang="zh-CN" dirty="0" smtClean="0"/>
              <a:t>1</a:t>
            </a:r>
            <a:r>
              <a:rPr lang="zh-CN" altLang="en-US" dirty="0" smtClean="0"/>
              <a:t>、唐青花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0277428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7650" name="Picture 2" descr="D:\科研\天博讲座\图片\湖北出土唐代长沙窑彩绘几何纹执壶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9101" y="1844824"/>
            <a:ext cx="4394899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D:\科研\天博讲座\图片\图5-17唐白釉蓝彩标本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441" y="116632"/>
            <a:ext cx="4864100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80810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上述陶瓷器品种、造型、装饰中所反映的外来文化因素大致源于以下几方面：</a:t>
            </a:r>
            <a:endParaRPr lang="en-US" altLang="zh-CN" dirty="0" smtClean="0"/>
          </a:p>
          <a:p>
            <a:r>
              <a:rPr lang="en-US" altLang="zh-CN" dirty="0" smtClean="0"/>
              <a:t>1</a:t>
            </a:r>
            <a:r>
              <a:rPr lang="zh-CN" altLang="en-US" dirty="0" smtClean="0"/>
              <a:t>、拜占庭</a:t>
            </a:r>
            <a:endParaRPr lang="en-US" altLang="zh-CN" dirty="0" smtClean="0"/>
          </a:p>
          <a:p>
            <a:r>
              <a:rPr lang="en-US" altLang="zh-CN" dirty="0" smtClean="0"/>
              <a:t>2</a:t>
            </a:r>
            <a:r>
              <a:rPr lang="zh-CN" altLang="en-US" dirty="0" smtClean="0"/>
              <a:t>、萨珊波斯</a:t>
            </a:r>
            <a:endParaRPr lang="en-US" altLang="zh-CN" dirty="0" smtClean="0"/>
          </a:p>
          <a:p>
            <a:r>
              <a:rPr lang="en-US" altLang="zh-CN" dirty="0" smtClean="0"/>
              <a:t>3</a:t>
            </a:r>
            <a:r>
              <a:rPr lang="zh-CN" altLang="en-US" dirty="0" smtClean="0"/>
              <a:t>、粟特</a:t>
            </a:r>
            <a:endParaRPr lang="en-US" altLang="zh-CN" dirty="0" smtClean="0"/>
          </a:p>
          <a:p>
            <a:r>
              <a:rPr lang="en-US" altLang="zh-CN" dirty="0" smtClean="0"/>
              <a:t>4</a:t>
            </a:r>
            <a:r>
              <a:rPr lang="zh-CN" altLang="en-US" dirty="0" smtClean="0"/>
              <a:t>、伊斯兰文化</a:t>
            </a:r>
            <a:endParaRPr lang="en-US" altLang="zh-CN" dirty="0" smtClean="0"/>
          </a:p>
          <a:p>
            <a:r>
              <a:rPr lang="en-US" altLang="zh-CN" dirty="0" smtClean="0"/>
              <a:t>5</a:t>
            </a:r>
            <a:r>
              <a:rPr lang="zh-CN" altLang="en-US" dirty="0"/>
              <a:t>、</a:t>
            </a:r>
            <a:r>
              <a:rPr lang="zh-CN" altLang="en-US" dirty="0" smtClean="0"/>
              <a:t>佛教文化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827234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377800"/>
          </a:xfrm>
        </p:spPr>
        <p:txBody>
          <a:bodyPr/>
          <a:lstStyle/>
          <a:p>
            <a:r>
              <a:rPr lang="zh-CN" altLang="en-US" b="1" dirty="0" smtClean="0"/>
              <a:t>拜占庭</a:t>
            </a:r>
            <a:endParaRPr lang="en-US" altLang="zh-CN" b="1" dirty="0"/>
          </a:p>
          <a:p>
            <a:r>
              <a:rPr lang="en-US" altLang="zh-CN" b="1" dirty="0"/>
              <a:t>        </a:t>
            </a:r>
            <a:r>
              <a:rPr lang="zh-CN" altLang="zh-CN" dirty="0"/>
              <a:t>即文献中的拂林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en-US" altLang="zh-CN" dirty="0"/>
              <a:t>       </a:t>
            </a:r>
            <a:r>
              <a:rPr lang="zh-CN" altLang="zh-CN" dirty="0"/>
              <a:t>有时“拂林物”也包括君士坦丁、小亚细亚、叙利亚等地物产</a:t>
            </a:r>
            <a:r>
              <a:rPr lang="zh-CN" altLang="zh-CN" dirty="0" smtClean="0"/>
              <a:t>。</a:t>
            </a:r>
            <a:endParaRPr lang="en-US" altLang="zh-CN" dirty="0" smtClean="0"/>
          </a:p>
          <a:p>
            <a:r>
              <a:rPr lang="zh-CN" altLang="en-US" b="1" dirty="0" smtClean="0"/>
              <a:t>  典型器物：来通、高足杯      </a:t>
            </a:r>
            <a:endParaRPr lang="en-US" altLang="zh-CN" b="1" dirty="0" smtClean="0"/>
          </a:p>
          <a:p>
            <a:r>
              <a:rPr lang="zh-CN" altLang="en-US" b="1" dirty="0" smtClean="0"/>
              <a:t>    </a:t>
            </a:r>
            <a:r>
              <a:rPr lang="zh-CN" altLang="en-US" dirty="0" smtClean="0"/>
              <a:t>唐代</a:t>
            </a:r>
            <a:r>
              <a:rPr lang="zh-CN" altLang="en-US" dirty="0"/>
              <a:t>金银</a:t>
            </a:r>
            <a:r>
              <a:rPr lang="zh-CN" altLang="zh-CN" dirty="0"/>
              <a:t>高足杯柄部的算珠或联珠结节</a:t>
            </a:r>
            <a:r>
              <a:rPr lang="zh-CN" altLang="en-US" dirty="0"/>
              <a:t>是拜占庭高足杯的典型造型，在中国传统高足杯中没有这种造型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 smtClean="0"/>
              <a:t>        前述陶瓷高足杯多仿自此。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691721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 smtClean="0"/>
              <a:t>西安韩森寨出土金花银高足杯</a:t>
            </a:r>
            <a:endParaRPr lang="zh-CN" altLang="en-US" sz="2800" dirty="0"/>
          </a:p>
        </p:txBody>
      </p:sp>
      <p:pic>
        <p:nvPicPr>
          <p:cNvPr id="4" name="Picture 2" descr="D:\工作\教学\课程资料\《物质文化史》\第六章隋唐五代物质文化\手工业\唐代金银器\2、韩森寨莲瓣纹折腹银高足杯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24291"/>
            <a:ext cx="4752528" cy="480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98823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CN" altLang="zh-CN" b="1" dirty="0" smtClean="0"/>
              <a:t>萨珊波斯</a:t>
            </a:r>
            <a:endParaRPr lang="en-US" altLang="zh-CN" b="1" dirty="0"/>
          </a:p>
          <a:p>
            <a:r>
              <a:rPr lang="zh-CN" altLang="en-US" dirty="0"/>
              <a:t>西亚地区，公元</a:t>
            </a:r>
            <a:r>
              <a:rPr lang="en-US" altLang="zh-CN" dirty="0"/>
              <a:t>3-7</a:t>
            </a:r>
            <a:r>
              <a:rPr lang="zh-CN" altLang="en-US" dirty="0" smtClean="0"/>
              <a:t>世纪</a:t>
            </a:r>
            <a:endParaRPr lang="en-US" altLang="zh-CN" dirty="0" smtClean="0"/>
          </a:p>
          <a:p>
            <a:r>
              <a:rPr lang="zh-CN" altLang="en-US" dirty="0"/>
              <a:t>萨</a:t>
            </a:r>
            <a:r>
              <a:rPr lang="zh-CN" altLang="en-US" dirty="0" smtClean="0"/>
              <a:t>珊因素的器形主要有：</a:t>
            </a:r>
            <a:endParaRPr lang="en-US" altLang="zh-CN" dirty="0"/>
          </a:p>
          <a:p>
            <a:r>
              <a:rPr lang="en-US" altLang="zh-CN" b="1" dirty="0" smtClean="0"/>
              <a:t>       A</a:t>
            </a:r>
            <a:r>
              <a:rPr lang="zh-CN" altLang="en-US" b="1" dirty="0" smtClean="0"/>
              <a:t>：</a:t>
            </a:r>
            <a:r>
              <a:rPr lang="en-US" altLang="zh-CN" b="1" dirty="0" smtClean="0"/>
              <a:t> </a:t>
            </a:r>
            <a:r>
              <a:rPr lang="zh-CN" altLang="zh-CN" b="1" dirty="0" smtClean="0"/>
              <a:t>八</a:t>
            </a:r>
            <a:r>
              <a:rPr lang="zh-CN" altLang="zh-CN" b="1" dirty="0"/>
              <a:t>曲长杯。</a:t>
            </a:r>
            <a:endParaRPr lang="en-US" altLang="zh-CN" b="1" dirty="0"/>
          </a:p>
          <a:p>
            <a:r>
              <a:rPr lang="en-US" altLang="zh-CN" b="1" dirty="0" smtClean="0"/>
              <a:t>        </a:t>
            </a:r>
            <a:r>
              <a:rPr lang="zh-CN" altLang="zh-CN" dirty="0" smtClean="0"/>
              <a:t>唐时</a:t>
            </a:r>
            <a:r>
              <a:rPr lang="zh-CN" altLang="zh-CN" dirty="0"/>
              <a:t>称“叵罗”，是伊朗语的译音，大致有碗的意思。又译为“颇罗”、“破罗”、“不落”、“凿落”。宋·陶谷《清异录·器具》“不落，酒器也；乃屈卮、凿落之类”</a:t>
            </a:r>
            <a:r>
              <a:rPr lang="zh-CN" altLang="zh-CN" dirty="0" smtClean="0"/>
              <a:t>。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     </a:t>
            </a:r>
            <a:r>
              <a:rPr lang="zh-CN" altLang="en-US" dirty="0" smtClean="0"/>
              <a:t>前文所举长杯皆源于此。</a:t>
            </a:r>
            <a:endParaRPr lang="zh-CN" altLang="zh-CN" dirty="0"/>
          </a:p>
          <a:p>
            <a:endParaRPr lang="zh-CN" altLang="en-US" b="1" dirty="0"/>
          </a:p>
          <a:p>
            <a:endParaRPr lang="zh-CN" altLang="zh-CN" b="1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4500081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665832"/>
          </a:xfrm>
        </p:spPr>
        <p:txBody>
          <a:bodyPr/>
          <a:lstStyle/>
          <a:p>
            <a:r>
              <a:rPr lang="en-US" altLang="zh-CN" b="1" dirty="0" smtClean="0"/>
              <a:t>B</a:t>
            </a:r>
            <a:r>
              <a:rPr lang="zh-CN" altLang="en-US" b="1" dirty="0" smtClean="0"/>
              <a:t>：联珠纹。</a:t>
            </a:r>
            <a:r>
              <a:rPr lang="zh-CN" altLang="en-US" dirty="0" smtClean="0"/>
              <a:t>也是萨珊波斯器物特征纹样</a:t>
            </a:r>
            <a:endParaRPr lang="en-US" altLang="zh-CN" dirty="0" smtClean="0"/>
          </a:p>
          <a:p>
            <a:r>
              <a:rPr lang="zh-CN" altLang="en-US" sz="2800" dirty="0"/>
              <a:t>何家</a:t>
            </a:r>
            <a:r>
              <a:rPr lang="zh-CN" altLang="en-US" sz="2800" dirty="0" smtClean="0"/>
              <a:t>村带把金杯</a:t>
            </a:r>
            <a:endParaRPr lang="en-US" altLang="zh-CN" sz="2800" dirty="0" smtClean="0"/>
          </a:p>
          <a:p>
            <a:r>
              <a:rPr lang="zh-CN" altLang="en-US" sz="2800" dirty="0" smtClean="0"/>
              <a:t>的联珠纹</a:t>
            </a:r>
            <a:endParaRPr lang="zh-CN" altLang="en-US" sz="2800" dirty="0"/>
          </a:p>
        </p:txBody>
      </p:sp>
      <p:pic>
        <p:nvPicPr>
          <p:cNvPr id="4" name="Picture 3" descr="D:\工作\教学\课程资料\《物质文化史》\第六章隋唐五代物质文化\手工业\唐代金银器\6、何家村人物纹金带把杯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6" t="3372" b="7730"/>
          <a:stretch/>
        </p:blipFill>
        <p:spPr bwMode="auto">
          <a:xfrm>
            <a:off x="3868816" y="1484785"/>
            <a:ext cx="5275184" cy="530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5253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 smtClean="0"/>
              <a:t>需要指出的是，</a:t>
            </a:r>
            <a:r>
              <a:rPr lang="zh-CN" altLang="zh-CN" dirty="0" smtClean="0"/>
              <a:t>萨珊器</a:t>
            </a:r>
            <a:r>
              <a:rPr lang="zh-CN" altLang="en-US" dirty="0" smtClean="0"/>
              <a:t>物</a:t>
            </a:r>
            <a:r>
              <a:rPr lang="zh-CN" altLang="zh-CN" dirty="0" smtClean="0"/>
              <a:t>影响</a:t>
            </a:r>
            <a:r>
              <a:rPr lang="zh-CN" altLang="zh-CN" dirty="0"/>
              <a:t>唐代往往通过粟特，萨珊亡后，此型器物从粟特传入。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迄今中国境内尚未发现一件确定产自萨珊的金银器</a:t>
            </a:r>
            <a:r>
              <a:rPr lang="zh-CN" altLang="en-US" dirty="0" smtClean="0"/>
              <a:t>，唐代</a:t>
            </a:r>
            <a:r>
              <a:rPr lang="zh-CN" altLang="en-US" dirty="0"/>
              <a:t>萨珊风格的金银器是粟特的转输或仿自粟特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 smtClean="0"/>
              <a:t>唐代陶瓷器上的萨珊风格也一样源自粟特。</a:t>
            </a:r>
            <a:endParaRPr lang="zh-CN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394659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/>
              <a:t>粟特</a:t>
            </a:r>
            <a:endParaRPr lang="en-US" altLang="zh-CN" b="1" dirty="0"/>
          </a:p>
          <a:p>
            <a:r>
              <a:rPr lang="zh-CN" altLang="en-US" dirty="0"/>
              <a:t>中亚的西域古国，阿姆河锡尔河之间，昭武九姓统治区域，与中国关系密切。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对唐代金银</a:t>
            </a:r>
            <a:r>
              <a:rPr lang="zh-CN" altLang="en-US" dirty="0" smtClean="0"/>
              <a:t>器、陶瓷器造型</a:t>
            </a:r>
            <a:r>
              <a:rPr lang="zh-CN" altLang="en-US" dirty="0"/>
              <a:t>纹饰影响最为深远。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3953306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/>
              <a:t>造型上，</a:t>
            </a:r>
            <a:r>
              <a:rPr lang="zh-CN" altLang="en-US" dirty="0"/>
              <a:t>多曲、凸瓣和</a:t>
            </a:r>
            <a:r>
              <a:rPr lang="zh-CN" altLang="en-US" dirty="0" smtClean="0"/>
              <a:t>水波，环形鋬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Picture 3" descr="D:\工作\教学\课程资料\《物质文化史》\第六章隋唐五代物质文化\手工业\唐代金银器\8、何家村仕女纹银带把杯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6" t="5689" r="2320" b="9655"/>
          <a:stretch/>
        </p:blipFill>
        <p:spPr bwMode="auto">
          <a:xfrm>
            <a:off x="1475655" y="2564904"/>
            <a:ext cx="6183189" cy="391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76248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49808"/>
          </a:xfrm>
        </p:spPr>
        <p:txBody>
          <a:bodyPr/>
          <a:lstStyle/>
          <a:p>
            <a:r>
              <a:rPr lang="zh-CN" altLang="en-US" b="1" dirty="0"/>
              <a:t>纹样上，</a:t>
            </a:r>
            <a:r>
              <a:rPr lang="zh-CN" altLang="en-US" dirty="0"/>
              <a:t>细致写实的动物纹</a:t>
            </a:r>
          </a:p>
          <a:p>
            <a:endParaRPr lang="zh-CN" altLang="en-US" dirty="0"/>
          </a:p>
        </p:txBody>
      </p:sp>
      <p:pic>
        <p:nvPicPr>
          <p:cNvPr id="4" name="Picture 3" descr="D:\工作\教学\课程资料\《物质文化史》\第六章隋唐五代物质文化\手工业\唐代金银器\18、八府庄狮纹葵花形银盘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4" t="3312" r="5579" b="4779"/>
          <a:stretch/>
        </p:blipFill>
        <p:spPr bwMode="auto">
          <a:xfrm>
            <a:off x="3536910" y="1520540"/>
            <a:ext cx="5580112" cy="531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2613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D:\科研\天博讲座\图片\唐扬州城出土青花碗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476672"/>
            <a:ext cx="328645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科研\天博讲座\图片\唐扬州城出土青花碗标本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4107589" cy="163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科研\天博讲座\图片\唐扬州城出土青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4437112"/>
            <a:ext cx="3454111" cy="17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科研\天博讲座\图片\唐扬州城遗址出土青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7232" y="3789040"/>
            <a:ext cx="3677203" cy="219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01191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唐代陶瓷器中的带把杯、圈把杯、胡瓶等多属于受粟特金银器影响的造型。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552845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 smtClean="0"/>
              <a:t>伊斯兰文化</a:t>
            </a:r>
            <a:endParaRPr lang="en-US" altLang="zh-CN" b="1" dirty="0" smtClean="0"/>
          </a:p>
          <a:p>
            <a:r>
              <a:rPr lang="zh-CN" altLang="en-US" dirty="0" smtClean="0"/>
              <a:t>主要体现在装饰的纹样特征，如几何纹、花草纹。布局繁缛，但密而不乱。用古兰经箴言为饰。</a:t>
            </a:r>
            <a:endParaRPr lang="en-US" altLang="zh-CN" dirty="0" smtClean="0"/>
          </a:p>
          <a:p>
            <a:r>
              <a:rPr lang="zh-CN" altLang="en-US" dirty="0" smtClean="0"/>
              <a:t>另外，作为主要出口伊斯兰世界的品种，唐青花，是适应穆斯林审美需要。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5016885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 smtClean="0"/>
              <a:t>佛教文化</a:t>
            </a:r>
            <a:endParaRPr lang="en-US" altLang="zh-CN" b="1" dirty="0" smtClean="0"/>
          </a:p>
          <a:p>
            <a:r>
              <a:rPr lang="zh-CN" altLang="en-US" dirty="0" smtClean="0"/>
              <a:t>佛教传入中国虽然很早，但唐代统治者对佛教的推崇，也促进了佛教沿着丝路的进一步东传。</a:t>
            </a:r>
            <a:endParaRPr lang="en-US" altLang="zh-CN" dirty="0" smtClean="0"/>
          </a:p>
          <a:p>
            <a:r>
              <a:rPr lang="zh-CN" altLang="en-US" dirty="0" smtClean="0"/>
              <a:t>前述塔式罐是唐代佛教与中国传统文化融合的证据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108870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3600" b="1" dirty="0" smtClean="0"/>
              <a:t>二、唐代陶瓷器上外来文化因素的工艺源头</a:t>
            </a:r>
            <a:endParaRPr lang="zh-CN" altLang="en-US" sz="3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、模仿外来金银器的造型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6350848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唐代金把杯与瓷把杯</a:t>
            </a:r>
            <a:endParaRPr lang="zh-CN" altLang="en-US" sz="3200" dirty="0"/>
          </a:p>
        </p:txBody>
      </p:sp>
      <p:pic>
        <p:nvPicPr>
          <p:cNvPr id="9218" name="Picture 2" descr="D:\科研\天博讲座\图片\11、何家村团花纹金带把杯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93" t="5154" r="6559" b="1000"/>
          <a:stretch/>
        </p:blipFill>
        <p:spPr bwMode="auto">
          <a:xfrm>
            <a:off x="107504" y="188640"/>
            <a:ext cx="441049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科研\天博讲座\图片\唐代定窑白釉圈柄杯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27" t="6302" r="4014" b="4421"/>
          <a:stretch/>
        </p:blipFill>
        <p:spPr bwMode="auto">
          <a:xfrm>
            <a:off x="4463480" y="3651473"/>
            <a:ext cx="4680520" cy="317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75281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zh-CN" altLang="en-US" sz="3200" dirty="0" smtClean="0"/>
              <a:t>唐代银胡瓶与瓷胡瓶</a:t>
            </a:r>
            <a:endParaRPr lang="zh-CN" altLang="en-US" sz="3200" dirty="0"/>
          </a:p>
        </p:txBody>
      </p:sp>
      <p:pic>
        <p:nvPicPr>
          <p:cNvPr id="10242" name="Picture 2" descr="D:\科研\天博讲座\图片\唐代银胡瓶（内蒙古敖汉旗李家营子唐墓出土）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3766611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科研\天博讲座\图片\唐代白釉胡瓶（山西太原出土）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0174" y="1078270"/>
            <a:ext cx="3888432" cy="577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97962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5832"/>
          </a:xfrm>
        </p:spPr>
        <p:txBody>
          <a:bodyPr>
            <a:noAutofit/>
          </a:bodyPr>
          <a:lstStyle/>
          <a:p>
            <a:r>
              <a:rPr lang="zh-CN" altLang="en-US" sz="3200" dirty="0" smtClean="0"/>
              <a:t>唐代漆胡瓶与瓷胡瓶</a:t>
            </a:r>
            <a:endParaRPr lang="zh-CN" altLang="en-US" sz="3200" dirty="0"/>
          </a:p>
        </p:txBody>
      </p:sp>
      <p:pic>
        <p:nvPicPr>
          <p:cNvPr id="11266" name="Picture 2" descr="D:\科研\天博讲座\图片\正仓院藏银平脱漆胡瓶（奈良国立博物馆：《正仓院展》，第133页，株式会社便利堂，1990年）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67" y="873400"/>
            <a:ext cx="3062199" cy="594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科研\天博讲座\图片\唐定窑白釉凤首壶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7" y="950726"/>
            <a:ext cx="2664296" cy="590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52279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810544" cy="1143000"/>
          </a:xfrm>
        </p:spPr>
        <p:txBody>
          <a:bodyPr>
            <a:noAutofit/>
          </a:bodyPr>
          <a:lstStyle/>
          <a:p>
            <a:r>
              <a:rPr lang="zh-CN" altLang="en-US" sz="3200" dirty="0" smtClean="0"/>
              <a:t>唐代金花银长杯与玛瑙长杯</a:t>
            </a:r>
            <a:endParaRPr lang="zh-CN" altLang="en-US" sz="3200" dirty="0"/>
          </a:p>
        </p:txBody>
      </p:sp>
      <p:pic>
        <p:nvPicPr>
          <p:cNvPr id="14338" name="Picture 2" descr="D:\科研\天博讲座\图片\12白鹤缠枝纹银长杯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4010" y="462011"/>
            <a:ext cx="6839990" cy="308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科研\天博讲座\图片\26唐水晶八瓣花形杯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9264" y="3544127"/>
            <a:ext cx="6624736" cy="329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49403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 smtClean="0"/>
              <a:t>唐代定窑白瓷八曲长杯</a:t>
            </a:r>
            <a:endParaRPr lang="zh-CN" altLang="en-US" sz="2800" dirty="0"/>
          </a:p>
        </p:txBody>
      </p:sp>
      <p:pic>
        <p:nvPicPr>
          <p:cNvPr id="15362" name="Picture 2" descr="D:\科研\天博讲座\图片\图片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869" y="1484785"/>
            <a:ext cx="8152595" cy="504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36374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、模仿外来金银器装饰技法和纹样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1636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 descr="D:\科研\天博讲座\图片\图片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4824536" cy="393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科研\天博讲座\图片\图5-17唐白釉蓝彩标本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4236" y="3717032"/>
            <a:ext cx="3996227" cy="298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03001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锤揲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887220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18656" cy="1143000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唐代邢窑白釉贴花钵</a:t>
            </a:r>
            <a:endParaRPr lang="zh-CN" altLang="en-US" sz="3200" dirty="0"/>
          </a:p>
        </p:txBody>
      </p:sp>
      <p:pic>
        <p:nvPicPr>
          <p:cNvPr id="20482" name="Picture 2" descr="D:\科研\天博讲座\图片\唐代邢窑白瓷贴花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4536" y="1052736"/>
            <a:ext cx="6017213" cy="568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26707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14600" cy="1143000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唐代黄釉花口贴花渣斗</a:t>
            </a:r>
            <a:endParaRPr lang="zh-CN" altLang="en-US" sz="3200" dirty="0"/>
          </a:p>
        </p:txBody>
      </p:sp>
      <p:pic>
        <p:nvPicPr>
          <p:cNvPr id="23554" name="Picture 2" descr="D:\科研\天博讲座\图片\山西运城出土唐代黄油花口渣斗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8530" y="548680"/>
            <a:ext cx="6195470" cy="608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43189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局部鎏金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556067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zh-CN" altLang="en-US" sz="3200" dirty="0" smtClean="0"/>
              <a:t>唐代金花银器</a:t>
            </a:r>
            <a:endParaRPr lang="zh-CN" altLang="en-US" sz="3200" dirty="0"/>
          </a:p>
        </p:txBody>
      </p:sp>
      <p:pic>
        <p:nvPicPr>
          <p:cNvPr id="21506" name="Picture 2" descr="D:\工作\教学\课程资料\《物质文化史》\第六章隋唐五代物质文化\手工业\唐代金银器\44、何家村舞马纹提梁银壶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36" t="5444" r="5070" b="7459"/>
          <a:stretch/>
        </p:blipFill>
        <p:spPr bwMode="auto">
          <a:xfrm>
            <a:off x="0" y="1266261"/>
            <a:ext cx="4211960" cy="559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D:\工作\教学\课程资料\《物质文化史》\第六章隋唐五代物质文化\手工业\唐代金银器\21、何家村双狐纹双桃形银盘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94" b="2884"/>
          <a:stretch/>
        </p:blipFill>
        <p:spPr bwMode="auto">
          <a:xfrm>
            <a:off x="4808444" y="1397427"/>
            <a:ext cx="4043635" cy="546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95617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1143000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唐代长沙窑局部罩酱釉模印贴花注子</a:t>
            </a:r>
            <a:endParaRPr lang="zh-CN" altLang="en-US" sz="3200" dirty="0"/>
          </a:p>
        </p:txBody>
      </p:sp>
      <p:pic>
        <p:nvPicPr>
          <p:cNvPr id="22530" name="Picture 2" descr="D:\工作\教学\课程资料\《物质文化史》\第六章隋唐五代物质文化\手工业\瓷器\唐代长沙窑瓷器\6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65" t="5389" r="8350" b="5679"/>
          <a:stretch/>
        </p:blipFill>
        <p:spPr bwMode="auto">
          <a:xfrm>
            <a:off x="-5883" y="116632"/>
            <a:ext cx="3127514" cy="393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D:\工作\教学\课程资料\《物质文化史》\第六章隋唐五代物质文化\手工业\瓷器\唐代长沙窑瓷器\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16" t="9147" r="6856" b="7583"/>
          <a:stretch/>
        </p:blipFill>
        <p:spPr bwMode="auto">
          <a:xfrm>
            <a:off x="6082697" y="3140968"/>
            <a:ext cx="3037165" cy="36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D:\工作\教学\课程资料\《物质文化史》\第六章隋唐五代物质文化\手工业\瓷器\唐代长沙窑瓷器\6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16" t="10902" r="19124" b="14212"/>
          <a:stretch/>
        </p:blipFill>
        <p:spPr bwMode="auto">
          <a:xfrm>
            <a:off x="3135077" y="1844824"/>
            <a:ext cx="2954024" cy="362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50439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联珠开光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9641744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36866" name="Picture 2" descr="D:\科研\天博讲座\图片\唐青釉龙柄凤首壶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4" b="2632"/>
          <a:stretch/>
        </p:blipFill>
        <p:spPr bwMode="auto">
          <a:xfrm>
            <a:off x="265042" y="188640"/>
            <a:ext cx="424158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D:\科研\天博讲座\图片\唐青釉龙柄凤首壶 - 副本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72" t="44576" r="29519" b="37717"/>
          <a:stretch/>
        </p:blipFill>
        <p:spPr bwMode="auto">
          <a:xfrm>
            <a:off x="4528274" y="2204864"/>
            <a:ext cx="463235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75056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异域人物、景物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0116406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唐代长沙窑瓷器上的椰枣纹、玉带板上的舞蹈胡人</a:t>
            </a:r>
            <a:endParaRPr lang="zh-CN" altLang="en-US" sz="2800" dirty="0"/>
          </a:p>
        </p:txBody>
      </p:sp>
      <p:pic>
        <p:nvPicPr>
          <p:cNvPr id="19458" name="Picture 2" descr="D:\科研\天博讲座\图片\56唐白玉舞蹈胡人铊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98460"/>
            <a:ext cx="3258598" cy="573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科研\天博讲座\图片\江西唐墓出土长沙窑执壶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98460"/>
            <a:ext cx="4241800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3891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（二）造型</a:t>
            </a:r>
            <a:endParaRPr lang="en-US" altLang="zh-CN" dirty="0" smtClean="0"/>
          </a:p>
          <a:p>
            <a:r>
              <a:rPr lang="zh-CN" altLang="en-US" dirty="0" smtClean="0"/>
              <a:t>唐代陶瓷器中的</a:t>
            </a:r>
            <a:r>
              <a:rPr lang="zh-CN" altLang="zh-CN" dirty="0" smtClean="0"/>
              <a:t>扁</a:t>
            </a:r>
            <a:r>
              <a:rPr lang="zh-CN" altLang="zh-CN" dirty="0"/>
              <a:t>壶、长杯、胡</a:t>
            </a:r>
            <a:r>
              <a:rPr lang="zh-CN" altLang="zh-CN" dirty="0" smtClean="0"/>
              <a:t>瓶</a:t>
            </a:r>
            <a:r>
              <a:rPr lang="zh-CN" altLang="en-US" dirty="0" smtClean="0"/>
              <a:t>（</a:t>
            </a:r>
            <a:r>
              <a:rPr lang="zh-CN" altLang="zh-CN" dirty="0" smtClean="0"/>
              <a:t>凤</a:t>
            </a:r>
            <a:r>
              <a:rPr lang="zh-CN" altLang="zh-CN" dirty="0"/>
              <a:t>首</a:t>
            </a:r>
            <a:r>
              <a:rPr lang="zh-CN" altLang="zh-CN" dirty="0" smtClean="0"/>
              <a:t>壶</a:t>
            </a:r>
            <a:r>
              <a:rPr lang="zh-CN" altLang="en-US" dirty="0" smtClean="0"/>
              <a:t>）、</a:t>
            </a:r>
            <a:r>
              <a:rPr lang="zh-CN" altLang="zh-CN" dirty="0" smtClean="0"/>
              <a:t>角</a:t>
            </a:r>
            <a:r>
              <a:rPr lang="zh-CN" altLang="zh-CN" dirty="0"/>
              <a:t>杯、高足杯（杯柄有算珠状结）、塔式</a:t>
            </a:r>
            <a:r>
              <a:rPr lang="zh-CN" altLang="zh-CN" dirty="0" smtClean="0"/>
              <a:t>罐</a:t>
            </a:r>
            <a:r>
              <a:rPr lang="zh-CN" altLang="en-US" dirty="0" smtClean="0"/>
              <a:t>等多与外来文化有关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7850766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7890" name="Picture 2" descr="D:\科研\天博讲座\图片\安徽出土唐代长沙窑模印贴花胡人舞蹈纹执壶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1177"/>
            <a:ext cx="4680519" cy="667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84116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</a:t>
            </a:r>
            <a:r>
              <a:rPr lang="zh-CN" altLang="en-US" dirty="0"/>
              <a:t>适应产品输出地的生活</a:t>
            </a:r>
            <a:r>
              <a:rPr lang="zh-CN" altLang="en-US" dirty="0" smtClean="0"/>
              <a:t>习俗</a:t>
            </a:r>
            <a:endParaRPr lang="en-US" altLang="zh-CN" dirty="0" smtClean="0"/>
          </a:p>
          <a:p>
            <a:r>
              <a:rPr lang="zh-CN" altLang="en-US" dirty="0" smtClean="0"/>
              <a:t>白地蓝彩、几何纹样等</a:t>
            </a: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30722" name="Picture 2" descr="D:\科研\天博讲座\图片\扬州出土唐青花枕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93444"/>
            <a:ext cx="6523360" cy="40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90211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 smtClean="0"/>
              <a:t>三、唐代陶瓷器中外来文化因素的华化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唐文化对外来文明的吸纳有一个过程，初唐时期往往是拿来主义，全盘接收，之后则逐渐对其中的有益部分加以吸收，并逐步成为中华文化的一部分。</a:t>
            </a:r>
            <a:endParaRPr lang="en-US" altLang="zh-CN" dirty="0" smtClean="0"/>
          </a:p>
          <a:p>
            <a:r>
              <a:rPr lang="zh-CN" altLang="en-US" dirty="0" smtClean="0"/>
              <a:t>陶瓷器上也能反映出这个规律。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6632420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唐代胡瓶和扁壶的变化</a:t>
            </a:r>
            <a:endParaRPr lang="zh-CN" altLang="en-US" sz="3200" dirty="0"/>
          </a:p>
        </p:txBody>
      </p:sp>
      <p:pic>
        <p:nvPicPr>
          <p:cNvPr id="17410" name="Picture 2" descr="D:\科研\天博讲座\图片\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744472" cy="609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科研\天博讲座\图片\长安县南里王村唐墓出土唐三彩双鱼扁壶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16643"/>
            <a:ext cx="4788024" cy="534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10340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 smtClean="0"/>
              <a:t>双鱼形扁壶和宝相花纹扁壶</a:t>
            </a:r>
            <a:endParaRPr lang="zh-CN" altLang="en-US" sz="2800" dirty="0"/>
          </a:p>
        </p:txBody>
      </p:sp>
      <p:pic>
        <p:nvPicPr>
          <p:cNvPr id="18434" name="Picture 2" descr="D:\科研\天博讲座\图片\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56457"/>
            <a:ext cx="4195754" cy="55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科研\天博讲座\图片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91515"/>
            <a:ext cx="4143896" cy="552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123486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76256" y="274638"/>
            <a:ext cx="1810544" cy="1143000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唐代晚期的瓷长杯</a:t>
            </a:r>
            <a:endParaRPr lang="zh-CN" altLang="en-US" sz="3200" dirty="0"/>
          </a:p>
        </p:txBody>
      </p:sp>
      <p:pic>
        <p:nvPicPr>
          <p:cNvPr id="25602" name="Picture 2" descr="D:\科研\天博讲座\图片\湖北出土长沙窑海棠杯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09" y="0"/>
            <a:ext cx="6731000" cy="315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D:\科研\天博讲座\图片\安徽出土唐代白釉印花鱼纹长杯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9304" y="3180896"/>
            <a:ext cx="6264696" cy="370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09793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86608" cy="1143000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五代越窑青釉长杯</a:t>
            </a:r>
            <a:endParaRPr lang="zh-CN" altLang="en-US" sz="2800" dirty="0"/>
          </a:p>
        </p:txBody>
      </p:sp>
      <p:pic>
        <p:nvPicPr>
          <p:cNvPr id="31746" name="Picture 2" descr="D:\科研\天博讲座\图片\江苏出土五代越窑青釉长杯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8253" y="51680"/>
            <a:ext cx="6296620" cy="347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D:\科研\天博讲座\图片\江苏出土五代越窑长杯底部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00952"/>
            <a:ext cx="5716306" cy="331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92298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 smtClean="0"/>
              <a:t>唐代三彩鸭形杯（来通的变体）</a:t>
            </a:r>
            <a:endParaRPr lang="zh-CN" altLang="en-US" sz="2400" dirty="0"/>
          </a:p>
        </p:txBody>
      </p:sp>
      <p:pic>
        <p:nvPicPr>
          <p:cNvPr id="34818" name="Picture 2" descr="D:\科研\天博讲座\图片\河北唐墓出土三彩鸭形杯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5700" y="2003425"/>
            <a:ext cx="6832600" cy="38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61947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58616" cy="1143000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五代定窑白瓷凤首壶</a:t>
            </a:r>
            <a:endParaRPr lang="zh-CN" altLang="en-US" sz="2800" dirty="0"/>
          </a:p>
        </p:txBody>
      </p:sp>
      <p:pic>
        <p:nvPicPr>
          <p:cNvPr id="35842" name="Picture 2" descr="D:\科研\天博讲座\图片\河北出土五代定窑白瓷凤首壶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6780"/>
            <a:ext cx="3024336" cy="598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51849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结语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   </a:t>
            </a:r>
            <a:r>
              <a:rPr lang="zh-CN" altLang="en-US" dirty="0" smtClean="0"/>
              <a:t>陶瓷器作为一种用泥土制作的器物，在唐代开始大量生产，逐渐取代漆器和铜器成为人们生活中最重要的日常用品。其造型、纹饰、包括釉色都在努力模仿贵重金属，因此沿丝路而来的异域金银器就成为其模仿的对象，也为我们今天了解唐代的外来文明提供了一个视角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691157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、扁壶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263296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                              </a:t>
            </a:r>
            <a:endParaRPr lang="en-US" altLang="zh-CN" dirty="0" smtClean="0"/>
          </a:p>
          <a:p>
            <a:r>
              <a:rPr lang="en-US" altLang="zh-CN" sz="4400" dirty="0"/>
              <a:t> </a:t>
            </a:r>
            <a:r>
              <a:rPr lang="en-US" altLang="zh-CN" sz="4400" dirty="0" smtClean="0"/>
              <a:t>                   </a:t>
            </a:r>
            <a:r>
              <a:rPr lang="zh-CN" altLang="en-US" sz="4400" dirty="0" smtClean="0"/>
              <a:t>谢谢！</a:t>
            </a:r>
            <a:endParaRPr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25852257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暗香扑面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395</TotalTime>
  <Words>1307</Words>
  <Application>Microsoft Office PowerPoint</Application>
  <PresentationFormat>全屏显示(4:3)</PresentationFormat>
  <Paragraphs>123</Paragraphs>
  <Slides>90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90</vt:i4>
      </vt:variant>
    </vt:vector>
  </HeadingPairs>
  <TitlesOfParts>
    <vt:vector size="91" baseType="lpstr">
      <vt:lpstr>暗香扑面</vt:lpstr>
      <vt:lpstr>隋唐考古与物质文化研究专题讨论之七：  唐代陶瓷中的外来文化因素 </vt:lpstr>
      <vt:lpstr>幻灯片 2</vt:lpstr>
      <vt:lpstr>幻灯片 3</vt:lpstr>
      <vt:lpstr>幻灯片 4</vt:lpstr>
      <vt:lpstr>一、唐代陶瓷器中外来文化因素的表现</vt:lpstr>
      <vt:lpstr>幻灯片 6</vt:lpstr>
      <vt:lpstr>幻灯片 7</vt:lpstr>
      <vt:lpstr>幻灯片 8</vt:lpstr>
      <vt:lpstr>幻灯片 9</vt:lpstr>
      <vt:lpstr>北朝、隋代陶瓷扁壶</vt:lpstr>
      <vt:lpstr>唐代陶瓷扁壶</vt:lpstr>
      <vt:lpstr>幻灯片 12</vt:lpstr>
      <vt:lpstr>幻灯片 13</vt:lpstr>
      <vt:lpstr>唐代定窑白釉八曲长杯</vt:lpstr>
      <vt:lpstr>唐代长沙窑青釉长杯</vt:lpstr>
      <vt:lpstr>唐代越窑青釉长杯</vt:lpstr>
      <vt:lpstr>幻灯片 17</vt:lpstr>
      <vt:lpstr>唐代白瓷胡瓶（凤首壶）</vt:lpstr>
      <vt:lpstr>唐代白瓷贴花胡瓶（凤首壶）</vt:lpstr>
      <vt:lpstr>幻灯片 20</vt:lpstr>
      <vt:lpstr>唐三彩来通（角杯）</vt:lpstr>
      <vt:lpstr>唐代玛瑙兽首杯（来通）</vt:lpstr>
      <vt:lpstr>幻灯片 23</vt:lpstr>
      <vt:lpstr>隋代白瓷高足杯和唐代青釉高足杯</vt:lpstr>
      <vt:lpstr>幻灯片 25</vt:lpstr>
      <vt:lpstr>唐代白瓷圈鋬杯</vt:lpstr>
      <vt:lpstr>幻灯片 27</vt:lpstr>
      <vt:lpstr>唐代黄堡窑塔式罐、唐三彩塔式罐</vt:lpstr>
      <vt:lpstr>幻灯片 29</vt:lpstr>
      <vt:lpstr>唐代定窑白瓷塔式罐</vt:lpstr>
      <vt:lpstr>幻灯片 31</vt:lpstr>
      <vt:lpstr>幻灯片 32</vt:lpstr>
      <vt:lpstr>唐三彩胡人、唐代白釉胡人俑</vt:lpstr>
      <vt:lpstr>唐代白釉胡人首</vt:lpstr>
      <vt:lpstr>幻灯片 35</vt:lpstr>
      <vt:lpstr>幻灯片 36</vt:lpstr>
      <vt:lpstr>幻灯片 37</vt:lpstr>
      <vt:lpstr>唐代黄釉联珠纹钵</vt:lpstr>
      <vt:lpstr>幻灯片 39</vt:lpstr>
      <vt:lpstr>唐代长沙窑瓷器上的胡人形象</vt:lpstr>
      <vt:lpstr>幻灯片 41</vt:lpstr>
      <vt:lpstr>唐代青釉扁壶上的模印胡人驯狮纹</vt:lpstr>
      <vt:lpstr>唐代长沙窑彩绘灯堆塑的胡人</vt:lpstr>
      <vt:lpstr>幻灯片 44</vt:lpstr>
      <vt:lpstr>唐代长沙窑执壶上的椰枣树</vt:lpstr>
      <vt:lpstr>幻灯片 46</vt:lpstr>
      <vt:lpstr>幻灯片 47</vt:lpstr>
      <vt:lpstr>译为“真主伟大”</vt:lpstr>
      <vt:lpstr>幻灯片 49</vt:lpstr>
      <vt:lpstr>幻灯片 50</vt:lpstr>
      <vt:lpstr>幻灯片 51</vt:lpstr>
      <vt:lpstr>幻灯片 52</vt:lpstr>
      <vt:lpstr>西安韩森寨出土金花银高足杯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二、唐代陶瓷器上外来文化因素的工艺源头</vt:lpstr>
      <vt:lpstr>唐代金把杯与瓷把杯</vt:lpstr>
      <vt:lpstr>唐代银胡瓶与瓷胡瓶</vt:lpstr>
      <vt:lpstr>唐代漆胡瓶与瓷胡瓶</vt:lpstr>
      <vt:lpstr>唐代金花银长杯与玛瑙长杯</vt:lpstr>
      <vt:lpstr>唐代定窑白瓷八曲长杯</vt:lpstr>
      <vt:lpstr>幻灯片 69</vt:lpstr>
      <vt:lpstr>幻灯片 70</vt:lpstr>
      <vt:lpstr>唐代邢窑白釉贴花钵</vt:lpstr>
      <vt:lpstr>唐代黄釉花口贴花渣斗</vt:lpstr>
      <vt:lpstr>幻灯片 73</vt:lpstr>
      <vt:lpstr>唐代金花银器</vt:lpstr>
      <vt:lpstr>唐代长沙窑局部罩酱釉模印贴花注子</vt:lpstr>
      <vt:lpstr>幻灯片 76</vt:lpstr>
      <vt:lpstr>幻灯片 77</vt:lpstr>
      <vt:lpstr>幻灯片 78</vt:lpstr>
      <vt:lpstr>唐代长沙窑瓷器上的椰枣纹、玉带板上的舞蹈胡人</vt:lpstr>
      <vt:lpstr>幻灯片 80</vt:lpstr>
      <vt:lpstr>幻灯片 81</vt:lpstr>
      <vt:lpstr>三、唐代陶瓷器中外来文化因素的华化</vt:lpstr>
      <vt:lpstr>唐代胡瓶和扁壶的变化</vt:lpstr>
      <vt:lpstr>双鱼形扁壶和宝相花纹扁壶</vt:lpstr>
      <vt:lpstr>唐代晚期的瓷长杯</vt:lpstr>
      <vt:lpstr>五代越窑青釉长杯</vt:lpstr>
      <vt:lpstr>唐代三彩鸭形杯（来通的变体）</vt:lpstr>
      <vt:lpstr>五代定窑白瓷凤首壶</vt:lpstr>
      <vt:lpstr>结语</vt:lpstr>
      <vt:lpstr>幻灯片 90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唐代陶瓷中的外来文化因素  南开大学考古学与博物馆学系 袁胜文</dc:title>
  <dc:creator>Y</dc:creator>
  <cp:lastModifiedBy>Administrator</cp:lastModifiedBy>
  <cp:revision>29</cp:revision>
  <dcterms:created xsi:type="dcterms:W3CDTF">2015-06-26T06:46:34Z</dcterms:created>
  <dcterms:modified xsi:type="dcterms:W3CDTF">2018-01-11T13:44:25Z</dcterms:modified>
</cp:coreProperties>
</file>