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31" r:id="rId3"/>
    <p:sldId id="257" r:id="rId4"/>
    <p:sldId id="323" r:id="rId5"/>
    <p:sldId id="324" r:id="rId6"/>
    <p:sldId id="325" r:id="rId7"/>
    <p:sldId id="326" r:id="rId8"/>
    <p:sldId id="332" r:id="rId9"/>
    <p:sldId id="329" r:id="rId10"/>
    <p:sldId id="258" r:id="rId11"/>
    <p:sldId id="333" r:id="rId12"/>
    <p:sldId id="334" r:id="rId13"/>
    <p:sldId id="327" r:id="rId14"/>
    <p:sldId id="328" r:id="rId15"/>
    <p:sldId id="263" r:id="rId16"/>
    <p:sldId id="264" r:id="rId17"/>
    <p:sldId id="259" r:id="rId18"/>
    <p:sldId id="335" r:id="rId19"/>
    <p:sldId id="336" r:id="rId20"/>
    <p:sldId id="260" r:id="rId21"/>
    <p:sldId id="265" r:id="rId22"/>
    <p:sldId id="266" r:id="rId23"/>
    <p:sldId id="27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7" r:id="rId32"/>
    <p:sldId id="261" r:id="rId33"/>
    <p:sldId id="262" r:id="rId34"/>
    <p:sldId id="274" r:id="rId35"/>
    <p:sldId id="278" r:id="rId36"/>
    <p:sldId id="281" r:id="rId37"/>
    <p:sldId id="282" r:id="rId38"/>
    <p:sldId id="279" r:id="rId39"/>
    <p:sldId id="280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293" r:id="rId51"/>
    <p:sldId id="298" r:id="rId52"/>
    <p:sldId id="295" r:id="rId53"/>
    <p:sldId id="296" r:id="rId54"/>
    <p:sldId id="297" r:id="rId55"/>
    <p:sldId id="306" r:id="rId56"/>
    <p:sldId id="307" r:id="rId57"/>
    <p:sldId id="308" r:id="rId58"/>
    <p:sldId id="309" r:id="rId59"/>
    <p:sldId id="310" r:id="rId60"/>
    <p:sldId id="312" r:id="rId61"/>
    <p:sldId id="321" r:id="rId62"/>
    <p:sldId id="294" r:id="rId63"/>
    <p:sldId id="322" r:id="rId64"/>
    <p:sldId id="275" r:id="rId65"/>
    <p:sldId id="299" r:id="rId66"/>
    <p:sldId id="300" r:id="rId67"/>
    <p:sldId id="301" r:id="rId68"/>
    <p:sldId id="302" r:id="rId69"/>
    <p:sldId id="303" r:id="rId70"/>
    <p:sldId id="304" r:id="rId71"/>
    <p:sldId id="305" r:id="rId72"/>
    <p:sldId id="311" r:id="rId73"/>
    <p:sldId id="313" r:id="rId74"/>
    <p:sldId id="314" r:id="rId75"/>
    <p:sldId id="315" r:id="rId76"/>
    <p:sldId id="316" r:id="rId77"/>
    <p:sldId id="317" r:id="rId78"/>
    <p:sldId id="318" r:id="rId79"/>
    <p:sldId id="319" r:id="rId80"/>
    <p:sldId id="320" r:id="rId81"/>
    <p:sldId id="330" r:id="rId82"/>
    <p:sldId id="338" r:id="rId83"/>
    <p:sldId id="337" r:id="rId84"/>
    <p:sldId id="339" r:id="rId85"/>
    <p:sldId id="341" r:id="rId86"/>
    <p:sldId id="340" r:id="rId87"/>
    <p:sldId id="342" r:id="rId88"/>
    <p:sldId id="343" r:id="rId89"/>
    <p:sldId id="348" r:id="rId90"/>
    <p:sldId id="346" r:id="rId91"/>
    <p:sldId id="353" r:id="rId92"/>
    <p:sldId id="354" r:id="rId93"/>
    <p:sldId id="347" r:id="rId94"/>
    <p:sldId id="345" r:id="rId95"/>
    <p:sldId id="344" r:id="rId96"/>
    <p:sldId id="355" r:id="rId97"/>
    <p:sldId id="349" r:id="rId98"/>
    <p:sldId id="350" r:id="rId99"/>
    <p:sldId id="351" r:id="rId100"/>
    <p:sldId id="358" r:id="rId101"/>
    <p:sldId id="352" r:id="rId102"/>
    <p:sldId id="357" r:id="rId103"/>
    <p:sldId id="356" r:id="rId10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315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96686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1538286"/>
          </a:xfrm>
        </p:spPr>
        <p:txBody>
          <a:bodyPr anchor="b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21468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3594-936D-45CA-B42D-4AA66C2BB876}" type="datetimeFigureOut">
              <a:rPr lang="zh-CN" altLang="en-US" smtClean="0"/>
              <a:pPr/>
              <a:t>2018/4/25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561EA-04C8-4A7C-AA3F-B2C3BB3DEA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3594-936D-45CA-B42D-4AA66C2BB876}" type="datetimeFigureOut">
              <a:rPr lang="zh-CN" altLang="en-US" smtClean="0"/>
              <a:pPr/>
              <a:t>2018/4/25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561EA-04C8-4A7C-AA3F-B2C3BB3DEA30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74638"/>
            <a:ext cx="1471594" cy="6011882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686568" cy="6011882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3594-936D-45CA-B42D-4AA66C2BB876}" type="datetimeFigureOut">
              <a:rPr lang="zh-CN" altLang="en-US" smtClean="0"/>
              <a:pPr/>
              <a:t>2018/4/25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561EA-04C8-4A7C-AA3F-B2C3BB3DEA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3152" y="6400800"/>
            <a:ext cx="3200400" cy="283800"/>
          </a:xfrm>
        </p:spPr>
        <p:txBody>
          <a:bodyPr/>
          <a:lstStyle/>
          <a:p>
            <a:fld id="{486E3594-936D-45CA-B42D-4AA66C2BB876}" type="datetimeFigureOut">
              <a:rPr lang="zh-CN" altLang="en-US" smtClean="0"/>
              <a:pPr/>
              <a:t>2018/4/25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30952" y="6400800"/>
            <a:ext cx="3733800" cy="283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561EA-04C8-4A7C-AA3F-B2C3BB3DEA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5800" y="3143248"/>
            <a:ext cx="77724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143248"/>
            <a:ext cx="7772400" cy="1362075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643061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3594-936D-45CA-B42D-4AA66C2BB876}" type="datetimeFigureOut">
              <a:rPr lang="zh-CN" altLang="en-US" smtClean="0"/>
              <a:pPr/>
              <a:t>2018/4/25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561EA-04C8-4A7C-AA3F-B2C3BB3DEA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3594-936D-45CA-B42D-4AA66C2BB876}" type="datetimeFigureOut">
              <a:rPr lang="zh-CN" altLang="en-US" smtClean="0"/>
              <a:pPr/>
              <a:t>2018/4/25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561EA-04C8-4A7C-AA3F-B2C3BB3DEA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3594-936D-45CA-B42D-4AA66C2BB876}" type="datetimeFigureOut">
              <a:rPr lang="zh-CN" altLang="en-US" smtClean="0"/>
              <a:pPr/>
              <a:t>2018/4/25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561EA-04C8-4A7C-AA3F-B2C3BB3DEA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57200" y="1410736"/>
            <a:ext cx="82296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3594-936D-45CA-B42D-4AA66C2BB876}" type="datetimeFigureOut">
              <a:rPr lang="zh-CN" altLang="en-US" smtClean="0"/>
              <a:pPr/>
              <a:t>2018/4/25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561EA-04C8-4A7C-AA3F-B2C3BB3DEA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3594-936D-45CA-B42D-4AA66C2BB876}" type="datetimeFigureOut">
              <a:rPr lang="zh-CN" altLang="en-US" smtClean="0"/>
              <a:pPr/>
              <a:t>2018/4/25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561EA-04C8-4A7C-AA3F-B2C3BB3DEA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786050" y="1053546"/>
            <a:ext cx="5904000" cy="180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228600"/>
            <a:ext cx="5900752" cy="842946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1142984"/>
            <a:ext cx="5900750" cy="51435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142984"/>
            <a:ext cx="2257408" cy="5143536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3594-936D-45CA-B42D-4AA66C2BB876}" type="datetimeFigureOut">
              <a:rPr lang="zh-CN" altLang="en-US" smtClean="0"/>
              <a:pPr/>
              <a:t>2018/4/25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561EA-04C8-4A7C-AA3F-B2C3BB3DEA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6400800" cy="685800"/>
          </a:xfrm>
        </p:spPr>
        <p:txBody>
          <a:bodyPr anchor="ctr"/>
          <a:lstStyle>
            <a:lvl1pPr algn="l">
              <a:defRPr sz="24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1143000"/>
            <a:ext cx="7223248" cy="3980172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zh-CN" altLang="en-US" smtClean="0"/>
              <a:t>单击图标添加图片</a:t>
            </a:r>
            <a:endParaRPr kumimoji="0"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5410200"/>
            <a:ext cx="5657888" cy="804862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3594-936D-45CA-B42D-4AA66C2BB876}" type="datetimeFigureOut">
              <a:rPr lang="zh-CN" altLang="en-US" smtClean="0"/>
              <a:pPr/>
              <a:t>2018/4/25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561EA-04C8-4A7C-AA3F-B2C3BB3DEA3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6678000"/>
            <a:ext cx="9144000" cy="180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6863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3200400" cy="283800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486E3594-936D-45CA-B42D-4AA66C2BB876}" type="datetimeFigureOut">
              <a:rPr lang="zh-CN" altLang="en-US" smtClean="0"/>
              <a:pPr/>
              <a:t>2018/4/25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6400800"/>
            <a:ext cx="3733800" cy="283800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6400800"/>
            <a:ext cx="914400" cy="283464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 eaLnBrk="1" latinLnBrk="0" hangingPunct="1">
              <a:defRPr kumimoji="0" sz="1100" b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fld id="{4AA561EA-04C8-4A7C-AA3F-B2C3BB3DEA30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1080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ß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Þ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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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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 smtClean="0"/>
              <a:t>从乐平南窑的发掘看景德镇早期窑业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03416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二、考古发掘过程及收获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dirty="0" smtClean="0"/>
              <a:t>该窑址最初于上世纪六十年代发现（</a:t>
            </a:r>
            <a:r>
              <a:rPr lang="en-US" altLang="zh-CN" dirty="0" smtClean="0"/>
              <a:t>《</a:t>
            </a:r>
            <a:r>
              <a:rPr lang="zh-CN" altLang="en-US" dirty="0" smtClean="0"/>
              <a:t>江西乐平龙南两县发现古窑址</a:t>
            </a:r>
            <a:r>
              <a:rPr lang="en-US" altLang="zh-CN" dirty="0" smtClean="0"/>
              <a:t>》</a:t>
            </a:r>
            <a:r>
              <a:rPr lang="zh-CN" altLang="en-US" dirty="0" smtClean="0"/>
              <a:t>，</a:t>
            </a:r>
            <a:r>
              <a:rPr lang="en-US" altLang="zh-CN" dirty="0" smtClean="0"/>
              <a:t>《</a:t>
            </a:r>
            <a:r>
              <a:rPr lang="zh-CN" altLang="en-US" dirty="0" smtClean="0"/>
              <a:t>考古</a:t>
            </a:r>
            <a:r>
              <a:rPr lang="en-US" altLang="zh-CN" dirty="0" smtClean="0"/>
              <a:t>》1966</a:t>
            </a:r>
            <a:r>
              <a:rPr lang="zh-CN" altLang="en-US" dirty="0" smtClean="0"/>
              <a:t>年第</a:t>
            </a:r>
            <a:r>
              <a:rPr lang="en-US" altLang="zh-CN" dirty="0" smtClean="0"/>
              <a:t>5</a:t>
            </a:r>
            <a:r>
              <a:rPr lang="zh-CN" altLang="en-US" dirty="0" smtClean="0"/>
              <a:t>期）</a:t>
            </a:r>
            <a:endParaRPr lang="en-US" altLang="zh-CN" dirty="0" smtClean="0"/>
          </a:p>
          <a:p>
            <a:r>
              <a:rPr lang="en-US" altLang="zh-CN" dirty="0" smtClean="0"/>
              <a:t>1983</a:t>
            </a:r>
            <a:r>
              <a:rPr lang="zh-CN" altLang="en-US" dirty="0" smtClean="0"/>
              <a:t>年和</a:t>
            </a:r>
            <a:r>
              <a:rPr lang="en-US" altLang="zh-CN" dirty="0" smtClean="0"/>
              <a:t>2008</a:t>
            </a:r>
            <a:r>
              <a:rPr lang="zh-CN" altLang="en-US" dirty="0" smtClean="0"/>
              <a:t>年，乐平博物馆进行过两次调查</a:t>
            </a:r>
            <a:endParaRPr lang="en-US" altLang="zh-CN" dirty="0" smtClean="0"/>
          </a:p>
          <a:p>
            <a:r>
              <a:rPr lang="en-US" altLang="zh-CN" dirty="0" smtClean="0"/>
              <a:t>2011-2012</a:t>
            </a:r>
            <a:r>
              <a:rPr lang="zh-CN" altLang="en-US" dirty="0" smtClean="0"/>
              <a:t>年江西省考古所进行了考古勘察。</a:t>
            </a:r>
            <a:endParaRPr lang="en-US" altLang="zh-CN" dirty="0" smtClean="0"/>
          </a:p>
          <a:p>
            <a:r>
              <a:rPr lang="en-US" altLang="zh-CN" dirty="0" smtClean="0"/>
              <a:t>2013</a:t>
            </a:r>
            <a:r>
              <a:rPr lang="zh-CN" altLang="en-US" dirty="0" smtClean="0"/>
              <a:t>年</a:t>
            </a:r>
            <a:r>
              <a:rPr lang="en-US" altLang="zh-CN" dirty="0" smtClean="0"/>
              <a:t>3</a:t>
            </a:r>
            <a:r>
              <a:rPr lang="zh-CN" altLang="en-US" dirty="0" smtClean="0"/>
              <a:t>月</a:t>
            </a:r>
            <a:r>
              <a:rPr lang="en-US" altLang="zh-CN" dirty="0" smtClean="0"/>
              <a:t>-11</a:t>
            </a:r>
            <a:r>
              <a:rPr lang="zh-CN" altLang="en-US" dirty="0" smtClean="0"/>
              <a:t>月，江西省考古所、乐平博物馆、厦门大学、南开大学、西北大学等组成考古队进行了主动发掘。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9266321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zh-CN" altLang="en-US" sz="2800" dirty="0" smtClean="0"/>
              <a:t>晚唐越窑产品</a:t>
            </a:r>
            <a:endParaRPr lang="zh-CN" altLang="en-US" sz="2800" dirty="0"/>
          </a:p>
        </p:txBody>
      </p:sp>
      <p:pic>
        <p:nvPicPr>
          <p:cNvPr id="6146" name="Picture 2" descr="D:\工作\教学\课程资料\《中国古代陶瓷》\五、隋唐五代瓷器\唐五代越窑青瓷\图3-2唐越窑青釉玉璧底碗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58" y="1678735"/>
            <a:ext cx="3090435" cy="264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工作\教学\课程资料\《中国古代陶瓷》\五、隋唐五代瓷器\唐五代越窑青瓷\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084709"/>
            <a:ext cx="2570100" cy="377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工作\教学\课程资料\《中国古代陶瓷》\五、隋唐五代瓷器\唐五代越窑青瓷\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52" t="3636" r="18929" b="6619"/>
          <a:stretch/>
        </p:blipFill>
        <p:spPr bwMode="auto">
          <a:xfrm>
            <a:off x="6639358" y="-25964"/>
            <a:ext cx="2510187" cy="352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工作\教学\课程资料\《中国古代陶瓷》\五、隋唐五代瓷器\唐五代越窑青瓷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39" y="908720"/>
            <a:ext cx="3564965" cy="217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工作\教学\课程资料\《中国古代陶瓷》\五、隋唐五代瓷器\唐五代越窑青瓷\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7156" y="3854300"/>
            <a:ext cx="3486844" cy="300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299435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北方技术如赣</a:t>
            </a:r>
            <a:endParaRPr lang="en-US" altLang="zh-CN" dirty="0" smtClean="0"/>
          </a:p>
          <a:p>
            <a:r>
              <a:rPr lang="zh-CN" altLang="en-US" dirty="0" smtClean="0"/>
              <a:t>大运河至扬州，再入长江，再溯流而上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99356842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36712"/>
          </a:xfrm>
        </p:spPr>
        <p:txBody>
          <a:bodyPr>
            <a:normAutofit/>
          </a:bodyPr>
          <a:lstStyle/>
          <a:p>
            <a:r>
              <a:rPr lang="zh-CN" altLang="en-US" sz="2800" dirty="0" smtClean="0"/>
              <a:t>唐代邢窑白瓷</a:t>
            </a:r>
            <a:endParaRPr lang="zh-CN" altLang="en-US" sz="2800" dirty="0"/>
          </a:p>
        </p:txBody>
      </p:sp>
      <p:pic>
        <p:nvPicPr>
          <p:cNvPr id="5122" name="Picture 2" descr="D:\工作\教学\课程资料\《中国古代陶瓷》\五、隋唐五代瓷器\隋唐邢窑白瓷\图3-1唐白釉注子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88840"/>
            <a:ext cx="329838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工作\教学\课程资料\《中国古代陶瓷》\五、隋唐五代瓷器\隋唐邢窑白瓷\唐邢窑白釉碗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74" y="3501008"/>
            <a:ext cx="3099259" cy="274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工作\教学\课程资料\《中国古代陶瓷》\五、隋唐五代瓷器\隋唐邢窑白瓷\唐邢窑白釉碗底部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897620"/>
            <a:ext cx="2620963" cy="234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工作\教学\课程资料\《中国古代陶瓷》\五、隋唐五代瓷器\隋唐邢窑白瓷\图3-7唐邢窑白釉盒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5884" y="1052736"/>
            <a:ext cx="3127896" cy="234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9810287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zh-CN" altLang="en-US" sz="2800" dirty="0" smtClean="0"/>
              <a:t>定窑白瓷</a:t>
            </a:r>
            <a:endParaRPr lang="zh-CN" altLang="en-US" sz="2800" dirty="0"/>
          </a:p>
        </p:txBody>
      </p:sp>
      <p:pic>
        <p:nvPicPr>
          <p:cNvPr id="4098" name="Picture 2" descr="D:\工作\教学\课程资料\《中国古代陶瓷》\五、隋唐五代瓷器\唐五代定窑白瓷\唐白釉官字款三瓣花形碟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58" y="16497"/>
            <a:ext cx="2651760" cy="286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工作\教学\课程资料\《中国古代陶瓷》\五、隋唐五代瓷器\唐五代定窑白瓷\唐白釉灯台（河南陕县刘家渠出土）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512" y="2959697"/>
            <a:ext cx="1991879" cy="386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工作\教学\课程资料\《中国古代陶瓷》\五、隋唐五代瓷器\唐五代定窑白瓷\唐白釉凤首壶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5797" y="720344"/>
            <a:ext cx="2768203" cy="6137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工作\教学\课程资料\《中国古代陶瓷》\五、隋唐五代瓷器\唐五代定窑白瓷\唐白釉枕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037" r="21330"/>
          <a:stretch/>
        </p:blipFill>
        <p:spPr bwMode="auto">
          <a:xfrm>
            <a:off x="3275856" y="908720"/>
            <a:ext cx="2531165" cy="225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工作\教学\课程资料\《中国古代陶瓷》\五、隋唐五代瓷器\唐五代定窑白瓷\唐白釉长颈瓶（河南陕县刘家渠出土）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34"/>
          <a:stretch/>
        </p:blipFill>
        <p:spPr bwMode="auto">
          <a:xfrm>
            <a:off x="3154017" y="3493517"/>
            <a:ext cx="2402828" cy="317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6996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发掘采用全面勘察、重点发掘，发掘、保护、利用结合的原则进行。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719727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分三个区进行，共布设</a:t>
            </a:r>
            <a:r>
              <a:rPr lang="en-US" altLang="zh-CN" dirty="0" smtClean="0"/>
              <a:t>5×5</a:t>
            </a:r>
            <a:r>
              <a:rPr lang="zh-CN" altLang="en-US" dirty="0" smtClean="0"/>
              <a:t>探方</a:t>
            </a:r>
            <a:r>
              <a:rPr lang="en-US" altLang="zh-CN" dirty="0" smtClean="0"/>
              <a:t>36</a:t>
            </a:r>
            <a:r>
              <a:rPr lang="zh-CN" altLang="en-US" dirty="0" smtClean="0"/>
              <a:t>个，探沟</a:t>
            </a:r>
            <a:r>
              <a:rPr lang="en-US" altLang="zh-CN" dirty="0" smtClean="0"/>
              <a:t>6</a:t>
            </a:r>
            <a:r>
              <a:rPr lang="zh-CN" altLang="en-US" dirty="0" smtClean="0"/>
              <a:t>条。发掘面积共</a:t>
            </a:r>
            <a:r>
              <a:rPr lang="en-US" altLang="zh-CN" dirty="0" smtClean="0"/>
              <a:t>1000</a:t>
            </a:r>
            <a:r>
              <a:rPr lang="zh-CN" altLang="en-US" dirty="0" smtClean="0"/>
              <a:t>余平方米。</a:t>
            </a:r>
            <a:endParaRPr lang="en-US" altLang="zh-CN" dirty="0" smtClean="0"/>
          </a:p>
          <a:p>
            <a:r>
              <a:rPr lang="zh-CN" altLang="en-US" dirty="0" smtClean="0"/>
              <a:t>揭露龙窑</a:t>
            </a:r>
            <a:r>
              <a:rPr lang="en-US" altLang="zh-CN" dirty="0" smtClean="0"/>
              <a:t>1</a:t>
            </a:r>
            <a:r>
              <a:rPr lang="zh-CN" altLang="en-US" dirty="0" smtClean="0"/>
              <a:t>条，灰坑</a:t>
            </a:r>
            <a:r>
              <a:rPr lang="en-US" altLang="zh-CN" dirty="0" smtClean="0"/>
              <a:t>10</a:t>
            </a:r>
            <a:r>
              <a:rPr lang="zh-CN" altLang="en-US" dirty="0" smtClean="0"/>
              <a:t>座，灰沟</a:t>
            </a:r>
            <a:r>
              <a:rPr lang="en-US" altLang="zh-CN" dirty="0" smtClean="0"/>
              <a:t>1</a:t>
            </a:r>
            <a:r>
              <a:rPr lang="zh-CN" altLang="en-US" dirty="0" smtClean="0"/>
              <a:t>条，道路遗迹</a:t>
            </a:r>
            <a:r>
              <a:rPr lang="en-US" altLang="zh-CN" dirty="0" smtClean="0"/>
              <a:t>1</a:t>
            </a:r>
            <a:r>
              <a:rPr lang="zh-CN" altLang="en-US" dirty="0" smtClean="0"/>
              <a:t>条。</a:t>
            </a:r>
            <a:endParaRPr lang="en-US" altLang="zh-CN" dirty="0" smtClean="0"/>
          </a:p>
          <a:p>
            <a:r>
              <a:rPr lang="zh-CN" altLang="en-US" dirty="0" smtClean="0"/>
              <a:t>出土大批窑具和瓷片标本，多达数十吨。</a:t>
            </a:r>
            <a:endParaRPr lang="en-US" altLang="zh-CN" dirty="0" smtClean="0"/>
          </a:p>
          <a:p>
            <a:r>
              <a:rPr lang="zh-CN" altLang="en-US" dirty="0" smtClean="0"/>
              <a:t>层位清楚，遗迹清晰明确。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8219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考古勘探、测量</a:t>
            </a:r>
            <a:endParaRPr lang="zh-CN" altLang="en-US" dirty="0"/>
          </a:p>
        </p:txBody>
      </p:sp>
      <p:pic>
        <p:nvPicPr>
          <p:cNvPr id="59394" name="Picture 2" descr="D:\工作\教学\课程资料\《中国考古学（下）》\景德镇乐平南窑 - 副本\对窑山进行测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8967"/>
            <a:ext cx="7416824" cy="520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816109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dirty="0" smtClean="0"/>
              <a:t>窑山窑炉分布图</a:t>
            </a:r>
            <a:endParaRPr lang="zh-CN" altLang="en-US" dirty="0"/>
          </a:p>
        </p:txBody>
      </p:sp>
      <p:pic>
        <p:nvPicPr>
          <p:cNvPr id="60418" name="Picture 2" descr="D:\工作\教学\课程资料\《中国考古学（下）》\景德镇乐平南窑 - 副本\IMG_00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8970" y="476672"/>
            <a:ext cx="4919618" cy="624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0688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zh-CN" altLang="en-US" dirty="0" smtClean="0"/>
              <a:t>布方情况</a:t>
            </a:r>
            <a:endParaRPr lang="zh-CN" altLang="en-US" dirty="0"/>
          </a:p>
        </p:txBody>
      </p:sp>
      <p:pic>
        <p:nvPicPr>
          <p:cNvPr id="1026" name="Picture 2" descr="D:\工作\教学\课程资料\《中国考古学（下）》\景德镇乐平南窑 - 副本\2013年窑山布方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3" y="1268760"/>
            <a:ext cx="7914737" cy="555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02472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遗迹总平面图</a:t>
            </a:r>
            <a:endParaRPr lang="zh-CN" altLang="en-US" dirty="0"/>
          </a:p>
        </p:txBody>
      </p:sp>
      <p:pic>
        <p:nvPicPr>
          <p:cNvPr id="2050" name="Picture 2" descr="D:\工作\教学\课程资料\《中国考古学（下）》\景德镇乐平南窑 - 副本\发掘遗迹总平面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011833" cy="517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40047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（一）出土遗迹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主要遗迹为龙窑一条，结构完整，保存较好，长达</a:t>
            </a:r>
            <a:r>
              <a:rPr lang="en-US" altLang="zh-CN" dirty="0" smtClean="0"/>
              <a:t>78</a:t>
            </a:r>
            <a:r>
              <a:rPr lang="zh-CN" altLang="en-US" dirty="0" smtClean="0"/>
              <a:t>米，是迄今所见唐代龙窑中最长的。</a:t>
            </a:r>
            <a:endParaRPr lang="en-US" altLang="zh-CN" dirty="0" smtClean="0"/>
          </a:p>
          <a:p>
            <a:r>
              <a:rPr lang="zh-CN" altLang="en-US" dirty="0" smtClean="0"/>
              <a:t>窑炉设有“减火坑”这一特殊结构。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22473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龙窑开口于（</a:t>
            </a:r>
            <a:r>
              <a:rPr lang="en-US" altLang="zh-CN" dirty="0" smtClean="0"/>
              <a:t>2</a:t>
            </a:r>
            <a:r>
              <a:rPr lang="zh-CN" altLang="en-US" dirty="0" smtClean="0"/>
              <a:t>）层下，距地表</a:t>
            </a:r>
            <a:r>
              <a:rPr lang="en-US" altLang="zh-CN" dirty="0" smtClean="0"/>
              <a:t>0.3-0.85</a:t>
            </a:r>
            <a:r>
              <a:rPr lang="zh-CN" altLang="en-US" dirty="0" smtClean="0"/>
              <a:t>米。为斜坡式龙窑，窑头方向为北偏东</a:t>
            </a:r>
            <a:r>
              <a:rPr lang="en-US" altLang="zh-CN" dirty="0" smtClean="0"/>
              <a:t>30</a:t>
            </a:r>
            <a:r>
              <a:rPr lang="zh-CN" altLang="en-US" dirty="0" smtClean="0"/>
              <a:t>度。</a:t>
            </a:r>
            <a:endParaRPr lang="en-US" altLang="zh-CN" dirty="0" smtClean="0"/>
          </a:p>
          <a:p>
            <a:r>
              <a:rPr lang="zh-CN" altLang="en-US" dirty="0" smtClean="0"/>
              <a:t>由窑前工作面、火门、火膛、窑床、窑墙、窑门、窑尾组成。</a:t>
            </a:r>
            <a:endParaRPr lang="en-US" altLang="zh-CN" dirty="0" smtClean="0"/>
          </a:p>
          <a:p>
            <a:r>
              <a:rPr lang="zh-CN" altLang="en-US" dirty="0" smtClean="0"/>
              <a:t>长</a:t>
            </a:r>
            <a:r>
              <a:rPr lang="en-US" altLang="zh-CN" dirty="0" smtClean="0"/>
              <a:t>78</a:t>
            </a:r>
            <a:r>
              <a:rPr lang="zh-CN" altLang="en-US" dirty="0" smtClean="0"/>
              <a:t>米，宽</a:t>
            </a:r>
            <a:r>
              <a:rPr lang="en-US" altLang="zh-CN" dirty="0" smtClean="0"/>
              <a:t>1.6-2.4</a:t>
            </a:r>
            <a:r>
              <a:rPr lang="zh-CN" altLang="en-US" dirty="0" smtClean="0"/>
              <a:t>米，残高</a:t>
            </a:r>
            <a:r>
              <a:rPr lang="en-US" altLang="zh-CN" dirty="0" smtClean="0"/>
              <a:t>0-0.6</a:t>
            </a:r>
            <a:r>
              <a:rPr lang="zh-CN" altLang="en-US" dirty="0" smtClean="0"/>
              <a:t>米。</a:t>
            </a:r>
            <a:endParaRPr lang="en-US" altLang="zh-CN" dirty="0" smtClean="0"/>
          </a:p>
          <a:p>
            <a:r>
              <a:rPr lang="zh-CN" altLang="en-US" dirty="0"/>
              <a:t>窑头</a:t>
            </a:r>
            <a:r>
              <a:rPr lang="zh-CN" altLang="en-US" dirty="0" smtClean="0"/>
              <a:t>处坡度较缓，为</a:t>
            </a:r>
            <a:r>
              <a:rPr lang="en-US" altLang="zh-CN" dirty="0" smtClean="0"/>
              <a:t>10°</a:t>
            </a:r>
            <a:r>
              <a:rPr lang="zh-CN" altLang="en-US" dirty="0" smtClean="0"/>
              <a:t>，后部略陡，为</a:t>
            </a:r>
            <a:r>
              <a:rPr lang="en-US" altLang="zh-CN" dirty="0" smtClean="0"/>
              <a:t>13°</a:t>
            </a:r>
            <a:r>
              <a:rPr lang="zh-CN" altLang="en-US" dirty="0" smtClean="0"/>
              <a:t>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61021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从窑内堆积的坍塌层看，该窑为泥构，窑顶为先用藤架、再糊草拌泥，未使用砖砌。</a:t>
            </a:r>
            <a:endParaRPr lang="en-US" altLang="zh-CN" dirty="0" smtClean="0"/>
          </a:p>
          <a:p>
            <a:r>
              <a:rPr lang="zh-CN" altLang="en-US" dirty="0" smtClean="0"/>
              <a:t>从窑壁及窑底解剖看，该窑应该至少进行过</a:t>
            </a:r>
            <a:r>
              <a:rPr lang="en-US" altLang="zh-CN" dirty="0" smtClean="0"/>
              <a:t>5</a:t>
            </a:r>
            <a:r>
              <a:rPr lang="zh-CN" altLang="en-US" dirty="0" smtClean="0"/>
              <a:t>次烧造。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06900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南窑是景德镇地区一处唐代以烧造青瓷为主的窑场，其考古发掘工作被评为</a:t>
            </a:r>
            <a:r>
              <a:rPr lang="en-US" altLang="zh-CN" dirty="0" smtClean="0"/>
              <a:t>2013</a:t>
            </a:r>
            <a:r>
              <a:rPr lang="zh-CN" altLang="en-US" dirty="0" smtClean="0"/>
              <a:t>年度十大考古发现。该窑场资料是探讨景德镇地区早期窑业的新资料。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4516371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 smtClean="0"/>
              <a:t>窑炉全景</a:t>
            </a:r>
            <a:endParaRPr lang="zh-CN" altLang="en-US" dirty="0"/>
          </a:p>
        </p:txBody>
      </p:sp>
      <p:pic>
        <p:nvPicPr>
          <p:cNvPr id="3074" name="Picture 2" descr="D:\工作\教学\课程资料\《中国考古学（下）》\景德镇乐平南窑 - 副本\窑炉全景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9504" y="116632"/>
            <a:ext cx="4464496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9213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CN" altLang="en-US" dirty="0" smtClean="0"/>
              <a:t>窑尾</a:t>
            </a:r>
            <a:endParaRPr lang="zh-CN" altLang="en-US" dirty="0"/>
          </a:p>
        </p:txBody>
      </p:sp>
      <p:pic>
        <p:nvPicPr>
          <p:cNvPr id="4098" name="Picture 2" descr="D:\工作\教学\课程资料\《中国考古学（下）》\景德镇乐平南窑 - 副本\窑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926"/>
            <a:ext cx="4032448" cy="683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1819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窑前工作面</a:t>
            </a:r>
            <a:endParaRPr lang="zh-CN" altLang="en-US" dirty="0"/>
          </a:p>
        </p:txBody>
      </p:sp>
      <p:pic>
        <p:nvPicPr>
          <p:cNvPr id="5122" name="Picture 2" descr="D:\工作\教学\课程资料\《中国考古学（下）》\景德镇乐平南窑 - 副本\窑前工作面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60395"/>
            <a:ext cx="8136904" cy="54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6778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火膛</a:t>
            </a:r>
            <a:endParaRPr lang="zh-CN" altLang="en-US" dirty="0"/>
          </a:p>
        </p:txBody>
      </p:sp>
      <p:pic>
        <p:nvPicPr>
          <p:cNvPr id="12290" name="Picture 2" descr="D:\工作\教学\课程资料\《中国考古学（下）》\景德镇乐平南窑 - 副本\火膛、窑门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" t="2095" b="3067"/>
          <a:stretch/>
        </p:blipFill>
        <p:spPr bwMode="auto">
          <a:xfrm>
            <a:off x="0" y="1118551"/>
            <a:ext cx="9144000" cy="559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98569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五层窑壁</a:t>
            </a:r>
            <a:endParaRPr lang="zh-CN" altLang="en-US" dirty="0"/>
          </a:p>
        </p:txBody>
      </p:sp>
      <p:pic>
        <p:nvPicPr>
          <p:cNvPr id="6146" name="Picture 2" descr="D:\工作\教学\课程资料\《中国考古学（下）》\景德镇乐平南窑 - 副本\五层窑壁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3" y="1844824"/>
            <a:ext cx="9002487" cy="299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51360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窑壁（泥质）</a:t>
            </a:r>
            <a:endParaRPr lang="zh-CN" altLang="en-US" dirty="0"/>
          </a:p>
        </p:txBody>
      </p:sp>
      <p:pic>
        <p:nvPicPr>
          <p:cNvPr id="7170" name="Picture 2" descr="D:\工作\教学\课程资料\《中国考古学（下）》\景德镇乐平南窑 - 副本\窑壁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5734"/>
            <a:ext cx="4880690" cy="316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工作\教学\课程资料\《中国考古学（下）》\景德镇乐平南窑 - 副本\窑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12907"/>
            <a:ext cx="4384076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788749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窑门</a:t>
            </a:r>
            <a:endParaRPr lang="zh-CN" altLang="en-US" dirty="0"/>
          </a:p>
        </p:txBody>
      </p:sp>
      <p:pic>
        <p:nvPicPr>
          <p:cNvPr id="8194" name="Picture 2" descr="D:\工作\教学\课程资料\《中国考古学（下）》\景德镇乐平南窑 - 副本\窑门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80" y="1556792"/>
            <a:ext cx="8885381" cy="430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20100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dirty="0" smtClean="0"/>
              <a:t>窑床</a:t>
            </a:r>
            <a:endParaRPr lang="zh-CN" altLang="en-US" dirty="0"/>
          </a:p>
        </p:txBody>
      </p:sp>
      <p:pic>
        <p:nvPicPr>
          <p:cNvPr id="9218" name="Picture 2" descr="D:\工作\教学\课程资料\《中国考古学（下）》\景德镇乐平南窑 - 副本\窑床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-11855"/>
            <a:ext cx="3886111" cy="691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69598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窑床坡度及平剖面图</a:t>
            </a:r>
            <a:endParaRPr lang="zh-CN" altLang="en-US" dirty="0"/>
          </a:p>
        </p:txBody>
      </p:sp>
      <p:pic>
        <p:nvPicPr>
          <p:cNvPr id="4" name="Picture 3" descr="D:\工作\教学\课程资料\《中国考古学（下）》\景德镇乐平南窑 - 副本\窑床坡度和平剖面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194" y="2636912"/>
            <a:ext cx="8958805" cy="266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0386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窑尾</a:t>
            </a:r>
            <a:endParaRPr lang="zh-CN" altLang="en-US" dirty="0"/>
          </a:p>
        </p:txBody>
      </p:sp>
      <p:pic>
        <p:nvPicPr>
          <p:cNvPr id="10242" name="Picture 2" descr="D:\工作\教学\课程资料\《中国考古学（下）》\景德镇乐平南窑 - 副本\窑尾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9062"/>
            <a:ext cx="9036496" cy="56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91536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一、南窑概况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、地理位置</a:t>
            </a:r>
            <a:endParaRPr lang="en-US" altLang="zh-CN" dirty="0" smtClean="0"/>
          </a:p>
          <a:p>
            <a:r>
              <a:rPr lang="zh-CN" altLang="en-US" dirty="0" smtClean="0"/>
              <a:t>南窑位于景德镇乐平市接渡镇。乐平市区南</a:t>
            </a:r>
            <a:r>
              <a:rPr lang="en-US" altLang="zh-CN" dirty="0" smtClean="0"/>
              <a:t>5</a:t>
            </a:r>
            <a:r>
              <a:rPr lang="zh-CN" altLang="en-US" dirty="0" smtClean="0"/>
              <a:t>公里的乐安河北岸。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0501658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“减火坑”</a:t>
            </a:r>
            <a:endParaRPr lang="zh-CN" altLang="en-US" dirty="0"/>
          </a:p>
        </p:txBody>
      </p:sp>
      <p:pic>
        <p:nvPicPr>
          <p:cNvPr id="11266" name="Picture 2" descr="D:\工作\教学\课程资料\《中国考古学（下）》\景德镇乐平南窑 - 副本\“减火坑”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" y="2492896"/>
            <a:ext cx="9173538" cy="301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95235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“减火坑”</a:t>
            </a:r>
            <a:endParaRPr lang="zh-CN" altLang="en-US" dirty="0"/>
          </a:p>
        </p:txBody>
      </p:sp>
      <p:pic>
        <p:nvPicPr>
          <p:cNvPr id="13314" name="Picture 2" descr="D:\工作\教学\课程资料\《中国考古学（下）》\景德镇乐平南窑 - 副本\减火坑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1434332"/>
            <a:ext cx="4573056" cy="542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工作\教学\课程资料\《中国考古学（下）》\景德镇乐平南窑 - 副本\减火坑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24312"/>
            <a:ext cx="4631446" cy="324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27176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（二）出土遗物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包括瓷器、生产工具、窑具三大类。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5199931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1</a:t>
            </a:r>
            <a:r>
              <a:rPr lang="zh-CN" altLang="en-US" dirty="0" smtClean="0"/>
              <a:t>、瓷器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包括青釉（包括青釉褐斑、青釉褐彩）、黑釉、酱黑釉和涩胎器几大品种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3956635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zh-CN" altLang="en-US" dirty="0" smtClean="0"/>
              <a:t>（</a:t>
            </a:r>
            <a:r>
              <a:rPr lang="en-US" altLang="zh-CN" dirty="0" smtClean="0"/>
              <a:t>1</a:t>
            </a:r>
            <a:r>
              <a:rPr lang="zh-CN" altLang="en-US" dirty="0" smtClean="0"/>
              <a:t>）青釉</a:t>
            </a:r>
            <a:endParaRPr lang="zh-CN" altLang="en-US" dirty="0"/>
          </a:p>
        </p:txBody>
      </p:sp>
      <p:pic>
        <p:nvPicPr>
          <p:cNvPr id="14338" name="Picture 2" descr="D:\工作\教学\课程资料\《中国考古学（下）》\景德镇乐平南窑 - 副本\青釉罐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4387545" cy="432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工作\教学\课程资料\《中国考古学（下）》\景德镇乐平南窑 - 副本\青釉罐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7522" y="2919871"/>
            <a:ext cx="4696478" cy="391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5876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罐</a:t>
            </a:r>
            <a:endParaRPr lang="zh-CN" altLang="en-US" dirty="0"/>
          </a:p>
        </p:txBody>
      </p:sp>
      <p:pic>
        <p:nvPicPr>
          <p:cNvPr id="15362" name="Picture 2" descr="D:\工作\教学\课程资料\《中国考古学（下）》\景德镇乐平南窑 - 副本\青釉罐 (4)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9" r="2953"/>
          <a:stretch/>
        </p:blipFill>
        <p:spPr bwMode="auto">
          <a:xfrm>
            <a:off x="62597" y="1262861"/>
            <a:ext cx="4550071" cy="392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工作\教学\课程资料\《中国考古学（下）》\景德镇乐平南窑 - 副本\青釉罐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01"/>
          <a:stretch/>
        </p:blipFill>
        <p:spPr bwMode="auto">
          <a:xfrm>
            <a:off x="4612668" y="3224436"/>
            <a:ext cx="4563719" cy="363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79278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夹耳罐</a:t>
            </a:r>
            <a:endParaRPr lang="zh-CN" altLang="en-US" dirty="0"/>
          </a:p>
        </p:txBody>
      </p:sp>
      <p:pic>
        <p:nvPicPr>
          <p:cNvPr id="17410" name="Picture 2" descr="D:\工作\教学\课程资料\《中国考古学（下）》\景德镇乐平南窑 - 副本\青釉瓶、夹耳罐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74416"/>
            <a:ext cx="7848871" cy="548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6524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dirty="0" smtClean="0"/>
              <a:t>小罐</a:t>
            </a:r>
            <a:endParaRPr lang="zh-CN" altLang="en-US" dirty="0"/>
          </a:p>
        </p:txBody>
      </p:sp>
      <p:pic>
        <p:nvPicPr>
          <p:cNvPr id="19458" name="Picture 2" descr="D:\工作\教学\课程资料\《中国考古学（下）》\景德镇乐平南窑 - 副本\青釉小罐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59711"/>
            <a:ext cx="4913048" cy="659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08486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执壶</a:t>
            </a:r>
            <a:endParaRPr lang="zh-CN" altLang="en-US" dirty="0"/>
          </a:p>
        </p:txBody>
      </p:sp>
      <p:pic>
        <p:nvPicPr>
          <p:cNvPr id="16386" name="Picture 2" descr="D:\工作\教学\课程资料\《中国考古学（下）》\景德镇乐平南窑 - 副本\青釉喇叭口执壶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254" y="1124744"/>
            <a:ext cx="4027043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工作\教学\课程资料\《中国考古学（下）》\景德镇乐平南窑 - 副本\青釉喇叭口执壶、穿带壶、钵口壶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1177" y="2844338"/>
            <a:ext cx="5122823" cy="393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21280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盘口壶</a:t>
            </a:r>
            <a:endParaRPr lang="zh-CN" altLang="en-US" dirty="0"/>
          </a:p>
        </p:txBody>
      </p:sp>
      <p:pic>
        <p:nvPicPr>
          <p:cNvPr id="18434" name="Picture 2" descr="D:\工作\教学\课程资料\《中国考古学（下）》\景德镇乐平南窑 - 副本\青釉盘口壶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95388"/>
            <a:ext cx="5904656" cy="589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70191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12" y="260648"/>
            <a:ext cx="5266928" cy="418058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dirty="0" smtClean="0"/>
              <a:t>景德镇与乐平位置关系</a:t>
            </a:r>
            <a:endParaRPr lang="zh-CN" altLang="en-US" dirty="0"/>
          </a:p>
        </p:txBody>
      </p:sp>
      <p:pic>
        <p:nvPicPr>
          <p:cNvPr id="55298" name="Picture 2" descr="D:\工作\教学\课程资料\《中国考古学（下）》\景德镇乐平南窑 - 副本\乐平与景德镇位置关系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742328"/>
            <a:ext cx="4248472" cy="610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3918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双系瓶</a:t>
            </a:r>
            <a:endParaRPr lang="zh-CN" altLang="en-US" dirty="0"/>
          </a:p>
        </p:txBody>
      </p:sp>
      <p:pic>
        <p:nvPicPr>
          <p:cNvPr id="20482" name="Picture 2" descr="D:\工作\教学\课程资料\《中国考古学（下）》\景德镇乐平南窑 - 副本\青釉双系瓶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70" y="980728"/>
            <a:ext cx="3361234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D:\工作\教学\课程资料\《中国考古学（下）》\景德镇乐平南窑 - 副本\青釉双系瓶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3" y="3569547"/>
            <a:ext cx="5729200" cy="313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572602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盒、碾</a:t>
            </a:r>
            <a:endParaRPr lang="zh-CN" altLang="en-US" dirty="0"/>
          </a:p>
        </p:txBody>
      </p:sp>
      <p:pic>
        <p:nvPicPr>
          <p:cNvPr id="21506" name="Picture 2" descr="D:\工作\教学\课程资料\《中国考古学（下）》\景德镇乐平南窑 - 副本\青釉盒、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73282"/>
            <a:ext cx="6552728" cy="588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818452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鼓、钵盖</a:t>
            </a:r>
            <a:endParaRPr lang="zh-CN" altLang="en-US" dirty="0"/>
          </a:p>
        </p:txBody>
      </p:sp>
      <p:pic>
        <p:nvPicPr>
          <p:cNvPr id="22530" name="Picture 2" descr="D:\工作\教学\课程资料\《中国考古学（下）》\景德镇乐平南窑 - 副本\青釉鼓、钵盖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8245"/>
            <a:ext cx="7219393" cy="585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4228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钵、盆</a:t>
            </a:r>
            <a:endParaRPr lang="zh-CN" altLang="en-US" dirty="0"/>
          </a:p>
        </p:txBody>
      </p:sp>
      <p:pic>
        <p:nvPicPr>
          <p:cNvPr id="23554" name="Picture 2" descr="D:\工作\教学\课程资料\《中国考古学（下）》\景德镇乐平南窑 - 副本\青釉钵、盆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73553"/>
            <a:ext cx="7920880" cy="553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314398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盆、水盂、三足炉</a:t>
            </a:r>
            <a:endParaRPr lang="zh-CN" altLang="en-US" dirty="0"/>
          </a:p>
        </p:txBody>
      </p:sp>
      <p:pic>
        <p:nvPicPr>
          <p:cNvPr id="24578" name="Picture 2" descr="D:\工作\教学\课程资料\《中国考古学（下）》\景德镇乐平南窑 - 副本\青釉盆、水盂、三足炉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000" y="1052736"/>
            <a:ext cx="8132447" cy="573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18251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急需柄</a:t>
            </a:r>
            <a:endParaRPr lang="zh-CN" altLang="en-US" dirty="0"/>
          </a:p>
        </p:txBody>
      </p:sp>
      <p:pic>
        <p:nvPicPr>
          <p:cNvPr id="25602" name="Picture 2" descr="D:\工作\教学\课程资料\《中国考古学（下）》\景德镇乐平南窑 - 副本\青釉急需柄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984" y="1844824"/>
            <a:ext cx="8009488" cy="446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74319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器盖（钵、瓶）</a:t>
            </a:r>
            <a:endParaRPr lang="zh-CN" altLang="en-US" dirty="0"/>
          </a:p>
        </p:txBody>
      </p:sp>
      <p:pic>
        <p:nvPicPr>
          <p:cNvPr id="26626" name="Picture 2" descr="D:\工作\教学\课程资料\《中国考古学（下）》\景德镇乐平南窑 - 副本\青釉钵盖、瓶盖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99507"/>
            <a:ext cx="5056164" cy="574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518170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大碗</a:t>
            </a:r>
            <a:endParaRPr lang="zh-CN" altLang="en-US" dirty="0"/>
          </a:p>
        </p:txBody>
      </p:sp>
      <p:pic>
        <p:nvPicPr>
          <p:cNvPr id="27650" name="Picture 2" descr="D:\工作\教学\课程资料\《中国考古学（下）》\景德镇乐平南窑 - 副本\青釉大碗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980728"/>
            <a:ext cx="6696744" cy="569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33906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中碗</a:t>
            </a:r>
            <a:endParaRPr lang="zh-CN" altLang="en-US" dirty="0"/>
          </a:p>
        </p:txBody>
      </p:sp>
      <p:pic>
        <p:nvPicPr>
          <p:cNvPr id="28674" name="Picture 2" descr="D:\工作\教学\课程资料\《中国考古学（下）》\景德镇乐平南窑 - 副本\青釉中碗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4600423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D:\工作\教学\课程资料\《中国考古学（下）》\景德镇乐平南窑 - 副本\青釉中碗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4261718" cy="451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293023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中碗</a:t>
            </a:r>
            <a:endParaRPr lang="zh-CN" altLang="en-US" dirty="0"/>
          </a:p>
        </p:txBody>
      </p:sp>
      <p:pic>
        <p:nvPicPr>
          <p:cNvPr id="29698" name="Picture 2" descr="D:\工作\教学\课程资料\《中国考古学（下）》\景德镇乐平南窑 - 副本\青釉中碗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52461"/>
            <a:ext cx="5472608" cy="594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22821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南窑在乐平位置</a:t>
            </a:r>
            <a:endParaRPr lang="zh-CN" altLang="en-US" dirty="0"/>
          </a:p>
        </p:txBody>
      </p:sp>
      <p:pic>
        <p:nvPicPr>
          <p:cNvPr id="56322" name="Picture 2" descr="D:\工作\教学\课程资料\《中国考古学（下）》\景德镇乐平南窑 - 副本\南窑在乐平市位置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79606"/>
            <a:ext cx="8867421" cy="497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26491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小碗</a:t>
            </a:r>
            <a:endParaRPr lang="zh-CN" altLang="en-US" dirty="0"/>
          </a:p>
        </p:txBody>
      </p:sp>
      <p:pic>
        <p:nvPicPr>
          <p:cNvPr id="30722" name="Picture 2" descr="D:\工作\教学\课程资料\《中国考古学（下）》\景德镇乐平南窑 - 副本\青釉小碗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6" y="1340768"/>
            <a:ext cx="4300030" cy="375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D:\工作\教学\课程资料\《中国考古学（下）》\景德镇乐平南窑 - 副本\青釉小碗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3996" y="2242850"/>
            <a:ext cx="4800004" cy="46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763750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小碗</a:t>
            </a:r>
            <a:endParaRPr lang="zh-CN" altLang="en-US" dirty="0"/>
          </a:p>
        </p:txBody>
      </p:sp>
      <p:pic>
        <p:nvPicPr>
          <p:cNvPr id="4" name="Picture 3" descr="D:\工作\教学\课程资料\《中国考古学（下）》\景德镇乐平南窑 - 副本\青釉小碗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79814"/>
            <a:ext cx="6192688" cy="547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3030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盘</a:t>
            </a:r>
            <a:endParaRPr lang="zh-CN" altLang="en-US" dirty="0"/>
          </a:p>
        </p:txBody>
      </p:sp>
      <p:pic>
        <p:nvPicPr>
          <p:cNvPr id="31746" name="Picture 2" descr="D:\工作\教学\课程资料\《中国考古学（下）》\景德镇乐平南窑 - 副本\青釉盘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6" y="908720"/>
            <a:ext cx="462036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D:\工作\教学\课程资料\《中国考古学（下）》\景德镇乐平南窑 - 副本\青釉盘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3263" y="3140968"/>
            <a:ext cx="4520967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70085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盏</a:t>
            </a:r>
            <a:endParaRPr lang="zh-CN" altLang="en-US" dirty="0"/>
          </a:p>
        </p:txBody>
      </p:sp>
      <p:pic>
        <p:nvPicPr>
          <p:cNvPr id="32770" name="Picture 2" descr="D:\工作\教学\课程资料\《中国考古学（下）》\景德镇乐平南窑 - 副本\青釉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434" y="1340768"/>
            <a:ext cx="8403038" cy="526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883358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灯</a:t>
            </a:r>
            <a:endParaRPr lang="zh-CN" altLang="en-US" dirty="0"/>
          </a:p>
        </p:txBody>
      </p:sp>
      <p:pic>
        <p:nvPicPr>
          <p:cNvPr id="33794" name="Picture 2" descr="D:\工作\教学\课程资料\《中国考古学（下）》\景德镇乐平南窑 - 副本\青釉盏形灯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4475" y="1907667"/>
            <a:ext cx="6115050" cy="407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73839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（</a:t>
            </a:r>
            <a:r>
              <a:rPr lang="en-US" altLang="zh-CN" dirty="0" smtClean="0"/>
              <a:t>2</a:t>
            </a:r>
            <a:r>
              <a:rPr lang="zh-CN" altLang="en-US" dirty="0" smtClean="0"/>
              <a:t>）青釉褐斑器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一般认为这种器物是受长沙窑影响，主要器形有罐和水盂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0249697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罐</a:t>
            </a:r>
            <a:endParaRPr lang="zh-CN" altLang="en-US" dirty="0"/>
          </a:p>
        </p:txBody>
      </p:sp>
      <p:pic>
        <p:nvPicPr>
          <p:cNvPr id="4" name="Picture 2" descr="D:\工作\教学\课程资料\《中国考古学（下）》\景德镇乐平南窑 - 副本\IMG_00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938" y="1124744"/>
            <a:ext cx="7848493" cy="5586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98495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水盂</a:t>
            </a:r>
            <a:endParaRPr lang="zh-CN" altLang="en-US" dirty="0"/>
          </a:p>
        </p:txBody>
      </p:sp>
      <p:pic>
        <p:nvPicPr>
          <p:cNvPr id="43011" name="Picture 3" descr="D:\工作\教学\课程资料\《中国考古学（下）》\景德镇乐平南窑 - 副本\IMG_0055 - 副本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13798" y="1556792"/>
            <a:ext cx="498809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457200" y="5877272"/>
            <a:ext cx="8229600" cy="409248"/>
          </a:xfrm>
        </p:spPr>
        <p:txBody>
          <a:bodyPr>
            <a:normAutofit fontScale="77500" lnSpcReduction="20000"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0736562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（</a:t>
            </a:r>
            <a:r>
              <a:rPr lang="en-US" altLang="zh-CN" dirty="0" smtClean="0"/>
              <a:t>3</a:t>
            </a:r>
            <a:r>
              <a:rPr lang="zh-CN" altLang="en-US" dirty="0" smtClean="0"/>
              <a:t>）青釉褐彩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主要器形有碗、钵、罐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463750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大</a:t>
            </a:r>
            <a:r>
              <a:rPr lang="zh-CN" altLang="en-US" dirty="0" smtClean="0"/>
              <a:t>碗、钵、罐</a:t>
            </a:r>
            <a:endParaRPr lang="zh-CN" altLang="en-US" dirty="0"/>
          </a:p>
        </p:txBody>
      </p:sp>
      <p:pic>
        <p:nvPicPr>
          <p:cNvPr id="44034" name="Picture 2" descr="D:\工作\教学\课程资料\《中国考古学（下）》\景德镇乐平南窑 - 副本\IMG_0055 - 副本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8360" y="1124744"/>
            <a:ext cx="4265640" cy="554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D:\工作\教学\课程资料\《中国考古学（下）》\景德镇乐平南窑 - 副本\IMG_0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124744"/>
            <a:ext cx="3960440" cy="323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D:\工作\教学\课程资料\《中国考古学（下）》\景德镇乐平南窑 - 副本\IMG_0056 - 副本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178"/>
          <a:stretch/>
        </p:blipFill>
        <p:spPr bwMode="auto">
          <a:xfrm>
            <a:off x="-1" y="4581128"/>
            <a:ext cx="5016997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66616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南窑唐代遗址卫星图</a:t>
            </a:r>
            <a:endParaRPr lang="zh-CN" altLang="en-US" dirty="0"/>
          </a:p>
        </p:txBody>
      </p:sp>
      <p:pic>
        <p:nvPicPr>
          <p:cNvPr id="57346" name="Picture 2" descr="D:\工作\教学\课程资料\《中国考古学（下）》\景德镇乐平南窑 - 副本\南窑唐代遗址卫星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852" y="878682"/>
            <a:ext cx="8285604" cy="587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0042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碗</a:t>
            </a:r>
            <a:endParaRPr lang="zh-CN" altLang="en-US" dirty="0"/>
          </a:p>
        </p:txBody>
      </p:sp>
      <p:pic>
        <p:nvPicPr>
          <p:cNvPr id="46082" name="Picture 2" descr="D:\工作\教学\课程资料\《中国考古学（下）》\景德镇乐平南窑 - 副本\IMG_00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8231208" cy="311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516239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（</a:t>
            </a:r>
            <a:r>
              <a:rPr lang="en-US" altLang="zh-CN" dirty="0" smtClean="0"/>
              <a:t>4</a:t>
            </a:r>
            <a:r>
              <a:rPr lang="zh-CN" altLang="en-US" dirty="0" smtClean="0"/>
              <a:t>）黑釉</a:t>
            </a:r>
            <a:endParaRPr lang="zh-CN" altLang="en-US" dirty="0"/>
          </a:p>
        </p:txBody>
      </p:sp>
      <p:pic>
        <p:nvPicPr>
          <p:cNvPr id="53250" name="Picture 2" descr="D:\工作\教学\课程资料\《中国考古学（下）》\景德镇乐平南窑 - 副本\黑釉壶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161693"/>
            <a:ext cx="5734746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34334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（</a:t>
            </a:r>
            <a:r>
              <a:rPr lang="en-US" altLang="zh-CN" dirty="0" smtClean="0"/>
              <a:t>4</a:t>
            </a:r>
            <a:r>
              <a:rPr lang="zh-CN" altLang="en-US" dirty="0" smtClean="0"/>
              <a:t>）酱褐釉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主要器形与青釉器基本一致。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3884548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壶</a:t>
            </a:r>
            <a:endParaRPr lang="zh-CN" altLang="en-US" dirty="0"/>
          </a:p>
        </p:txBody>
      </p:sp>
      <p:pic>
        <p:nvPicPr>
          <p:cNvPr id="54274" name="Picture 2" descr="D:\工作\教学\课程资料\《中国考古学（下）》\景德镇乐平南窑 - 副本\酱、黑釉壶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95" y="1052736"/>
            <a:ext cx="5769223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3" descr="D:\工作\教学\课程资料\《中国考古学（下）》\景德镇乐平南窑 - 副本\酱釉、黑釉壶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5845" y="3429000"/>
            <a:ext cx="327815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22933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瓶、砚滴、急需</a:t>
            </a:r>
            <a:endParaRPr lang="zh-CN" altLang="en-US" dirty="0"/>
          </a:p>
        </p:txBody>
      </p:sp>
      <p:pic>
        <p:nvPicPr>
          <p:cNvPr id="34818" name="Picture 2" descr="D:\工作\教学\课程资料\《中国考古学（下）》\景德镇乐平南窑 - 副本\IMG_00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2220" y="1196752"/>
            <a:ext cx="7270179" cy="544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85319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罐</a:t>
            </a:r>
            <a:endParaRPr lang="zh-CN" altLang="en-US" dirty="0"/>
          </a:p>
        </p:txBody>
      </p:sp>
      <p:pic>
        <p:nvPicPr>
          <p:cNvPr id="35842" name="Picture 2" descr="D:\工作\教学\课程资料\《中国考古学（下）》\景德镇乐平南窑 - 副本\IMG_00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" y="1052736"/>
            <a:ext cx="4432489" cy="389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D:\工作\教学\课程资料\《中国考古学（下）》\景德镇乐平南窑 - 副本\IMG_00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7665" y="1052736"/>
            <a:ext cx="4686335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10065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小罐、碗</a:t>
            </a:r>
            <a:endParaRPr lang="zh-CN" altLang="en-US" dirty="0"/>
          </a:p>
        </p:txBody>
      </p:sp>
      <p:pic>
        <p:nvPicPr>
          <p:cNvPr id="36866" name="Picture 2" descr="D:\工作\教学\课程资料\《中国考古学（下）》\景德镇乐平南窑 - 副本\IMG_00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908" y="1196752"/>
            <a:ext cx="7521508" cy="546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00421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小碗、盘</a:t>
            </a:r>
            <a:endParaRPr lang="zh-CN" altLang="en-US" dirty="0"/>
          </a:p>
        </p:txBody>
      </p:sp>
      <p:pic>
        <p:nvPicPr>
          <p:cNvPr id="37890" name="Picture 2" descr="D:\工作\教学\课程资料\《中国考古学（下）》\景德镇乐平南窑 - 副本\IMG_00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5"/>
            <a:ext cx="7384157" cy="571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43085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盘、瓮、钵、灯</a:t>
            </a:r>
            <a:endParaRPr lang="zh-CN" altLang="en-US" dirty="0"/>
          </a:p>
        </p:txBody>
      </p:sp>
      <p:pic>
        <p:nvPicPr>
          <p:cNvPr id="38914" name="Picture 2" descr="D:\工作\教学\课程资料\《中国考古学（下）》\景德镇乐平南窑 - 副本\IMG_00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050" y="1124744"/>
            <a:ext cx="7786382" cy="563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35792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炉、灯、腰鼓</a:t>
            </a:r>
            <a:endParaRPr lang="zh-CN" altLang="en-US" dirty="0"/>
          </a:p>
        </p:txBody>
      </p:sp>
      <p:pic>
        <p:nvPicPr>
          <p:cNvPr id="39938" name="Picture 2" descr="D:\工作\教学\课程资料\《中国考古学（下）》\景德镇乐平南窑 - 副本\IMG_00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331564" cy="557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32379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窑山远景</a:t>
            </a:r>
            <a:endParaRPr lang="zh-CN" altLang="en-US" dirty="0"/>
          </a:p>
        </p:txBody>
      </p:sp>
      <p:pic>
        <p:nvPicPr>
          <p:cNvPr id="58370" name="Picture 2" descr="D:\工作\教学\课程资料\《中国考古学（下）》\景德镇乐平南窑 - 副本\窑山远景（从东向西摄）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30" y="1844824"/>
            <a:ext cx="8963644" cy="405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03853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器盖</a:t>
            </a:r>
            <a:endParaRPr lang="zh-CN" altLang="en-US" dirty="0"/>
          </a:p>
        </p:txBody>
      </p:sp>
      <p:pic>
        <p:nvPicPr>
          <p:cNvPr id="40962" name="Picture 2" descr="D:\工作\教学\课程资料\《中国考古学（下）》\景德镇乐平南窑 - 副本\IMG_00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028" y="980728"/>
            <a:ext cx="7861403" cy="586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268837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dirty="0" smtClean="0"/>
              <a:t>（</a:t>
            </a:r>
            <a:r>
              <a:rPr lang="en-US" altLang="zh-CN" dirty="0" smtClean="0"/>
              <a:t>5</a:t>
            </a:r>
            <a:r>
              <a:rPr lang="zh-CN" altLang="en-US" dirty="0" smtClean="0"/>
              <a:t>）涩胎器</a:t>
            </a:r>
            <a:endParaRPr lang="zh-CN" altLang="en-US" dirty="0"/>
          </a:p>
        </p:txBody>
      </p:sp>
      <p:pic>
        <p:nvPicPr>
          <p:cNvPr id="41987" name="Picture 3" descr="D:\工作\教学\课程资料\《中国考古学（下）》\景德镇乐平南窑 - 副本\IMG_00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"/>
            <a:ext cx="4989512" cy="265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D:\工作\教学\课程资料\《中国考古学（下）》\景德镇乐平南窑 - 副本\IMG_00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92"/>
          <a:stretch/>
        </p:blipFill>
        <p:spPr bwMode="auto">
          <a:xfrm>
            <a:off x="0" y="2715986"/>
            <a:ext cx="6229350" cy="4142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61035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dirty="0" smtClean="0"/>
              <a:t>网坠、罐、埙</a:t>
            </a:r>
            <a:endParaRPr lang="zh-CN" altLang="en-US" dirty="0"/>
          </a:p>
        </p:txBody>
      </p:sp>
      <p:pic>
        <p:nvPicPr>
          <p:cNvPr id="45058" name="Picture 2" descr="D:\工作\教学\课程资料\《中国考古学（下）》\景德镇乐平南窑 - 副本\IMG_00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-46047"/>
            <a:ext cx="5076056" cy="688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D:\工作\教学\课程资料\《中国考古学（下）》\景德镇乐平南窑 - 副本\IMG_0059 - 副本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57192"/>
            <a:ext cx="3221037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940028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、生产工具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主要是用于瓷器生产的工具，有利头、荡箍和印模。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5774122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zh-CN" altLang="en-US" dirty="0"/>
              <a:t>利</a:t>
            </a:r>
            <a:r>
              <a:rPr lang="zh-CN" altLang="en-US" dirty="0" smtClean="0"/>
              <a:t>头、荡箍、印模</a:t>
            </a:r>
            <a:endParaRPr lang="zh-CN" altLang="en-US" dirty="0"/>
          </a:p>
        </p:txBody>
      </p:sp>
      <p:pic>
        <p:nvPicPr>
          <p:cNvPr id="52226" name="Picture 2" descr="D:\工作\教学\课程资料\《中国考古学（下）》\景德镇乐平南窑 - 副本\IMG_0065 - 副本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74235"/>
            <a:ext cx="2448272" cy="280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227" name="Picture 3" descr="D:\工作\教学\课程资料\《中国考古学（下）》\景德镇乐平南窑 - 副本\IMG_0065 - 副本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881967"/>
            <a:ext cx="2064578" cy="267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228" name="Picture 4" descr="D:\工作\教学\课程资料\《中国考古学（下）》\景德镇乐平南窑 - 副本\IMG_00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840693"/>
            <a:ext cx="3160191" cy="244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229" name="Picture 5" descr="D:\工作\教学\课程资料\《中国考古学（下）》\景德镇乐平南窑 - 副本\IMG_0066 - 副本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371268"/>
            <a:ext cx="3096344" cy="241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372098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3</a:t>
            </a:r>
            <a:r>
              <a:rPr lang="zh-CN" altLang="en-US" dirty="0" smtClean="0"/>
              <a:t>、窑具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包括支垫具窑柱、匣钵、间隔具垫圈、垫饼、泥条等，还有窑撑和火照。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7547589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dirty="0" smtClean="0"/>
              <a:t>窑柱（支座）</a:t>
            </a:r>
            <a:endParaRPr lang="zh-CN" altLang="en-US" dirty="0"/>
          </a:p>
        </p:txBody>
      </p:sp>
      <p:pic>
        <p:nvPicPr>
          <p:cNvPr id="47106" name="Picture 2" descr="D:\工作\教学\课程资料\《中国考古学（下）》\景德镇乐平南窑 - 副本\IMG_0059 - 副本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5047" y="2610083"/>
            <a:ext cx="1364742" cy="429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 descr="D:\工作\教学\课程资料\《中国考古学（下）》\景德镇乐平南窑 - 副本\IMG_00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-14470"/>
            <a:ext cx="3888432" cy="304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D:\工作\教学\课程资料\《中国考古学（下）》\景德镇乐平南窑 - 副本\IMG_00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422" y="2708211"/>
            <a:ext cx="5504507" cy="414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97705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Autofit/>
          </a:bodyPr>
          <a:lstStyle/>
          <a:p>
            <a:r>
              <a:rPr lang="zh-CN" altLang="en-US" sz="2800" dirty="0" smtClean="0"/>
              <a:t>                                              匣钵</a:t>
            </a:r>
            <a:endParaRPr lang="zh-CN" altLang="en-US" sz="2800" dirty="0"/>
          </a:p>
        </p:txBody>
      </p:sp>
      <p:pic>
        <p:nvPicPr>
          <p:cNvPr id="48130" name="Picture 2" descr="D:\工作\教学\课程资料\《中国考古学（下）》\景德镇乐平南窑 - 副本\IMG_00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1538" cy="351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D:\工作\教学\课程资料\《中国考古学（下）》\景德镇乐平南窑 - 副本\IMG_00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97496"/>
            <a:ext cx="4877747" cy="358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352801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匣钵</a:t>
            </a:r>
            <a:endParaRPr lang="zh-CN" altLang="en-US" dirty="0"/>
          </a:p>
        </p:txBody>
      </p:sp>
      <p:pic>
        <p:nvPicPr>
          <p:cNvPr id="49154" name="Picture 2" descr="D:\工作\教学\课程资料\《中国考古学（下）》\景德镇乐平南窑 - 副本\IMG_00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841091"/>
            <a:ext cx="8136904" cy="602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880019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pPr algn="l"/>
            <a:r>
              <a:rPr lang="zh-CN" altLang="en-US" dirty="0" smtClean="0"/>
              <a:t>间隔具</a:t>
            </a:r>
            <a:endParaRPr lang="zh-CN" altLang="en-US" dirty="0"/>
          </a:p>
        </p:txBody>
      </p:sp>
      <p:pic>
        <p:nvPicPr>
          <p:cNvPr id="50178" name="Picture 2" descr="D:\工作\教学\课程资料\《中国考古学（下）》\景德镇乐平南窑 - 副本\IMG_00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4455"/>
            <a:ext cx="4824536" cy="6806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7595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南窑地理位置优越，有丰富的制瓷原料和燃料，乐安河在鄱阳县与昌江汇合，古称饶河、鄱江，如鄱阳湖。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91057818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窑撑、火照</a:t>
            </a:r>
            <a:endParaRPr lang="zh-CN" altLang="en-US" dirty="0"/>
          </a:p>
        </p:txBody>
      </p:sp>
      <p:pic>
        <p:nvPicPr>
          <p:cNvPr id="51202" name="Picture 2" descr="D:\工作\教学\课程资料\《中国考古学（下）》\景德镇乐平南窑 - 副本\IMG_0065 - 副本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50662"/>
            <a:ext cx="3528392" cy="281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Picture 3" descr="D:\工作\教学\课程资料\《中国考古学（下）》\景德镇乐平南窑 - 副本\IMG_0065 - 副本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83295"/>
            <a:ext cx="2904604" cy="324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62917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zh-CN" altLang="en-US" dirty="0" smtClean="0"/>
              <a:t>装烧标本</a:t>
            </a:r>
            <a:endParaRPr lang="zh-CN" altLang="en-US" dirty="0"/>
          </a:p>
        </p:txBody>
      </p:sp>
      <p:pic>
        <p:nvPicPr>
          <p:cNvPr id="62466" name="Picture 2" descr="D:\工作\教学\课程资料\《中国考古学（下）》\景德镇乐平南窑 - 副本\IMG_00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2942082" cy="2864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73689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南窑始烧于唐代中期，将景德镇地区瓷业向前推进了</a:t>
            </a:r>
            <a:r>
              <a:rPr lang="en-US" altLang="zh-CN" dirty="0" smtClean="0"/>
              <a:t>200</a:t>
            </a:r>
            <a:r>
              <a:rPr lang="zh-CN" altLang="en-US" dirty="0" smtClean="0"/>
              <a:t>年。</a:t>
            </a:r>
            <a:endParaRPr lang="en-US" altLang="zh-CN" dirty="0" smtClean="0"/>
          </a:p>
          <a:p>
            <a:r>
              <a:rPr lang="zh-CN" altLang="en-US" dirty="0" smtClean="0"/>
              <a:t>该窑址的夹耳罐、急需、褐斑罐等明显受到长沙窑影响，与其时代近似，主要在唐代中晚期烧造。</a:t>
            </a:r>
            <a:endParaRPr lang="en-US" altLang="zh-CN" dirty="0" smtClean="0"/>
          </a:p>
          <a:p>
            <a:r>
              <a:rPr lang="zh-CN" altLang="en-US"/>
              <a:t>该</a:t>
            </a:r>
            <a:r>
              <a:rPr lang="zh-CN" altLang="en-US" smtClean="0"/>
              <a:t>窑的匣钵造型丰富，具有自身特点。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314988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3600" dirty="0" smtClean="0"/>
              <a:t>三、从南窑</a:t>
            </a:r>
            <a:r>
              <a:rPr lang="zh-CN" altLang="en-US" sz="3600" dirty="0"/>
              <a:t>看</a:t>
            </a:r>
            <a:r>
              <a:rPr lang="zh-CN" altLang="en-US" sz="3600" dirty="0" smtClean="0"/>
              <a:t>景德镇地区的早期瓷业</a:t>
            </a:r>
            <a:endParaRPr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（一）窑业特征</a:t>
            </a:r>
            <a:endParaRPr lang="en-US" altLang="zh-CN" dirty="0" smtClean="0"/>
          </a:p>
          <a:p>
            <a:r>
              <a:rPr lang="en-US" altLang="zh-CN" dirty="0" smtClean="0"/>
              <a:t>1</a:t>
            </a:r>
            <a:r>
              <a:rPr lang="zh-CN" altLang="en-US" dirty="0" smtClean="0"/>
              <a:t>、创烧时间上</a:t>
            </a:r>
            <a:endParaRPr lang="en-US" altLang="zh-CN" dirty="0" smtClean="0"/>
          </a:p>
          <a:p>
            <a:r>
              <a:rPr lang="zh-CN" altLang="en-US" dirty="0" smtClean="0"/>
              <a:t>景德镇地区窑业大致在晚唐、五代发端</a:t>
            </a:r>
            <a:endParaRPr lang="en-US" altLang="zh-CN" dirty="0" smtClean="0"/>
          </a:p>
          <a:p>
            <a:r>
              <a:rPr lang="zh-CN" altLang="en-US" dirty="0"/>
              <a:t>如</a:t>
            </a:r>
            <a:r>
              <a:rPr lang="zh-CN" altLang="en-US" dirty="0" smtClean="0"/>
              <a:t>兰田、黄泥头等</a:t>
            </a:r>
            <a:endParaRPr lang="en-US" altLang="zh-CN" dirty="0" smtClean="0"/>
          </a:p>
          <a:p>
            <a:r>
              <a:rPr lang="zh-CN" altLang="en-US" dirty="0" smtClean="0"/>
              <a:t>南窑似乎可以早到唐代中期</a:t>
            </a:r>
            <a:r>
              <a:rPr lang="en-US" altLang="zh-CN" dirty="0" smtClean="0"/>
              <a:t>    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9133956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2</a:t>
            </a:r>
            <a:r>
              <a:rPr lang="zh-CN" altLang="en-US" dirty="0" smtClean="0"/>
              <a:t>、瓷器</a:t>
            </a:r>
            <a:r>
              <a:rPr lang="zh-CN" altLang="en-US" dirty="0"/>
              <a:t>品种上</a:t>
            </a:r>
            <a:endParaRPr lang="en-US" altLang="zh-CN" dirty="0" smtClean="0"/>
          </a:p>
          <a:p>
            <a:r>
              <a:rPr lang="zh-CN" altLang="en-US" dirty="0" smtClean="0"/>
              <a:t>以青釉为主，兼烧酱褐釉、褐釉</a:t>
            </a:r>
            <a:endParaRPr lang="en-US" altLang="zh-CN" dirty="0" smtClean="0"/>
          </a:p>
          <a:p>
            <a:r>
              <a:rPr lang="zh-CN" altLang="en-US" dirty="0"/>
              <a:t>兰田</a:t>
            </a:r>
            <a:r>
              <a:rPr lang="zh-CN" altLang="en-US" dirty="0" smtClean="0"/>
              <a:t>窑还生产白瓷，发掘者认为为唐晚期产品。但有可能晚到五代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38567369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3</a:t>
            </a:r>
            <a:r>
              <a:rPr lang="zh-CN" altLang="en-US" dirty="0" smtClean="0"/>
              <a:t>、器类、器形上</a:t>
            </a:r>
            <a:endParaRPr lang="en-US" altLang="zh-CN" dirty="0" smtClean="0"/>
          </a:p>
          <a:p>
            <a:r>
              <a:rPr lang="zh-CN" altLang="en-US" dirty="0" smtClean="0"/>
              <a:t>以日常用品为主。碗、盘、罐、瓶、注子、灯等。</a:t>
            </a:r>
            <a:endParaRPr lang="en-US" altLang="zh-CN" dirty="0" smtClean="0"/>
          </a:p>
          <a:p>
            <a:r>
              <a:rPr lang="zh-CN" altLang="en-US" dirty="0" smtClean="0"/>
              <a:t>碗一般敞口、斜弧腹、玉璧底。口径与底径之比大致为</a:t>
            </a:r>
            <a:r>
              <a:rPr lang="en-US" altLang="zh-CN" dirty="0" smtClean="0"/>
              <a:t>2/1</a:t>
            </a:r>
          </a:p>
          <a:p>
            <a:r>
              <a:rPr lang="zh-CN" altLang="en-US" dirty="0"/>
              <a:t>南</a:t>
            </a:r>
            <a:r>
              <a:rPr lang="zh-CN" altLang="en-US" dirty="0" smtClean="0"/>
              <a:t>窑的长胫瓶较有地方特色，在兰田窑也有发现。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4365847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4</a:t>
            </a:r>
            <a:r>
              <a:rPr lang="zh-CN" altLang="en-US" dirty="0" smtClean="0"/>
              <a:t>、装饰上</a:t>
            </a:r>
            <a:endParaRPr lang="en-US" altLang="zh-CN" dirty="0" smtClean="0"/>
          </a:p>
          <a:p>
            <a:r>
              <a:rPr lang="zh-CN" altLang="en-US" dirty="0" smtClean="0"/>
              <a:t>以素面为主。</a:t>
            </a:r>
            <a:endParaRPr lang="en-US" altLang="zh-CN" dirty="0" smtClean="0"/>
          </a:p>
          <a:p>
            <a:r>
              <a:rPr lang="zh-CN" altLang="en-US" dirty="0"/>
              <a:t>南</a:t>
            </a:r>
            <a:r>
              <a:rPr lang="zh-CN" altLang="en-US" dirty="0" smtClean="0"/>
              <a:t>窑的青釉褐彩装饰被认为受到长沙窑影响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12643286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dirty="0" smtClean="0"/>
              <a:t>5</a:t>
            </a:r>
            <a:r>
              <a:rPr lang="zh-CN" altLang="en-US" dirty="0" smtClean="0"/>
              <a:t>、烧造技术</a:t>
            </a:r>
            <a:endParaRPr lang="en-US" altLang="zh-CN" dirty="0" smtClean="0"/>
          </a:p>
          <a:p>
            <a:r>
              <a:rPr lang="zh-CN" altLang="en-US" dirty="0" smtClean="0"/>
              <a:t>使用龙窑。南窑窑炉规模大，具有很高的成熟度。</a:t>
            </a:r>
            <a:endParaRPr lang="en-US" altLang="zh-CN" dirty="0" smtClean="0"/>
          </a:p>
          <a:p>
            <a:r>
              <a:rPr lang="zh-CN" altLang="en-US" dirty="0" smtClean="0"/>
              <a:t>装</a:t>
            </a:r>
            <a:r>
              <a:rPr lang="zh-CN" altLang="en-US" dirty="0"/>
              <a:t>烧</a:t>
            </a:r>
            <a:r>
              <a:rPr lang="zh-CN" altLang="en-US" dirty="0" smtClean="0"/>
              <a:t>上</a:t>
            </a:r>
            <a:r>
              <a:rPr lang="zh-CN" altLang="en-US" dirty="0"/>
              <a:t>，</a:t>
            </a:r>
            <a:r>
              <a:rPr lang="zh-CN" altLang="en-US" dirty="0" smtClean="0"/>
              <a:t>使用匣钵。但匣钵造型尚未统一，形制多样。</a:t>
            </a:r>
            <a:endParaRPr lang="en-US" altLang="zh-CN" dirty="0" smtClean="0"/>
          </a:p>
          <a:p>
            <a:r>
              <a:rPr lang="zh-CN" altLang="en-US" dirty="0" smtClean="0"/>
              <a:t>除单件匣钵正烧外，还有多件匣钵套烧等情况</a:t>
            </a:r>
            <a:endParaRPr lang="en-US" altLang="zh-CN" dirty="0" smtClean="0"/>
          </a:p>
          <a:p>
            <a:r>
              <a:rPr lang="zh-CN" altLang="en-US" dirty="0" smtClean="0"/>
              <a:t>也有明火摞烧等落后的装烧方式</a:t>
            </a:r>
            <a:endParaRPr lang="en-US" altLang="zh-CN" dirty="0" smtClean="0"/>
          </a:p>
          <a:p>
            <a:r>
              <a:rPr lang="zh-CN" altLang="en-US" dirty="0"/>
              <a:t>窑</a:t>
            </a:r>
            <a:r>
              <a:rPr lang="zh-CN" altLang="en-US" dirty="0" smtClean="0"/>
              <a:t>具有喇叭形窑柱、窑撑等，摞烧间隔具泥块最常见，常在碗、盘上流下少则三四个、多至十几个长条形斑块痕迹。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59104422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（</a:t>
            </a:r>
            <a:r>
              <a:rPr lang="zh-CN" altLang="en-US" dirty="0"/>
              <a:t>二</a:t>
            </a:r>
            <a:r>
              <a:rPr lang="zh-CN" altLang="en-US" dirty="0" smtClean="0"/>
              <a:t>）景德镇瓷业技术的源头</a:t>
            </a:r>
            <a:endParaRPr lang="en-US" altLang="zh-CN" dirty="0" smtClean="0"/>
          </a:p>
          <a:p>
            <a:r>
              <a:rPr lang="en-US" altLang="zh-CN" dirty="0" smtClean="0"/>
              <a:t>1</a:t>
            </a:r>
            <a:r>
              <a:rPr lang="zh-CN" altLang="en-US" dirty="0" smtClean="0"/>
              <a:t>、本地</a:t>
            </a:r>
            <a:endParaRPr lang="en-US" altLang="zh-CN" dirty="0" smtClean="0"/>
          </a:p>
          <a:p>
            <a:r>
              <a:rPr lang="zh-CN" altLang="en-US" dirty="0"/>
              <a:t>洪州</a:t>
            </a:r>
            <a:r>
              <a:rPr lang="zh-CN" altLang="en-US" dirty="0" smtClean="0"/>
              <a:t>窑。</a:t>
            </a:r>
            <a:endParaRPr lang="en-US" altLang="zh-CN" dirty="0" smtClean="0"/>
          </a:p>
          <a:p>
            <a:r>
              <a:rPr lang="zh-CN" altLang="en-US" dirty="0" smtClean="0"/>
              <a:t>余干塔下窑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41705388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74640" cy="562074"/>
          </a:xfrm>
        </p:spPr>
        <p:txBody>
          <a:bodyPr>
            <a:normAutofit/>
          </a:bodyPr>
          <a:lstStyle/>
          <a:p>
            <a:r>
              <a:rPr lang="zh-CN" altLang="en-US" sz="2800" dirty="0" smtClean="0"/>
              <a:t>江西地形图</a:t>
            </a:r>
            <a:endParaRPr lang="zh-CN" altLang="en-US" sz="2800" dirty="0"/>
          </a:p>
        </p:txBody>
      </p:sp>
      <p:pic>
        <p:nvPicPr>
          <p:cNvPr id="4" name="图片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9691" y="6720"/>
            <a:ext cx="4976725" cy="6734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64607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74640" cy="418058"/>
          </a:xfrm>
        </p:spPr>
        <p:txBody>
          <a:bodyPr>
            <a:noAutofit/>
          </a:bodyPr>
          <a:lstStyle/>
          <a:p>
            <a:pPr algn="l"/>
            <a:r>
              <a:rPr lang="zh-CN" altLang="en-US" sz="2800" dirty="0" smtClean="0"/>
              <a:t>窑山制瓷资源</a:t>
            </a:r>
            <a:r>
              <a:rPr lang="en-US" altLang="zh-CN" sz="2800" dirty="0" smtClean="0"/>
              <a:t/>
            </a:r>
            <a:br>
              <a:rPr lang="en-US" altLang="zh-CN" sz="2800" dirty="0" smtClean="0"/>
            </a:br>
            <a:r>
              <a:rPr lang="zh-CN" altLang="en-US" sz="2800" dirty="0" smtClean="0"/>
              <a:t>分布图</a:t>
            </a:r>
            <a:endParaRPr lang="zh-CN" altLang="en-US" sz="2800" dirty="0"/>
          </a:p>
        </p:txBody>
      </p:sp>
      <p:pic>
        <p:nvPicPr>
          <p:cNvPr id="61442" name="Picture 2" descr="D:\工作\教学\课程资料\《中国考古学（下）》\景德镇乐平南窑 - 副本\IMG_0066 - 副本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1299"/>
            <a:ext cx="5947003" cy="666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3061732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3240360" cy="2160240"/>
          </a:xfrm>
        </p:spPr>
        <p:txBody>
          <a:bodyPr>
            <a:normAutofit/>
          </a:bodyPr>
          <a:lstStyle/>
          <a:p>
            <a:r>
              <a:rPr lang="zh-CN" altLang="en-US" sz="2800" dirty="0" smtClean="0"/>
              <a:t>江西唐初墓葬出土瓷器的窑口组成</a:t>
            </a:r>
            <a:r>
              <a:rPr lang="en-US" altLang="zh-CN" sz="2800" dirty="0" smtClean="0"/>
              <a:t/>
            </a:r>
            <a:br>
              <a:rPr lang="en-US" altLang="zh-CN" sz="2800" dirty="0" smtClean="0"/>
            </a:br>
            <a:endParaRPr lang="zh-CN" altLang="en-US" sz="2800" dirty="0"/>
          </a:p>
        </p:txBody>
      </p:sp>
      <p:pic>
        <p:nvPicPr>
          <p:cNvPr id="4" name="图片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0"/>
            <a:ext cx="5641574" cy="680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4194956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sz="2800" dirty="0" smtClean="0"/>
              <a:t>唐代洪州窑瓷器</a:t>
            </a:r>
            <a:endParaRPr lang="zh-CN" altLang="en-US" sz="2800" dirty="0"/>
          </a:p>
        </p:txBody>
      </p:sp>
      <p:pic>
        <p:nvPicPr>
          <p:cNvPr id="1026" name="Picture 2" descr="D:\工作\教学\课程资料\《中国古代陶瓷》\五、隋唐五代瓷器\唐代洪州窑瓷器\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27486"/>
            <a:ext cx="3240360" cy="213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工作\教学\课程资料\《中国古代陶瓷》\五、隋唐五代瓷器\唐代洪州窑瓷器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62441"/>
            <a:ext cx="2808312" cy="200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工作\教学\课程资料\《中国古代陶瓷》\五、隋唐五代瓷器\唐代洪州窑瓷器\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5386" y="1388675"/>
            <a:ext cx="3138614" cy="197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工作\教学\课程资料\《中国古代陶瓷》\五、隋唐五代瓷器\唐代洪州窑瓷器\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01" y="4221088"/>
            <a:ext cx="3689350" cy="181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工作\教学\课程资料\《中国古代陶瓷》\五、隋唐五代瓷器\唐代洪州窑瓷器\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60737"/>
            <a:ext cx="3497263" cy="349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168669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0" name="Picture 2" descr="D:\工作\教学\课程资料\《中国古代陶瓷》\五、隋唐五代瓷器\唐代洪州窑瓷器\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8411" y="2060848"/>
            <a:ext cx="2945589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工作\教学\课程资料\《中国古代陶瓷》\五、隋唐五代瓷器\唐代洪州窑瓷器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5676" y="3212976"/>
            <a:ext cx="2948925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工作\教学\课程资料\《中国古代陶瓷》\五、隋唐五代瓷器\唐代洪州窑瓷器\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36" y="4134731"/>
            <a:ext cx="2837961" cy="272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工作\教学\课程资料\《中国古代陶瓷》\五、隋唐五代瓷器\唐代洪州窑瓷器\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85" y="116632"/>
            <a:ext cx="2463944" cy="391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工作\教学\课程资料\《中国古代陶瓷》\五、隋唐五代瓷器\唐代洪州窑瓷器\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2152" y="0"/>
            <a:ext cx="3395972" cy="277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134924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2</a:t>
            </a:r>
            <a:r>
              <a:rPr lang="zh-CN" altLang="en-US" dirty="0"/>
              <a:t>、江西之外</a:t>
            </a:r>
            <a:endParaRPr lang="en-US" altLang="zh-CN" dirty="0"/>
          </a:p>
          <a:p>
            <a:r>
              <a:rPr lang="zh-CN" altLang="en-US" dirty="0"/>
              <a:t>越窑</a:t>
            </a:r>
            <a:endParaRPr lang="en-US" altLang="zh-CN" dirty="0"/>
          </a:p>
          <a:p>
            <a:r>
              <a:rPr lang="zh-CN" altLang="en-US" dirty="0"/>
              <a:t>北方的邢窑、定窑的白瓷技术</a:t>
            </a:r>
            <a:endParaRPr lang="en-US" altLang="zh-CN" dirty="0"/>
          </a:p>
          <a:p>
            <a:r>
              <a:rPr lang="zh-CN" altLang="en-US" dirty="0" smtClean="0"/>
              <a:t>长沙窑</a:t>
            </a:r>
            <a:endParaRPr lang="zh-CN" altLang="en-US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236024698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zh-CN" altLang="en-US" sz="2800" dirty="0" smtClean="0"/>
              <a:t>江西唐中期墓出土瓷器的</a:t>
            </a:r>
            <a:r>
              <a:rPr lang="zh-CN" altLang="en-US" sz="2800" dirty="0" smtClean="0"/>
              <a:t>构成</a:t>
            </a:r>
            <a:endParaRPr lang="zh-CN" altLang="en-US" sz="2800" dirty="0"/>
          </a:p>
        </p:txBody>
      </p:sp>
      <p:pic>
        <p:nvPicPr>
          <p:cNvPr id="4" name="图片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15121"/>
            <a:ext cx="7992888" cy="580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9075732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zh-CN" altLang="en-US" sz="2800" dirty="0" smtClean="0"/>
              <a:t>江西晚唐五代墓出土瓷器窑口</a:t>
            </a:r>
            <a:r>
              <a:rPr lang="zh-CN" altLang="en-US" sz="2800" dirty="0" smtClean="0"/>
              <a:t>构成</a:t>
            </a:r>
            <a:endParaRPr lang="zh-CN" altLang="en-US" sz="2800" dirty="0"/>
          </a:p>
        </p:txBody>
      </p:sp>
      <p:pic>
        <p:nvPicPr>
          <p:cNvPr id="4" name="图片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90663"/>
            <a:ext cx="7056784" cy="559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274849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zh-CN" altLang="en-US" sz="2800" dirty="0" smtClean="0"/>
              <a:t>长沙窑褐色彩绘、文字及戳印装饰</a:t>
            </a:r>
            <a:endParaRPr lang="zh-CN" altLang="en-US" sz="2800" dirty="0"/>
          </a:p>
        </p:txBody>
      </p:sp>
      <p:pic>
        <p:nvPicPr>
          <p:cNvPr id="3074" name="Picture 2" descr="D:\工作\教学\课程资料\《中国古代陶瓷》\五、隋唐五代瓷器\唐代长沙窑瓷器\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6228" y="3479292"/>
            <a:ext cx="2747772" cy="337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工作\教学\课程资料\《中国古代陶瓷》\五、隋唐五代瓷器\唐代长沙窑瓷器\65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93" r="5702" b="4722"/>
          <a:stretch/>
        </p:blipFill>
        <p:spPr bwMode="auto">
          <a:xfrm>
            <a:off x="467544" y="4005064"/>
            <a:ext cx="2372140" cy="251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工作\教学\课程资料\《中国古代陶瓷》\五、隋唐五代瓷器\唐代长沙窑瓷器\1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3267" y="1124744"/>
            <a:ext cx="2847975" cy="2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1748684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 smtClean="0"/>
              <a:t>湖南瓷器及技术进入江西路径</a:t>
            </a:r>
            <a:r>
              <a:rPr lang="zh-CN" altLang="en-US" sz="2800" dirty="0" smtClean="0"/>
              <a:t>设想</a:t>
            </a:r>
            <a:endParaRPr lang="zh-CN" altLang="en-US" sz="28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85418" y="1268760"/>
            <a:ext cx="7793127" cy="5589240"/>
          </a:xfrm>
        </p:spPr>
      </p:pic>
    </p:spTree>
    <p:extLst>
      <p:ext uri="{BB962C8B-B14F-4D97-AF65-F5344CB8AC3E}">
        <p14:creationId xmlns:p14="http://schemas.microsoft.com/office/powerpoint/2010/main" xmlns="" val="44508107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zh-CN" altLang="en-US" sz="2800" dirty="0" smtClean="0"/>
              <a:t>越窑瓷器入赣路径之一</a:t>
            </a:r>
            <a:endParaRPr lang="zh-CN" altLang="en-US" sz="28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97956" y="1196751"/>
            <a:ext cx="8666532" cy="5569313"/>
          </a:xfrm>
        </p:spPr>
      </p:pic>
    </p:spTree>
    <p:extLst>
      <p:ext uri="{BB962C8B-B14F-4D97-AF65-F5344CB8AC3E}">
        <p14:creationId xmlns:p14="http://schemas.microsoft.com/office/powerpoint/2010/main" xmlns="" val="371158940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 smtClean="0"/>
              <a:t>越窑瓷器入赣路径之二：</a:t>
            </a:r>
            <a:endParaRPr lang="en-US" altLang="zh-CN" dirty="0" smtClean="0"/>
          </a:p>
          <a:p>
            <a:r>
              <a:rPr lang="zh-CN" altLang="en-US" dirty="0" smtClean="0"/>
              <a:t>曹娥江北上入长江，长江溯流而上至鄱阳湖，再入昌江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xmlns="" val="41263451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暗香扑面">
  <a:themeElements>
    <a:clrScheme name="暗香扑面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Fan</Template>
  <TotalTime>1342</TotalTime>
  <Words>1316</Words>
  <Application>Microsoft Office PowerPoint</Application>
  <PresentationFormat>全屏显示(4:3)</PresentationFormat>
  <Paragraphs>151</Paragraphs>
  <Slides>103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103</vt:i4>
      </vt:variant>
    </vt:vector>
  </HeadingPairs>
  <TitlesOfParts>
    <vt:vector size="104" baseType="lpstr">
      <vt:lpstr>暗香扑面</vt:lpstr>
      <vt:lpstr>从乐平南窑的发掘看景德镇早期窑业</vt:lpstr>
      <vt:lpstr>幻灯片 2</vt:lpstr>
      <vt:lpstr>一、南窑概况</vt:lpstr>
      <vt:lpstr>景德镇与乐平位置关系</vt:lpstr>
      <vt:lpstr>南窑在乐平位置</vt:lpstr>
      <vt:lpstr>南窑唐代遗址卫星图</vt:lpstr>
      <vt:lpstr>窑山远景</vt:lpstr>
      <vt:lpstr>幻灯片 8</vt:lpstr>
      <vt:lpstr>窑山制瓷资源 分布图</vt:lpstr>
      <vt:lpstr>二、考古发掘过程及收获</vt:lpstr>
      <vt:lpstr>幻灯片 11</vt:lpstr>
      <vt:lpstr>幻灯片 12</vt:lpstr>
      <vt:lpstr>考古勘探、测量</vt:lpstr>
      <vt:lpstr>窑山窑炉分布图</vt:lpstr>
      <vt:lpstr>布方情况</vt:lpstr>
      <vt:lpstr>遗迹总平面图</vt:lpstr>
      <vt:lpstr>（一）出土遗迹</vt:lpstr>
      <vt:lpstr>幻灯片 18</vt:lpstr>
      <vt:lpstr>幻灯片 19</vt:lpstr>
      <vt:lpstr>窑炉全景</vt:lpstr>
      <vt:lpstr>窑尾</vt:lpstr>
      <vt:lpstr>窑前工作面</vt:lpstr>
      <vt:lpstr>火膛</vt:lpstr>
      <vt:lpstr>五层窑壁</vt:lpstr>
      <vt:lpstr>窑壁（泥质）</vt:lpstr>
      <vt:lpstr>窑门</vt:lpstr>
      <vt:lpstr>窑床</vt:lpstr>
      <vt:lpstr>窑床坡度及平剖面图</vt:lpstr>
      <vt:lpstr>窑尾</vt:lpstr>
      <vt:lpstr>“减火坑”</vt:lpstr>
      <vt:lpstr>“减火坑”</vt:lpstr>
      <vt:lpstr>（二）出土遗物</vt:lpstr>
      <vt:lpstr>1、瓷器</vt:lpstr>
      <vt:lpstr>（1）青釉</vt:lpstr>
      <vt:lpstr>罐</vt:lpstr>
      <vt:lpstr>夹耳罐</vt:lpstr>
      <vt:lpstr>小罐</vt:lpstr>
      <vt:lpstr>执壶</vt:lpstr>
      <vt:lpstr>盘口壶</vt:lpstr>
      <vt:lpstr>双系瓶</vt:lpstr>
      <vt:lpstr>盒、碾</vt:lpstr>
      <vt:lpstr>鼓、钵盖</vt:lpstr>
      <vt:lpstr>钵、盆</vt:lpstr>
      <vt:lpstr>盆、水盂、三足炉</vt:lpstr>
      <vt:lpstr>急需柄</vt:lpstr>
      <vt:lpstr>器盖（钵、瓶）</vt:lpstr>
      <vt:lpstr>大碗</vt:lpstr>
      <vt:lpstr>中碗</vt:lpstr>
      <vt:lpstr>中碗</vt:lpstr>
      <vt:lpstr>小碗</vt:lpstr>
      <vt:lpstr>小碗</vt:lpstr>
      <vt:lpstr>盘</vt:lpstr>
      <vt:lpstr>盏</vt:lpstr>
      <vt:lpstr>灯</vt:lpstr>
      <vt:lpstr>（2）青釉褐斑器</vt:lpstr>
      <vt:lpstr>罐</vt:lpstr>
      <vt:lpstr>水盂</vt:lpstr>
      <vt:lpstr>（3）青釉褐彩</vt:lpstr>
      <vt:lpstr>大碗、钵、罐</vt:lpstr>
      <vt:lpstr>碗</vt:lpstr>
      <vt:lpstr>（4）黑釉</vt:lpstr>
      <vt:lpstr>（4）酱褐釉</vt:lpstr>
      <vt:lpstr>壶</vt:lpstr>
      <vt:lpstr>瓶、砚滴、急需</vt:lpstr>
      <vt:lpstr>罐</vt:lpstr>
      <vt:lpstr>小罐、碗</vt:lpstr>
      <vt:lpstr>小碗、盘</vt:lpstr>
      <vt:lpstr>盘、瓮、钵、灯</vt:lpstr>
      <vt:lpstr>炉、灯、腰鼓</vt:lpstr>
      <vt:lpstr>器盖</vt:lpstr>
      <vt:lpstr>（5）涩胎器</vt:lpstr>
      <vt:lpstr>网坠、罐、埙</vt:lpstr>
      <vt:lpstr>2、生产工具</vt:lpstr>
      <vt:lpstr>利头、荡箍、印模</vt:lpstr>
      <vt:lpstr>3、窑具</vt:lpstr>
      <vt:lpstr>窑柱（支座）</vt:lpstr>
      <vt:lpstr>                                              匣钵</vt:lpstr>
      <vt:lpstr>匣钵</vt:lpstr>
      <vt:lpstr>间隔具</vt:lpstr>
      <vt:lpstr>窑撑、火照</vt:lpstr>
      <vt:lpstr>装烧标本</vt:lpstr>
      <vt:lpstr>幻灯片 82</vt:lpstr>
      <vt:lpstr>三、从南窑看景德镇地区的早期瓷业</vt:lpstr>
      <vt:lpstr>幻灯片 84</vt:lpstr>
      <vt:lpstr>幻灯片 85</vt:lpstr>
      <vt:lpstr>幻灯片 86</vt:lpstr>
      <vt:lpstr>幻灯片 87</vt:lpstr>
      <vt:lpstr>幻灯片 88</vt:lpstr>
      <vt:lpstr>江西地形图</vt:lpstr>
      <vt:lpstr>江西唐初墓葬出土瓷器的窑口组成 </vt:lpstr>
      <vt:lpstr>唐代洪州窑瓷器</vt:lpstr>
      <vt:lpstr>幻灯片 92</vt:lpstr>
      <vt:lpstr>幻灯片 93</vt:lpstr>
      <vt:lpstr>江西唐中期墓出土瓷器的构成</vt:lpstr>
      <vt:lpstr>江西晚唐五代墓出土瓷器窑口构成</vt:lpstr>
      <vt:lpstr>长沙窑褐色彩绘、文字及戳印装饰</vt:lpstr>
      <vt:lpstr>湖南瓷器及技术进入江西路径设想</vt:lpstr>
      <vt:lpstr>越窑瓷器入赣路径之一</vt:lpstr>
      <vt:lpstr>幻灯片 99</vt:lpstr>
      <vt:lpstr>晚唐越窑产品</vt:lpstr>
      <vt:lpstr>幻灯片 101</vt:lpstr>
      <vt:lpstr>唐代邢窑白瓷</vt:lpstr>
      <vt:lpstr>定窑白瓷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从乐平南窑的发掘看景德镇早期窑业</dc:title>
  <dc:creator>Y</dc:creator>
  <cp:lastModifiedBy>think</cp:lastModifiedBy>
  <cp:revision>40</cp:revision>
  <dcterms:created xsi:type="dcterms:W3CDTF">2016-03-23T13:31:40Z</dcterms:created>
  <dcterms:modified xsi:type="dcterms:W3CDTF">2018-04-25T01:45:18Z</dcterms:modified>
</cp:coreProperties>
</file>