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96" r:id="rId4"/>
    <p:sldId id="260" r:id="rId5"/>
    <p:sldId id="261" r:id="rId6"/>
    <p:sldId id="262" r:id="rId7"/>
    <p:sldId id="263" r:id="rId8"/>
    <p:sldId id="295" r:id="rId9"/>
    <p:sldId id="291" r:id="rId10"/>
    <p:sldId id="301" r:id="rId11"/>
    <p:sldId id="264" r:id="rId12"/>
    <p:sldId id="292" r:id="rId13"/>
    <p:sldId id="293" r:id="rId14"/>
    <p:sldId id="287" r:id="rId15"/>
    <p:sldId id="265" r:id="rId16"/>
    <p:sldId id="266" r:id="rId17"/>
    <p:sldId id="298" r:id="rId18"/>
    <p:sldId id="267" r:id="rId19"/>
    <p:sldId id="297" r:id="rId20"/>
    <p:sldId id="268" r:id="rId21"/>
    <p:sldId id="299" r:id="rId22"/>
    <p:sldId id="269" r:id="rId23"/>
    <p:sldId id="300" r:id="rId24"/>
    <p:sldId id="270" r:id="rId25"/>
    <p:sldId id="288" r:id="rId26"/>
    <p:sldId id="271" r:id="rId27"/>
    <p:sldId id="272" r:id="rId28"/>
    <p:sldId id="294" r:id="rId29"/>
    <p:sldId id="273" r:id="rId30"/>
    <p:sldId id="274" r:id="rId31"/>
    <p:sldId id="283" r:id="rId32"/>
    <p:sldId id="275" r:id="rId33"/>
    <p:sldId id="276" r:id="rId34"/>
    <p:sldId id="277" r:id="rId35"/>
    <p:sldId id="285" r:id="rId36"/>
    <p:sldId id="286" r:id="rId37"/>
    <p:sldId id="284" r:id="rId38"/>
    <p:sldId id="278" r:id="rId39"/>
    <p:sldId id="289" r:id="rId40"/>
    <p:sldId id="279" r:id="rId41"/>
    <p:sldId id="280" r:id="rId42"/>
    <p:sldId id="290" r:id="rId43"/>
    <p:sldId id="281" r:id="rId44"/>
    <p:sldId id="282" r:id="rId45"/>
    <p:sldId id="302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4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9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6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4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0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88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43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E479-2EF1-4CDA-8F2C-2E0B73E26CE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12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绪论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一、隋唐历史文化概况</a:t>
            </a:r>
            <a:endParaRPr lang="en-US" altLang="zh-CN" dirty="0"/>
          </a:p>
          <a:p>
            <a:r>
              <a:rPr lang="zh-CN" altLang="en-US" dirty="0"/>
              <a:t>二、隋唐考古的历史和现状</a:t>
            </a:r>
            <a:endParaRPr lang="en-US" altLang="zh-CN" dirty="0"/>
          </a:p>
          <a:p>
            <a:r>
              <a:rPr lang="zh-CN" altLang="en-US" dirty="0"/>
              <a:t>三、隋唐考古的分期</a:t>
            </a:r>
            <a:endParaRPr lang="en-US" altLang="zh-CN" dirty="0"/>
          </a:p>
          <a:p>
            <a:r>
              <a:rPr lang="zh-CN" altLang="en-US" dirty="0"/>
              <a:t>四、隋唐物质文化研究的内容和主要方法</a:t>
            </a:r>
          </a:p>
        </p:txBody>
      </p:sp>
    </p:spTree>
    <p:extLst>
      <p:ext uri="{BB962C8B-B14F-4D97-AF65-F5344CB8AC3E}">
        <p14:creationId xmlns:p14="http://schemas.microsoft.com/office/powerpoint/2010/main" val="279246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        </a:t>
            </a:r>
            <a:r>
              <a:rPr lang="zh-CN" altLang="zh-CN" dirty="0"/>
              <a:t>研究工作也同样取得了丰硕成果，对典型遗址、墓葬</a:t>
            </a:r>
            <a:r>
              <a:rPr lang="en-US" altLang="zh-CN" dirty="0"/>
              <a:t>(</a:t>
            </a:r>
            <a:r>
              <a:rPr lang="zh-CN" altLang="zh-CN" dirty="0"/>
              <a:t>或墓群</a:t>
            </a:r>
            <a:r>
              <a:rPr lang="en-US" altLang="zh-CN" dirty="0"/>
              <a:t>)</a:t>
            </a:r>
            <a:r>
              <a:rPr lang="zh-CN" altLang="zh-CN" dirty="0"/>
              <a:t>的探讨不断深入，关于隋唐城市、墓葬、遗物的综合研究和专题研究已逐步展开。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zh-CN" dirty="0"/>
              <a:t>具体来说主要包括以下几点：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90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zh-CN" dirty="0"/>
              <a:t>隋唐城市遗址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en-US" dirty="0"/>
              <a:t>进行了</a:t>
            </a:r>
            <a:r>
              <a:rPr lang="zh-CN" altLang="zh-CN" dirty="0"/>
              <a:t>全面勘查和发掘。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至今已发现的隋唐城市遣址近</a:t>
            </a:r>
            <a:r>
              <a:rPr lang="en-US" altLang="zh-CN" dirty="0"/>
              <a:t>20</a:t>
            </a:r>
            <a:r>
              <a:rPr lang="zh-CN" altLang="zh-CN" dirty="0"/>
              <a:t>处，其中最为引入注目的是隋大兴唐长安城、隋唐洛阳城和隋唐扬州城遗址。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683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         </a:t>
            </a:r>
            <a:r>
              <a:rPr lang="zh-CN" altLang="zh-CN" dirty="0"/>
              <a:t>隋大兴唐长安城及隋唐洛阳城遗址，连续进行了三十余年的艰苦工作，已完成了全面勘查，并绘制出实测平面复原图。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zh-CN" dirty="0"/>
              <a:t>同时，有计划地进行了大规模的重点发掘工作，澄清了许多干年历史疑难问题，取得了举世瞩目的丰硕成果。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18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       </a:t>
            </a:r>
            <a:r>
              <a:rPr lang="zh-CN" altLang="zh-CN" dirty="0"/>
              <a:t>唐扬州城的全面勘查和发掘工作，虽然起步较晚，也已初步查明了子城与罗城的四至，使长期争论的唐扬州城的形制间题有了共识。</a:t>
            </a:r>
            <a:r>
              <a:rPr lang="zh-CN" altLang="en-US" dirty="0"/>
              <a:t>出版了大型发掘报告。</a:t>
            </a:r>
          </a:p>
        </p:txBody>
      </p:sp>
    </p:spTree>
    <p:extLst>
      <p:ext uri="{BB962C8B-B14F-4D97-AF65-F5344CB8AC3E}">
        <p14:creationId xmlns:p14="http://schemas.microsoft.com/office/powerpoint/2010/main" val="408556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唐大明宫遗址</a:t>
            </a:r>
          </a:p>
        </p:txBody>
      </p:sp>
      <p:pic>
        <p:nvPicPr>
          <p:cNvPr id="5122" name="Picture 2" descr="D:\工作\教学\课程资料\考古概论\1、遗存\遗迹\遗址\100_2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14670" cy="4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4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、墓葬</a:t>
            </a:r>
            <a:endParaRPr lang="en-US" altLang="zh-CN" dirty="0"/>
          </a:p>
          <a:p>
            <a:r>
              <a:rPr lang="en-US" altLang="zh-CN" dirty="0"/>
              <a:t>    </a:t>
            </a:r>
            <a:r>
              <a:rPr lang="zh-CN" altLang="zh-CN" dirty="0"/>
              <a:t>调查了隋唐陵墓，发掘了南唐二陵、后蜀孟知祥以及吴越王等十国陵墓。还在全国范围内发掘了数千座隋唐五代墓葬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zh-CN" dirty="0"/>
              <a:t>出土了数以万计的各类陶、瓷器皿、铜铁器</a:t>
            </a:r>
            <a:r>
              <a:rPr lang="zh-CN" altLang="en-US" dirty="0"/>
              <a:t>；</a:t>
            </a:r>
            <a:r>
              <a:rPr lang="zh-CN" altLang="zh-CN" dirty="0"/>
              <a:t>各种俑和模型</a:t>
            </a:r>
            <a:r>
              <a:rPr lang="zh-CN" altLang="en-US" dirty="0"/>
              <a:t>明</a:t>
            </a:r>
            <a:r>
              <a:rPr lang="zh-CN" altLang="zh-CN" dirty="0"/>
              <a:t>器</a:t>
            </a:r>
            <a:r>
              <a:rPr lang="en-US" altLang="zh-CN" dirty="0"/>
              <a:t>;</a:t>
            </a:r>
            <a:r>
              <a:rPr lang="zh-CN" altLang="zh-CN" dirty="0"/>
              <a:t>还有各类文书、丝棉麻毛织物、绢画、壁画</a:t>
            </a:r>
            <a:r>
              <a:rPr lang="zh-CN" altLang="en-US" dirty="0"/>
              <a:t>；</a:t>
            </a:r>
            <a:r>
              <a:rPr lang="zh-CN" altLang="zh-CN" dirty="0"/>
              <a:t>各种不同质地的装饰品、工艺品和其他生活用品。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zh-CN" dirty="0"/>
              <a:t>尤其是一大批有绝对纪年墓的出土，使我们对于这一时期的埋葬习俗、墓葬形制、等级制度及演变规律等，都有了更深一步的了解。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9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485740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 3</a:t>
            </a:r>
            <a:r>
              <a:rPr lang="zh-CN" altLang="en-US" dirty="0"/>
              <a:t>、隋唐陶瓷考古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zh-CN" dirty="0"/>
              <a:t>全国各地隋唐五代陶、瓷窑址的调查和发掘。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zh-CN" dirty="0"/>
              <a:t>长期以来扑朔迷离的邢窑、定窑遗址已经查清。</a:t>
            </a:r>
            <a:endParaRPr lang="en-US" altLang="zh-CN" dirty="0"/>
          </a:p>
          <a:p>
            <a:r>
              <a:rPr lang="en-US" altLang="zh-CN" dirty="0"/>
              <a:t>      </a:t>
            </a:r>
            <a:r>
              <a:rPr lang="zh-CN" altLang="zh-CN" dirty="0"/>
              <a:t>很长时间难以定论的</a:t>
            </a:r>
            <a:r>
              <a:rPr lang="zh-CN" altLang="en-US" dirty="0"/>
              <a:t>“</a:t>
            </a:r>
            <a:r>
              <a:rPr lang="zh-CN" altLang="zh-CN" dirty="0"/>
              <a:t>秘色瓷</a:t>
            </a:r>
            <a:r>
              <a:rPr lang="zh-CN" altLang="en-US" dirty="0"/>
              <a:t>”</a:t>
            </a:r>
            <a:r>
              <a:rPr lang="zh-CN" altLang="zh-CN" dirty="0"/>
              <a:t>，由于陕西扶风法门寺地宫秘色瓷的发现，至少可以判定秘色瓷在公元</a:t>
            </a:r>
            <a:r>
              <a:rPr lang="en-US" altLang="zh-CN" dirty="0"/>
              <a:t>874</a:t>
            </a:r>
            <a:r>
              <a:rPr lang="zh-CN" altLang="zh-CN" dirty="0"/>
              <a:t>年前已产生了。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zh-CN" dirty="0"/>
              <a:t>尤其是一批民窑窑址和产品的出土，大大丰富了对唐代陶瓷生产的认识。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如长沙窑、洪州窑的发现，以及唐青花问题。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357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工作\教学\课程资料\《物质文化史》\第六章隋唐五代物质文化\手工业\瓷器\唐五代越窑青瓷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0"/>
            <a:ext cx="4104456" cy="35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工作\教学\课程资料\《物质文化史》\第六章隋唐五代物质文化\手工业\瓷器\其他品种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" y="3181538"/>
            <a:ext cx="5472608" cy="36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7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4</a:t>
            </a:r>
            <a:r>
              <a:rPr lang="zh-CN" altLang="en-US" dirty="0"/>
              <a:t>、金银器研究。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zh-CN" dirty="0"/>
              <a:t>本世纪七十年代之前，对唐代金银器皿的研究，主要依据流散在国内外的传世品进行的。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近五十年来，全国各地陆续出土了一批唐代金银器，尤其是西安何家村、丹徒丁卯桥</a:t>
            </a:r>
            <a:r>
              <a:rPr lang="zh-CN" altLang="en-US" dirty="0"/>
              <a:t>等</a:t>
            </a:r>
            <a:r>
              <a:rPr lang="zh-CN" altLang="zh-CN" dirty="0"/>
              <a:t>唐代金银器窖藏的发现和法门寺地宫中有明确纪年金银器皿的出土，使金银器的研究，步入了以纪年器皿为标准器的综合研究阶段。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en-US" dirty="0"/>
              <a:t>成果颇丰，如齐东方</a:t>
            </a:r>
            <a:r>
              <a:rPr lang="en-US" altLang="zh-CN" dirty="0"/>
              <a:t>《</a:t>
            </a:r>
            <a:r>
              <a:rPr lang="zh-CN" altLang="en-US" dirty="0"/>
              <a:t>唐代金银器研究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193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C:\Users\Dylisia\Desktop\2184695_112442018_2_副本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84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工作\教学\课程资料\《物质文化史》\第六章隋唐五代物质文化\手工业\唐代金银器\24、何家村莲瓣纹弧腹金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21" y="2204864"/>
            <a:ext cx="5524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5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一、隋唐历史文化概况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zh-CN" dirty="0"/>
              <a:t>隋唐考古是中国考古学上的一个重要阶段。</a:t>
            </a:r>
            <a:endParaRPr lang="en-US" altLang="zh-CN" dirty="0"/>
          </a:p>
          <a:p>
            <a:r>
              <a:rPr lang="zh-CN" altLang="zh-CN" dirty="0"/>
              <a:t>隋朝，公元</a:t>
            </a:r>
            <a:r>
              <a:rPr lang="en-US" altLang="zh-CN" dirty="0"/>
              <a:t>581</a:t>
            </a:r>
            <a:r>
              <a:rPr lang="zh-CN" altLang="zh-CN" dirty="0"/>
              <a:t>年至</a:t>
            </a:r>
            <a:r>
              <a:rPr lang="en-US" altLang="zh-CN" dirty="0"/>
              <a:t>618</a:t>
            </a:r>
            <a:r>
              <a:rPr lang="zh-CN" altLang="zh-CN" dirty="0"/>
              <a:t>年；</a:t>
            </a:r>
            <a:endParaRPr lang="en-US" altLang="zh-CN" dirty="0"/>
          </a:p>
          <a:p>
            <a:r>
              <a:rPr lang="zh-CN" altLang="zh-CN" dirty="0"/>
              <a:t>唐朝，公元</a:t>
            </a:r>
            <a:r>
              <a:rPr lang="en-US" altLang="zh-CN" dirty="0"/>
              <a:t>618</a:t>
            </a:r>
            <a:r>
              <a:rPr lang="zh-CN" altLang="zh-CN" dirty="0"/>
              <a:t>年至</a:t>
            </a:r>
            <a:r>
              <a:rPr lang="en-US" altLang="zh-CN" dirty="0"/>
              <a:t>907</a:t>
            </a:r>
            <a:r>
              <a:rPr lang="zh-CN" altLang="zh-CN" dirty="0"/>
              <a:t>年；</a:t>
            </a:r>
            <a:endParaRPr lang="en-US" altLang="zh-CN" dirty="0"/>
          </a:p>
          <a:p>
            <a:r>
              <a:rPr lang="zh-CN" altLang="zh-CN" dirty="0"/>
              <a:t>五代十国，公元</a:t>
            </a:r>
            <a:r>
              <a:rPr lang="en-US" altLang="zh-CN" dirty="0"/>
              <a:t>907</a:t>
            </a:r>
            <a:r>
              <a:rPr lang="zh-CN" altLang="zh-CN" dirty="0"/>
              <a:t>年至</a:t>
            </a:r>
            <a:r>
              <a:rPr lang="en-US" altLang="zh-CN" dirty="0"/>
              <a:t>960</a:t>
            </a:r>
            <a:r>
              <a:rPr lang="zh-CN" altLang="zh-CN" dirty="0"/>
              <a:t>年。</a:t>
            </a:r>
            <a:endParaRPr lang="en-US" altLang="zh-CN" dirty="0"/>
          </a:p>
          <a:p>
            <a:r>
              <a:rPr lang="zh-CN" altLang="zh-CN" dirty="0"/>
              <a:t>隋的统一结束了中国长期分裂割据的局面。隋唐</a:t>
            </a:r>
            <a:r>
              <a:rPr lang="en-US" altLang="zh-CN" dirty="0"/>
              <a:t>300</a:t>
            </a:r>
            <a:r>
              <a:rPr lang="zh-CN" altLang="zh-CN" dirty="0"/>
              <a:t>年的统一时代，是我国封建社会空前繁荣的时期，尤其唐朝的政治、经济、军事均十分强盛，文化也具有很高的水平，其影响远超国界。五代十国是在中国大一统之后的短暂分裂，不久即被宋王朝所取代。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213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、唐代纺织手工业的研究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zh-CN" dirty="0"/>
              <a:t>驰名中外的“丝绸之路”上</a:t>
            </a:r>
            <a:r>
              <a:rPr lang="zh-CN" altLang="en-US" dirty="0"/>
              <a:t>，</a:t>
            </a:r>
            <a:r>
              <a:rPr lang="zh-CN" altLang="zh-CN" dirty="0"/>
              <a:t>唐墓及遗址中出土了大量的丝棉麻毛织物，对于唐代纺织印染手工业的研究，提供了弥足珍贵的实物资料，为全面、系统地研究唐代丝棉麻毛纺织手工业创造了良好的条件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24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D:\工作\教学\课程资料\《物质文化史》\第六章隋唐五代物质文化\手工业\纺织\唐云头锦鞋新疆吐鲁番阿斯塔那出土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87" y="1600200"/>
            <a:ext cx="61372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6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、关于铜镜的研究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唐代铜镜铸造突破了传统的格局，呈现了色彩缤纷、繁花似锦的局面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纪年唐墓和遗址中陆续出土了大批有相对纪年可证的铜镜，为铜镜研究奠定了坚实的基础。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486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唐海兽葡萄镜</a:t>
            </a:r>
          </a:p>
        </p:txBody>
      </p:sp>
      <p:pic>
        <p:nvPicPr>
          <p:cNvPr id="4098" name="Picture 2" descr="D:\工作\教学\课程资料\《物质文化史》\第六章隋唐五代物质文化\手工业\铜器\唐海马葡萄镜直径20厘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64" y="1600200"/>
            <a:ext cx="45294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7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zh-CN" altLang="en-US" dirty="0"/>
              <a:t>、石窟寺的调查、保护和研究。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遍布全国各地的隋唐五代佛教石窟寺遗迹，建国以来进行了多次的普查和维修保护，使这一珍贵的文化遗产得以妥善保管。并把考古学研究方法引入对石窟寺的研究之中，对石窟形制、造像组合、壁画内涵、艺术特征、时代分期等，都有了新的认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0667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D:\工作\教学\课程资料\考古概论\1、遗存\遗迹\遗址\101_2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-27423"/>
            <a:ext cx="5184577" cy="69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94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/>
              <a:t>、</a:t>
            </a:r>
            <a:r>
              <a:rPr lang="zh-CN" altLang="zh-CN" dirty="0"/>
              <a:t>普查了全国现存于地面的隋唐遗迹、遗物，如碑刻、塔幢、栈道、刻铭、建筑等，并进行了清理和保护。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0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（一）关于“分期”</a:t>
            </a:r>
            <a:endParaRPr lang="en-US" altLang="zh-CN" dirty="0"/>
          </a:p>
          <a:p>
            <a:r>
              <a:rPr lang="zh-CN" altLang="en-US" dirty="0"/>
              <a:t>历史分期与考古学分期有一定的差异</a:t>
            </a:r>
            <a:endParaRPr lang="en-US" altLang="zh-CN" dirty="0"/>
          </a:p>
          <a:p>
            <a:r>
              <a:rPr lang="en-US" altLang="zh-CN" dirty="0"/>
              <a:t>A  </a:t>
            </a:r>
            <a:r>
              <a:rPr lang="zh-CN" altLang="en-US" dirty="0"/>
              <a:t>历史学分期以社会政治变化为主要依据，可以按照政治事件截然划分</a:t>
            </a:r>
            <a:endParaRPr lang="en-US" altLang="zh-CN" dirty="0"/>
          </a:p>
          <a:p>
            <a:r>
              <a:rPr lang="en-US" altLang="zh-CN" dirty="0"/>
              <a:t>B  </a:t>
            </a:r>
            <a:r>
              <a:rPr lang="zh-CN" altLang="en-US" dirty="0"/>
              <a:t>考古学分期既要正视社会政治变化的现实，又要顾及物质文化的实际面貌。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00253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  </a:t>
            </a:r>
            <a:r>
              <a:rPr lang="zh-CN" altLang="en-US" dirty="0"/>
              <a:t>物质面貌的变化相对社会政治要慢，有一定滞后性</a:t>
            </a:r>
            <a:endParaRPr lang="en-US" altLang="zh-CN" dirty="0"/>
          </a:p>
          <a:p>
            <a:r>
              <a:rPr lang="en-US" altLang="zh-CN" dirty="0"/>
              <a:t>D  </a:t>
            </a:r>
            <a:r>
              <a:rPr lang="zh-CN" altLang="en-US" dirty="0"/>
              <a:t>分期的目的：便于探寻事物发展的规律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28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zh-CN" altLang="en-US" dirty="0"/>
              <a:t>（二）隋唐考古的分期和各期特征</a:t>
            </a:r>
            <a:endParaRPr lang="en-US" altLang="zh-CN" dirty="0"/>
          </a:p>
          <a:p>
            <a:r>
              <a:rPr lang="zh-CN" altLang="en-US" dirty="0"/>
              <a:t>分为五期：</a:t>
            </a:r>
            <a:endParaRPr lang="en-US" altLang="zh-CN" dirty="0"/>
          </a:p>
          <a:p>
            <a:r>
              <a:rPr lang="zh-CN" altLang="en-US" dirty="0"/>
              <a:t>第一期：隋代至唐初（六世纪末至七世纪初）</a:t>
            </a:r>
            <a:endParaRPr lang="en-US" altLang="zh-CN" dirty="0"/>
          </a:p>
          <a:p>
            <a:r>
              <a:rPr lang="en-US" altLang="zh-CN" dirty="0"/>
              <a:t>    1</a:t>
            </a:r>
            <a:r>
              <a:rPr lang="zh-CN" altLang="en-US" dirty="0"/>
              <a:t>、本期很多方面沿袭南北朝以来的风格</a:t>
            </a:r>
            <a:endParaRPr lang="en-US" altLang="zh-CN" dirty="0"/>
          </a:p>
          <a:p>
            <a:r>
              <a:rPr lang="en-US" altLang="zh-CN" dirty="0"/>
              <a:t>    2</a:t>
            </a:r>
            <a:r>
              <a:rPr lang="zh-CN" altLang="en-US" dirty="0"/>
              <a:t>、中原地区墓葬形制以斜坡土洞墓居多</a:t>
            </a:r>
            <a:endParaRPr lang="en-US" altLang="zh-CN" dirty="0"/>
          </a:p>
          <a:p>
            <a:r>
              <a:rPr lang="en-US" altLang="zh-CN" dirty="0"/>
              <a:t>    3</a:t>
            </a:r>
            <a:r>
              <a:rPr lang="zh-CN" altLang="en-US" dirty="0"/>
              <a:t>、陶俑造型不够生动、男俑幞头低平、女俑发髻为低平三叠状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10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        </a:t>
            </a:r>
            <a:r>
              <a:rPr lang="zh-CN" altLang="zh-CN" dirty="0"/>
              <a:t>隋唐城址、墓葬、陶瓷窑址、石窟寺多有发现，陶瓷、金银、铜铁器，以及各类文书、丝棉毛织物、绢画、壁画、墓志等也多有出土。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zh-CN" dirty="0"/>
              <a:t>隋唐时期的文化遗存灿烂辉煌，在中国考古学史上占有十分重要的地位。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en-US" dirty="0"/>
              <a:t>这些考古资料是研究隋唐物质文化的重要资料。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460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、瓷器仍以青瓷为主，白瓷有了明显发展。河南相州窑、河北邢窑质量最高。器形上，盘口器增多，盘口较之前增高。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、铜镜流行四神镜和神兽镜。镜背布局仍严格分区，镜铭以吉语为主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156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418058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隋张盛墓出土白瓷黑彩俑</a:t>
            </a:r>
          </a:p>
        </p:txBody>
      </p:sp>
      <p:pic>
        <p:nvPicPr>
          <p:cNvPr id="1026" name="Picture 2" descr="D:\工作\教学\课程资料\《物质文化史》\第六章隋唐五代物质文化\手工业\瓷器\其他品种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42396"/>
            <a:ext cx="2520280" cy="58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33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第二期：初唐（七世纪初至七世纪末）</a:t>
            </a:r>
            <a:endParaRPr lang="en-US" altLang="zh-CN" dirty="0"/>
          </a:p>
          <a:p>
            <a:r>
              <a:rPr lang="zh-CN" altLang="en-US" dirty="0"/>
              <a:t>本期唐承隋制，又有所创新。</a:t>
            </a:r>
            <a:endParaRPr lang="en-US" altLang="zh-CN" dirty="0"/>
          </a:p>
          <a:p>
            <a:r>
              <a:rPr lang="en-US" altLang="zh-CN" dirty="0"/>
              <a:t>     1</a:t>
            </a:r>
            <a:r>
              <a:rPr lang="zh-CN" altLang="en-US" dirty="0"/>
              <a:t>、中原唐墓以长斜坡多天井砖室墓和土洞墓为主要特征。砖室墓增多、双室砖墓开始出现，形制多样化。</a:t>
            </a:r>
            <a:endParaRPr lang="en-US" altLang="zh-CN" dirty="0"/>
          </a:p>
          <a:p>
            <a:r>
              <a:rPr lang="en-US" altLang="zh-CN" dirty="0"/>
              <a:t>      2</a:t>
            </a:r>
            <a:r>
              <a:rPr lang="zh-CN" altLang="en-US" dirty="0"/>
              <a:t>、俑类造型远比前期生动。俑类组合中，牛车逐渐消失；男俑幞头由低平变高，女俑低平发髻至贞观年间以很少见，为高髻取代，发髻造型多样；镇墓兽由蹲坐向站立过渡，面目开始狰狞。本期晚段，天王俑取代武士俑。</a:t>
            </a:r>
          </a:p>
        </p:txBody>
      </p:sp>
    </p:spTree>
    <p:extLst>
      <p:ext uri="{BB962C8B-B14F-4D97-AF65-F5344CB8AC3E}">
        <p14:creationId xmlns:p14="http://schemas.microsoft.com/office/powerpoint/2010/main" val="781311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、白瓷制瓷窑址增加，发现数量大增。三彩器开始出现，逐渐普及。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、铜镜突破圆形的传统形制，六曲、八曲、葵花、菱花形镜相继出现。镜背纹饰浮雕增高、分区布局被突破，采用整体布局。</a:t>
            </a:r>
            <a:endParaRPr lang="en-US" altLang="zh-CN" dirty="0"/>
          </a:p>
          <a:p>
            <a:r>
              <a:rPr lang="zh-CN" altLang="en-US" dirty="0"/>
              <a:t>        总之，本期南北朝及隋代遗风被唐代新风荡涤干净，显现崭新的唐风</a:t>
            </a:r>
          </a:p>
        </p:txBody>
      </p:sp>
    </p:spTree>
    <p:extLst>
      <p:ext uri="{BB962C8B-B14F-4D97-AF65-F5344CB8AC3E}">
        <p14:creationId xmlns:p14="http://schemas.microsoft.com/office/powerpoint/2010/main" val="1796025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第三期：盛唐（七世纪末至八世纪中晚期）</a:t>
            </a:r>
            <a:endParaRPr lang="en-US" altLang="zh-CN" dirty="0"/>
          </a:p>
          <a:p>
            <a:r>
              <a:rPr lang="en-US" altLang="zh-CN" dirty="0"/>
              <a:t>        1</a:t>
            </a:r>
            <a:r>
              <a:rPr lang="zh-CN" altLang="en-US" dirty="0"/>
              <a:t>、中原唐墓流行长斜坡多天井双室砖墓。各类墓型都有所见，等级制度较为严格。</a:t>
            </a:r>
            <a:endParaRPr lang="en-US" altLang="zh-CN" dirty="0"/>
          </a:p>
          <a:p>
            <a:r>
              <a:rPr lang="en-US" altLang="zh-CN" dirty="0"/>
              <a:t>         2</a:t>
            </a:r>
            <a:r>
              <a:rPr lang="zh-CN" altLang="en-US" dirty="0"/>
              <a:t>、俑种类齐全。男俑幞头高而挺拔。女俑发髻优美多姿，造型极为生动。镇墓兽面貌十分狰狞。天王俑身躯魁梧，威武雄建。南方唐墓流行的十二时俑，中原唐墓也可见到。</a:t>
            </a:r>
          </a:p>
        </p:txBody>
      </p:sp>
    </p:spTree>
    <p:extLst>
      <p:ext uri="{BB962C8B-B14F-4D97-AF65-F5344CB8AC3E}">
        <p14:creationId xmlns:p14="http://schemas.microsoft.com/office/powerpoint/2010/main" val="405326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乾陵神道、石像生和阙台</a:t>
            </a:r>
          </a:p>
        </p:txBody>
      </p:sp>
      <p:pic>
        <p:nvPicPr>
          <p:cNvPr id="3074" name="Picture 2" descr="D:\工作\教学\课程资料\考古概论\1、遗存\遗迹\墓葬\100_2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52736"/>
            <a:ext cx="7491676" cy="56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21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永泰公主墓斜坡墓道</a:t>
            </a:r>
          </a:p>
        </p:txBody>
      </p:sp>
      <p:pic>
        <p:nvPicPr>
          <p:cNvPr id="4098" name="Picture 2" descr="D:\工作\教学\课程资料\考古概论\1、遗存\遗迹\墓葬\乾陵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08876"/>
            <a:ext cx="6689716" cy="50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71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唐三彩镇墓兽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D:\工作\教学\课程资料\《物质文化史》\第六章隋唐五代物质文化\手工业\唐三彩(洛阳出土）\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0904"/>
            <a:ext cx="4032448" cy="56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13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、瓷器生产形成“南青北白”的格局。三彩陶器达到鼎盛，成为此期最具代表的器物之一。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、铜镜制作达到前所未有的高度。各类铜镜相继出现，生产出金银平脱镜、螺钿镜等高水平镜子。</a:t>
            </a:r>
          </a:p>
        </p:txBody>
      </p:sp>
    </p:spTree>
    <p:extLst>
      <p:ext uri="{BB962C8B-B14F-4D97-AF65-F5344CB8AC3E}">
        <p14:creationId xmlns:p14="http://schemas.microsoft.com/office/powerpoint/2010/main" val="3256754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D:\工作\教学\课程资料\相关资料\铜镜简史\隋唐五代\46、唐葵花镜北大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343025"/>
            <a:ext cx="4513263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6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（一）建国前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、墓葬：</a:t>
            </a:r>
            <a:endParaRPr lang="en-US" altLang="zh-CN" dirty="0"/>
          </a:p>
          <a:p>
            <a:r>
              <a:rPr lang="en-US" altLang="zh-CN" dirty="0"/>
              <a:t>A</a:t>
            </a:r>
            <a:r>
              <a:rPr lang="zh-CN" altLang="en-US" dirty="0"/>
              <a:t>  在新疆吐鲁番交河故城、甘肃敦煌老爷庙、沙洲等地发掘了一些唐墓</a:t>
            </a:r>
            <a:endParaRPr lang="en-US" altLang="zh-CN" dirty="0"/>
          </a:p>
          <a:p>
            <a:r>
              <a:rPr lang="en-US" altLang="zh-CN" dirty="0"/>
              <a:t>B</a:t>
            </a:r>
            <a:r>
              <a:rPr lang="zh-CN" altLang="en-US" dirty="0"/>
              <a:t>  冯汉骥主持发掘了五代前蜀王建墓</a:t>
            </a:r>
            <a:endParaRPr lang="en-US" altLang="zh-CN" dirty="0"/>
          </a:p>
          <a:p>
            <a:r>
              <a:rPr lang="en-US" altLang="zh-CN" dirty="0"/>
              <a:t>C</a:t>
            </a:r>
            <a:r>
              <a:rPr lang="zh-CN" altLang="en-US" dirty="0"/>
              <a:t>  洛阳邙山因修建铁路出土一批唐代墓志和唐三彩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15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第四期 晚唐（八世纪中晚至十世纪初）</a:t>
            </a:r>
            <a:endParaRPr lang="en-US" altLang="zh-CN" dirty="0"/>
          </a:p>
          <a:p>
            <a:r>
              <a:rPr lang="zh-CN" altLang="en-US" dirty="0"/>
              <a:t>       唐代由盛转衰，逐步走向灭亡的时期</a:t>
            </a:r>
            <a:endParaRPr lang="en-US" altLang="zh-CN" dirty="0"/>
          </a:p>
          <a:p>
            <a:r>
              <a:rPr lang="en-US" altLang="zh-CN" dirty="0"/>
              <a:t>         1</a:t>
            </a:r>
            <a:r>
              <a:rPr lang="zh-CN" altLang="en-US" dirty="0"/>
              <a:t>、墓葬形制趋于简化。双室砖墓消失，双室土洞墓也很少见。高级官员使用低级墓型常见。</a:t>
            </a:r>
            <a:endParaRPr lang="en-US" altLang="zh-CN" dirty="0"/>
          </a:p>
          <a:p>
            <a:r>
              <a:rPr lang="en-US" altLang="zh-CN" dirty="0"/>
              <a:t>          2</a:t>
            </a:r>
            <a:r>
              <a:rPr lang="zh-CN" altLang="en-US" dirty="0"/>
              <a:t>、俑类种类和数量减少。制作粗糙，形态也远不及前一期生动。唐三彩基本消失。镇墓兽趋于简化，且很少见。</a:t>
            </a:r>
          </a:p>
        </p:txBody>
      </p:sp>
    </p:spTree>
    <p:extLst>
      <p:ext uri="{BB962C8B-B14F-4D97-AF65-F5344CB8AC3E}">
        <p14:creationId xmlns:p14="http://schemas.microsoft.com/office/powerpoint/2010/main" val="3675514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、瓷器生产进一步发展。器形多仿金银器。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、铜镜制作衰落。镜子较前一期轻薄、粗糙，素面镜、委角方形镜增多，新出带把镜和镜背铸作坊名称的铜镜。</a:t>
            </a:r>
          </a:p>
        </p:txBody>
      </p:sp>
    </p:spTree>
    <p:extLst>
      <p:ext uri="{BB962C8B-B14F-4D97-AF65-F5344CB8AC3E}">
        <p14:creationId xmlns:p14="http://schemas.microsoft.com/office/powerpoint/2010/main" val="3594175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五代“都省铜坊”镜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D:\工作\教学\课程资料\相关资料\铜镜简史\隋唐五代\五代都省铜坊官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43487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61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第五期 ：五代十国</a:t>
            </a:r>
            <a:endParaRPr lang="en-US" altLang="zh-CN" dirty="0"/>
          </a:p>
          <a:p>
            <a:r>
              <a:rPr lang="zh-CN" altLang="en-US" dirty="0"/>
              <a:t>        本期中国处于政权割据状态，中原地区战争频繁，南方地区相对稳定。五代资料相对贫乏，十国资料相对稍多。</a:t>
            </a:r>
            <a:endParaRPr lang="en-US" altLang="zh-CN" dirty="0"/>
          </a:p>
          <a:p>
            <a:r>
              <a:rPr lang="en-US" altLang="zh-CN" dirty="0"/>
              <a:t>        1</a:t>
            </a:r>
            <a:r>
              <a:rPr lang="zh-CN" altLang="en-US" dirty="0"/>
              <a:t>、墓葬形制基本承袭晚唐风格，规模普遍较小，皇陵也无唐陵的气概。</a:t>
            </a:r>
            <a:endParaRPr lang="en-US" altLang="zh-CN" dirty="0"/>
          </a:p>
          <a:p>
            <a:r>
              <a:rPr lang="en-US" altLang="zh-CN" dirty="0"/>
              <a:t>        2</a:t>
            </a:r>
            <a:r>
              <a:rPr lang="zh-CN" altLang="en-US" dirty="0"/>
              <a:t>、俑。除皇陵出土的外，大多为制作粗糙的陶俑，甚至为捏塑而成。出土的少量木俑也较简陋</a:t>
            </a:r>
          </a:p>
        </p:txBody>
      </p:sp>
    </p:spTree>
    <p:extLst>
      <p:ext uri="{BB962C8B-B14F-4D97-AF65-F5344CB8AC3E}">
        <p14:creationId xmlns:p14="http://schemas.microsoft.com/office/powerpoint/2010/main" val="2299829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隋唐考古的分期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、吴越地区制瓷业继续发展，水平较高，制作精良。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、铜镜镜型不多，镜背纹饰简化，铸有“都省铜坊”和匠人题名的镜子多见。</a:t>
            </a:r>
          </a:p>
        </p:txBody>
      </p:sp>
    </p:spTree>
    <p:extLst>
      <p:ext uri="{BB962C8B-B14F-4D97-AF65-F5344CB8AC3E}">
        <p14:creationId xmlns:p14="http://schemas.microsoft.com/office/powerpoint/2010/main" val="1694923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四、隋唐物质文化研究的内容和方法（思考题）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556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、城址</a:t>
            </a:r>
            <a:endParaRPr lang="en-US" altLang="zh-CN" dirty="0"/>
          </a:p>
          <a:p>
            <a:r>
              <a:rPr lang="en-US" altLang="zh-CN" dirty="0"/>
              <a:t>A  </a:t>
            </a:r>
            <a:r>
              <a:rPr lang="zh-CN" altLang="en-US" dirty="0"/>
              <a:t>调查了隋大兴唐长安城</a:t>
            </a:r>
            <a:endParaRPr lang="en-US" altLang="zh-CN" dirty="0"/>
          </a:p>
          <a:p>
            <a:r>
              <a:rPr lang="en-US" altLang="zh-CN" dirty="0"/>
              <a:t>B  </a:t>
            </a:r>
            <a:r>
              <a:rPr lang="zh-CN" altLang="en-US" dirty="0"/>
              <a:t>新疆交河故城、高昌古城</a:t>
            </a:r>
            <a:endParaRPr lang="en-US" altLang="zh-CN" dirty="0"/>
          </a:p>
          <a:p>
            <a:r>
              <a:rPr lang="en-US" altLang="zh-CN" dirty="0"/>
              <a:t>C  </a:t>
            </a:r>
            <a:r>
              <a:rPr lang="zh-CN" altLang="en-US" dirty="0"/>
              <a:t>瓜州城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、古建</a:t>
            </a:r>
            <a:endParaRPr lang="en-US" altLang="zh-CN" dirty="0"/>
          </a:p>
          <a:p>
            <a:r>
              <a:rPr lang="zh-CN" altLang="en-US" dirty="0"/>
              <a:t>        梁思成对山西五台山佛光寺等唐代建筑进行实测</a:t>
            </a:r>
          </a:p>
        </p:txBody>
      </p:sp>
    </p:spTree>
    <p:extLst>
      <p:ext uri="{BB962C8B-B14F-4D97-AF65-F5344CB8AC3E}">
        <p14:creationId xmlns:p14="http://schemas.microsoft.com/office/powerpoint/2010/main" val="34039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、西方的文化掠夺</a:t>
            </a:r>
            <a:endParaRPr lang="en-US" altLang="zh-CN" dirty="0"/>
          </a:p>
          <a:p>
            <a:r>
              <a:rPr lang="zh-CN" altLang="en-US" dirty="0"/>
              <a:t>       敦煌石窟为代表，俄、英、法、德、日、美等掠夺走大量的文书、壁画、石刻等珍贵文物</a:t>
            </a:r>
          </a:p>
        </p:txBody>
      </p:sp>
    </p:spTree>
    <p:extLst>
      <p:ext uri="{BB962C8B-B14F-4D97-AF65-F5344CB8AC3E}">
        <p14:creationId xmlns:p14="http://schemas.microsoft.com/office/powerpoint/2010/main" val="349396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隋唐考古的历史和现状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（二）建国后</a:t>
            </a:r>
            <a:endParaRPr lang="en-US" altLang="zh-CN" dirty="0"/>
          </a:p>
          <a:p>
            <a:r>
              <a:rPr lang="zh-CN" altLang="en-US" dirty="0"/>
              <a:t>      建国后考</a:t>
            </a:r>
            <a:r>
              <a:rPr lang="zh-CN" altLang="zh-CN" dirty="0"/>
              <a:t>古工作和研究取得了丰硕的成果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勘察了包括两京在内的一大批隋唐城址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调查或发掘了南北各地的隋唐陶、瓷窑址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zh-CN" altLang="zh-CN" dirty="0"/>
              <a:t>发掘了一些隋唐居住遗址和宗教遗址，对现存于地上的隋唐遗迹、遗物，如石窟寺、碑刻、塔、栈道、刻铭、建筑等，进行了普查、清理和保护。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419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lang="zh-CN" altLang="zh-CN" dirty="0"/>
              <a:t>调查了唐代陵墓，发掘了五代南唐二</a:t>
            </a:r>
            <a:r>
              <a:rPr lang="zh-CN" altLang="en-US" dirty="0"/>
              <a:t>陵</a:t>
            </a:r>
            <a:r>
              <a:rPr lang="zh-CN" altLang="zh-CN" dirty="0"/>
              <a:t>和数千座分布于全国各地的隋唐墓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         </a:t>
            </a:r>
            <a:r>
              <a:rPr lang="zh-CN" altLang="zh-CN" dirty="0"/>
              <a:t>从这些遗址、墓葬中出土了数以万计的隋唐文物，其中有各类陶、瓷器皿，金银器皿，铜铁器，有各种俑类及模型</a:t>
            </a:r>
            <a:r>
              <a:rPr lang="zh-CN" altLang="en-US" dirty="0"/>
              <a:t>明</a:t>
            </a:r>
            <a:r>
              <a:rPr lang="zh-CN" altLang="zh-CN" dirty="0"/>
              <a:t>器，还有各类文书、丝棉毛织物、绢画、壁画、墓志，以及不同质地的装饰品、工艺品和其他生活用品。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23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        </a:t>
            </a:r>
            <a:r>
              <a:rPr lang="zh-CN" altLang="zh-CN" dirty="0"/>
              <a:t>通过上述各项调查、发掘和发现，积累了一套比较完整、系统的实物资料，为隋唐考古</a:t>
            </a:r>
            <a:r>
              <a:rPr lang="zh-CN" altLang="en-US" dirty="0"/>
              <a:t>和物质文化研究</a:t>
            </a:r>
            <a:r>
              <a:rPr lang="zh-CN" altLang="zh-CN" dirty="0"/>
              <a:t>奠定了坚实基础。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469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5BD3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2345</Words>
  <Application>Microsoft Office PowerPoint</Application>
  <PresentationFormat>全屏显示(4:3)</PresentationFormat>
  <Paragraphs>134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主题​​</vt:lpstr>
      <vt:lpstr>绪论</vt:lpstr>
      <vt:lpstr>一、隋唐历史文化概况</vt:lpstr>
      <vt:lpstr>PowerPoint 演示文稿</vt:lpstr>
      <vt:lpstr>二、隋唐考古的历史和现状</vt:lpstr>
      <vt:lpstr>隋唐考古的历史和现状</vt:lpstr>
      <vt:lpstr>隋唐考古的历史和现状</vt:lpstr>
      <vt:lpstr>隋唐考古的历史和现状</vt:lpstr>
      <vt:lpstr>PowerPoint 演示文稿</vt:lpstr>
      <vt:lpstr>PowerPoint 演示文稿</vt:lpstr>
      <vt:lpstr>PowerPoint 演示文稿</vt:lpstr>
      <vt:lpstr>隋唐考古的历史和现状</vt:lpstr>
      <vt:lpstr>PowerPoint 演示文稿</vt:lpstr>
      <vt:lpstr>PowerPoint 演示文稿</vt:lpstr>
      <vt:lpstr>唐大明宫遗址</vt:lpstr>
      <vt:lpstr>隋唐考古的历史和现状</vt:lpstr>
      <vt:lpstr>隋唐考古的历史和现状</vt:lpstr>
      <vt:lpstr>PowerPoint 演示文稿</vt:lpstr>
      <vt:lpstr>隋唐考古的历史和现状</vt:lpstr>
      <vt:lpstr>PowerPoint 演示文稿</vt:lpstr>
      <vt:lpstr>隋唐考古的历史和现状</vt:lpstr>
      <vt:lpstr>PowerPoint 演示文稿</vt:lpstr>
      <vt:lpstr>隋唐考古的历史和现状</vt:lpstr>
      <vt:lpstr>唐海兽葡萄镜</vt:lpstr>
      <vt:lpstr>隋唐考古的历史和现状</vt:lpstr>
      <vt:lpstr>PowerPoint 演示文稿</vt:lpstr>
      <vt:lpstr>隋唐考古的历史和现状</vt:lpstr>
      <vt:lpstr>三、隋唐考古的分期</vt:lpstr>
      <vt:lpstr>PowerPoint 演示文稿</vt:lpstr>
      <vt:lpstr>隋唐考古的分期</vt:lpstr>
      <vt:lpstr>隋唐考古的分期</vt:lpstr>
      <vt:lpstr>隋张盛墓出土白瓷黑彩俑</vt:lpstr>
      <vt:lpstr>隋唐考古的分期</vt:lpstr>
      <vt:lpstr>隋唐考古的分期</vt:lpstr>
      <vt:lpstr>隋唐考古的分期</vt:lpstr>
      <vt:lpstr>乾陵神道、石像生和阙台</vt:lpstr>
      <vt:lpstr>永泰公主墓斜坡墓道</vt:lpstr>
      <vt:lpstr>唐三彩镇墓兽</vt:lpstr>
      <vt:lpstr>隋唐考古的分期</vt:lpstr>
      <vt:lpstr>PowerPoint 演示文稿</vt:lpstr>
      <vt:lpstr>隋唐考古的分期</vt:lpstr>
      <vt:lpstr>隋唐考古的分期</vt:lpstr>
      <vt:lpstr>五代“都省铜坊”镜</vt:lpstr>
      <vt:lpstr>隋唐考古的分期</vt:lpstr>
      <vt:lpstr>隋唐考古的分期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中国考古学 （下）</dc:title>
  <dc:creator>Y</dc:creator>
  <cp:lastModifiedBy>袁 胜文</cp:lastModifiedBy>
  <cp:revision>23</cp:revision>
  <dcterms:created xsi:type="dcterms:W3CDTF">2014-02-19T12:27:29Z</dcterms:created>
  <dcterms:modified xsi:type="dcterms:W3CDTF">2020-02-17T23:18:10Z</dcterms:modified>
</cp:coreProperties>
</file>